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7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648" r:id="rId1"/>
    <p:sldMasterId id="2147483803" r:id="rId2"/>
    <p:sldMasterId id="2147483817" r:id="rId3"/>
    <p:sldMasterId id="2147483821" r:id="rId4"/>
    <p:sldMasterId id="2147483835" r:id="rId5"/>
    <p:sldMasterId id="2147483849" r:id="rId6"/>
    <p:sldMasterId id="2147483863" r:id="rId7"/>
    <p:sldMasterId id="2147483877" r:id="rId8"/>
    <p:sldMasterId id="2147483892" r:id="rId9"/>
    <p:sldMasterId id="2147483907" r:id="rId10"/>
  </p:sldMasterIdLst>
  <p:notesMasterIdLst>
    <p:notesMasterId r:id="rId90"/>
  </p:notesMasterIdLst>
  <p:handoutMasterIdLst>
    <p:handoutMasterId r:id="rId91"/>
  </p:handoutMasterIdLst>
  <p:sldIdLst>
    <p:sldId id="256" r:id="rId11"/>
    <p:sldId id="640" r:id="rId12"/>
    <p:sldId id="641" r:id="rId13"/>
    <p:sldId id="642" r:id="rId14"/>
    <p:sldId id="643" r:id="rId15"/>
    <p:sldId id="725" r:id="rId16"/>
    <p:sldId id="644" r:id="rId17"/>
    <p:sldId id="645" r:id="rId18"/>
    <p:sldId id="650" r:id="rId19"/>
    <p:sldId id="646" r:id="rId20"/>
    <p:sldId id="651" r:id="rId21"/>
    <p:sldId id="652" r:id="rId22"/>
    <p:sldId id="647" r:id="rId23"/>
    <p:sldId id="648" r:id="rId24"/>
    <p:sldId id="649" r:id="rId25"/>
    <p:sldId id="632" r:id="rId26"/>
    <p:sldId id="633" r:id="rId27"/>
    <p:sldId id="634" r:id="rId28"/>
    <p:sldId id="635" r:id="rId29"/>
    <p:sldId id="636" r:id="rId30"/>
    <p:sldId id="637" r:id="rId31"/>
    <p:sldId id="638" r:id="rId32"/>
    <p:sldId id="639" r:id="rId33"/>
    <p:sldId id="677" r:id="rId34"/>
    <p:sldId id="678" r:id="rId35"/>
    <p:sldId id="679" r:id="rId36"/>
    <p:sldId id="680" r:id="rId37"/>
    <p:sldId id="681" r:id="rId38"/>
    <p:sldId id="682" r:id="rId39"/>
    <p:sldId id="684" r:id="rId40"/>
    <p:sldId id="685" r:id="rId41"/>
    <p:sldId id="686" r:id="rId42"/>
    <p:sldId id="687" r:id="rId43"/>
    <p:sldId id="688" r:id="rId44"/>
    <p:sldId id="689" r:id="rId45"/>
    <p:sldId id="690" r:id="rId46"/>
    <p:sldId id="691" r:id="rId47"/>
    <p:sldId id="692" r:id="rId48"/>
    <p:sldId id="693" r:id="rId49"/>
    <p:sldId id="694" r:id="rId50"/>
    <p:sldId id="695" r:id="rId51"/>
    <p:sldId id="696" r:id="rId52"/>
    <p:sldId id="697" r:id="rId53"/>
    <p:sldId id="698" r:id="rId54"/>
    <p:sldId id="699" r:id="rId55"/>
    <p:sldId id="729" r:id="rId56"/>
    <p:sldId id="726" r:id="rId57"/>
    <p:sldId id="727" r:id="rId58"/>
    <p:sldId id="728" r:id="rId59"/>
    <p:sldId id="629" r:id="rId60"/>
    <p:sldId id="630" r:id="rId61"/>
    <p:sldId id="631" r:id="rId62"/>
    <p:sldId id="661" r:id="rId63"/>
    <p:sldId id="662" r:id="rId64"/>
    <p:sldId id="663" r:id="rId65"/>
    <p:sldId id="664" r:id="rId66"/>
    <p:sldId id="665" r:id="rId67"/>
    <p:sldId id="666" r:id="rId68"/>
    <p:sldId id="667" r:id="rId69"/>
    <p:sldId id="668" r:id="rId70"/>
    <p:sldId id="669" r:id="rId71"/>
    <p:sldId id="670" r:id="rId72"/>
    <p:sldId id="671" r:id="rId73"/>
    <p:sldId id="672" r:id="rId74"/>
    <p:sldId id="673" r:id="rId75"/>
    <p:sldId id="674" r:id="rId76"/>
    <p:sldId id="675" r:id="rId77"/>
    <p:sldId id="676" r:id="rId78"/>
    <p:sldId id="723" r:id="rId79"/>
    <p:sldId id="724" r:id="rId80"/>
    <p:sldId id="653" r:id="rId81"/>
    <p:sldId id="654" r:id="rId82"/>
    <p:sldId id="655" r:id="rId83"/>
    <p:sldId id="656" r:id="rId84"/>
    <p:sldId id="657" r:id="rId85"/>
    <p:sldId id="658" r:id="rId86"/>
    <p:sldId id="659" r:id="rId87"/>
    <p:sldId id="660" r:id="rId88"/>
    <p:sldId id="421" r:id="rId89"/>
  </p:sldIdLst>
  <p:sldSz cx="10680700" cy="7556500"/>
  <p:notesSz cx="9144000" cy="6858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4841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09675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64523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19362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74212" algn="l" defTabSz="909675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29046" algn="l" defTabSz="909675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183882" algn="l" defTabSz="909675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38727" algn="l" defTabSz="909675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  <a:srgbClr val="1D6132"/>
    <a:srgbClr val="8A001A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2" autoAdjust="0"/>
    <p:restoredTop sz="90929"/>
  </p:normalViewPr>
  <p:slideViewPr>
    <p:cSldViewPr>
      <p:cViewPr varScale="1">
        <p:scale>
          <a:sx n="63" d="100"/>
          <a:sy n="63" d="100"/>
        </p:scale>
        <p:origin x="-1194" y="-102"/>
      </p:cViewPr>
      <p:guideLst>
        <p:guide orient="horz" pos="2380"/>
        <p:guide pos="3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56" y="-108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slide" Target="slides/slide7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Arkusz%20w%2002_SiD.ppt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R:\%23AGH-REGULSKI\%23DYDAKTYKA\2017-2018.dyda\LETNI\ED\ed%20-%20public%20html\02-lab\histog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0"/>
  <c:chart>
    <c:autoTitleDeleted val="1"/>
    <c:plotArea>
      <c:layout>
        <c:manualLayout>
          <c:layoutTarget val="inner"/>
          <c:xMode val="edge"/>
          <c:yMode val="edge"/>
          <c:x val="0.12882236335880368"/>
          <c:y val="0.1637717121588089"/>
          <c:w val="0.85602615655874004"/>
          <c:h val="0.67741935483870963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c:spPr>
          <c:cat>
            <c:numRef>
              <c:f>'[Arkusz w 02_SiD.pptx]Arkusz1'!$F$7:$F$15</c:f>
              <c:numCache>
                <c:formatCode>General</c:formatCode>
                <c:ptCount val="9"/>
                <c:pt idx="0">
                  <c:v>6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  <c:pt idx="4">
                  <c:v>35</c:v>
                </c:pt>
                <c:pt idx="5">
                  <c:v>36</c:v>
                </c:pt>
                <c:pt idx="6">
                  <c:v>42</c:v>
                </c:pt>
                <c:pt idx="7">
                  <c:v>48</c:v>
                </c:pt>
                <c:pt idx="8">
                  <c:v>54</c:v>
                </c:pt>
              </c:numCache>
            </c:numRef>
          </c:cat>
          <c:val>
            <c:numRef>
              <c:f>'[Arkusz w 02_SiD.pptx]Arkusz1'!$G$7:$G$15</c:f>
              <c:numCache>
                <c:formatCode>General</c:formatCode>
                <c:ptCount val="9"/>
                <c:pt idx="0">
                  <c:v>3</c:v>
                </c:pt>
                <c:pt idx="1">
                  <c:v>12</c:v>
                </c:pt>
                <c:pt idx="2">
                  <c:v>16</c:v>
                </c:pt>
                <c:pt idx="3">
                  <c:v>18</c:v>
                </c:pt>
                <c:pt idx="4">
                  <c:v>26</c:v>
                </c:pt>
                <c:pt idx="5">
                  <c:v>17</c:v>
                </c:pt>
                <c:pt idx="6">
                  <c:v>8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</c:ser>
        <c:gapWidth val="0"/>
        <c:axId val="101834752"/>
        <c:axId val="98727424"/>
      </c:barChart>
      <c:catAx>
        <c:axId val="101834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wiek</a:t>
                </a:r>
              </a:p>
            </c:rich>
          </c:tx>
          <c:layout>
            <c:manualLayout>
              <c:xMode val="edge"/>
              <c:yMode val="edge"/>
              <c:x val="0.51346801346801363"/>
              <c:y val="0.9156327543424315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l-PL"/>
          </a:p>
        </c:txPr>
        <c:crossAx val="98727424"/>
        <c:crosses val="autoZero"/>
        <c:auto val="1"/>
        <c:lblAlgn val="ctr"/>
        <c:lblOffset val="100"/>
        <c:tickLblSkip val="1"/>
        <c:tickMarkSkip val="1"/>
      </c:catAx>
      <c:valAx>
        <c:axId val="987274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liczebność</a:t>
                </a:r>
              </a:p>
            </c:rich>
          </c:tx>
          <c:layout>
            <c:manualLayout>
              <c:xMode val="edge"/>
              <c:yMode val="edge"/>
              <c:x val="1.8518518518518604E-2"/>
              <c:y val="0.4094292803970245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l-PL"/>
          </a:p>
        </c:txPr>
        <c:crossAx val="101834752"/>
        <c:crosses val="autoZero"/>
        <c:crossBetween val="between"/>
      </c:valAx>
      <c:spPr>
        <a:noFill/>
      </c:spPr>
    </c:plotArea>
    <c:plotVisOnly val="1"/>
    <c:dispBlanksAs val="gap"/>
  </c:chart>
  <c:txPr>
    <a:bodyPr/>
    <a:lstStyle/>
    <a:p>
      <a:pPr>
        <a:defRPr sz="16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Arkusz1!$B$8</c:f>
              <c:strCache>
                <c:ptCount val="1"/>
                <c:pt idx="0">
                  <c:v>Tak </c:v>
                </c:pt>
              </c:strCache>
            </c:strRef>
          </c:tx>
          <c:cat>
            <c:strRef>
              <c:f>Arkusz1!$C$7:$D$7</c:f>
              <c:strCache>
                <c:ptCount val="2"/>
                <c:pt idx="0">
                  <c:v>Mężczyzna </c:v>
                </c:pt>
                <c:pt idx="1">
                  <c:v>Kobieta </c:v>
                </c:pt>
              </c:strCache>
            </c:strRef>
          </c:cat>
          <c:val>
            <c:numRef>
              <c:f>Arkusz1!$C$8:$D$8</c:f>
              <c:numCache>
                <c:formatCode>General</c:formatCode>
                <c:ptCount val="2"/>
                <c:pt idx="0">
                  <c:v>30</c:v>
                </c:pt>
                <c:pt idx="1">
                  <c:v>170</c:v>
                </c:pt>
              </c:numCache>
            </c:numRef>
          </c:val>
        </c:ser>
        <c:ser>
          <c:idx val="1"/>
          <c:order val="1"/>
          <c:tx>
            <c:strRef>
              <c:f>Arkusz1!$B$9</c:f>
              <c:strCache>
                <c:ptCount val="1"/>
                <c:pt idx="0">
                  <c:v>Nie </c:v>
                </c:pt>
              </c:strCache>
            </c:strRef>
          </c:tx>
          <c:cat>
            <c:strRef>
              <c:f>Arkusz1!$C$7:$D$7</c:f>
              <c:strCache>
                <c:ptCount val="2"/>
                <c:pt idx="0">
                  <c:v>Mężczyzna </c:v>
                </c:pt>
                <c:pt idx="1">
                  <c:v>Kobieta </c:v>
                </c:pt>
              </c:strCache>
            </c:strRef>
          </c:cat>
          <c:val>
            <c:numRef>
              <c:f>Arkusz1!$C$9:$D$9</c:f>
              <c:numCache>
                <c:formatCode>General</c:formatCode>
                <c:ptCount val="2"/>
                <c:pt idx="0">
                  <c:v>80</c:v>
                </c:pt>
                <c:pt idx="1">
                  <c:v>220</c:v>
                </c:pt>
              </c:numCache>
            </c:numRef>
          </c:val>
        </c:ser>
        <c:axId val="99255040"/>
        <c:axId val="99256576"/>
      </c:barChart>
      <c:catAx>
        <c:axId val="99255040"/>
        <c:scaling>
          <c:orientation val="minMax"/>
        </c:scaling>
        <c:axPos val="b"/>
        <c:tickLblPos val="nextTo"/>
        <c:crossAx val="99256576"/>
        <c:crosses val="autoZero"/>
        <c:auto val="1"/>
        <c:lblAlgn val="ctr"/>
        <c:lblOffset val="100"/>
      </c:catAx>
      <c:valAx>
        <c:axId val="99256576"/>
        <c:scaling>
          <c:orientation val="minMax"/>
        </c:scaling>
        <c:axPos val="l"/>
        <c:majorGridlines/>
        <c:numFmt formatCode="General" sourceLinked="1"/>
        <c:tickLblPos val="nextTo"/>
        <c:crossAx val="992550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l-PL"/>
              <a:t>Biografie</a:t>
            </a:r>
          </a:p>
        </c:rich>
      </c:tx>
      <c:layout>
        <c:manualLayout>
          <c:xMode val="edge"/>
          <c:yMode val="edge"/>
          <c:x val="0.41125595986892172"/>
          <c:y val="2.947456831054014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864456531887118"/>
          <c:y val="0.16632106821852427"/>
          <c:w val="0.7899666480726043"/>
          <c:h val="0.68844290262604702"/>
        </c:manualLayout>
      </c:layout>
      <c:barChart>
        <c:barDir val="col"/>
        <c:grouping val="clustered"/>
        <c:ser>
          <c:idx val="0"/>
          <c:order val="0"/>
          <c:tx>
            <c:strRef>
              <c:f>Histogramy!$A$3:$A$17</c:f>
              <c:strCache>
                <c:ptCount val="1"/>
                <c:pt idx="0">
                  <c:v> 15,00 zł   20,00 zł   25,00 zł   27,50 zł   30,00 zł   32,50 zł   35,00 zł   37,50 zł   40,00 zł   42,50 zł   45,00 zł   47,50 zł   50,00 zł   55,00 zł   60,00 zł </c:v>
                </c:pt>
              </c:strCache>
            </c:strRef>
          </c:tx>
          <c:spPr>
            <a:pattFill prst="dkUpDiag">
              <a:fgClr>
                <a:srgbClr val="FFFFCC"/>
              </a:fgClr>
              <a:bgClr>
                <a:srgbClr val="FF6600"/>
              </a:bgClr>
            </a:pattFill>
            <a:ln w="12700">
              <a:solidFill>
                <a:srgbClr val="000000"/>
              </a:solidFill>
              <a:prstDash val="solid"/>
            </a:ln>
          </c:spPr>
          <c:cat>
            <c:numRef>
              <c:f>Histogramy!$A$3:$A$17</c:f>
              <c:numCache>
                <c:formatCode>_-* #,##0.00\ "zł"_-;\-* #,##0.00\ "zł"_-;_-* "-"??\ "zł"_-;_-@_-</c:formatCode>
                <c:ptCount val="15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27.5</c:v>
                </c:pt>
                <c:pt idx="4">
                  <c:v>30</c:v>
                </c:pt>
                <c:pt idx="5">
                  <c:v>32.5</c:v>
                </c:pt>
                <c:pt idx="6">
                  <c:v>35</c:v>
                </c:pt>
                <c:pt idx="7">
                  <c:v>37.5</c:v>
                </c:pt>
                <c:pt idx="8">
                  <c:v>40</c:v>
                </c:pt>
                <c:pt idx="9">
                  <c:v>42.5</c:v>
                </c:pt>
                <c:pt idx="10">
                  <c:v>45</c:v>
                </c:pt>
                <c:pt idx="11">
                  <c:v>47.5</c:v>
                </c:pt>
                <c:pt idx="12">
                  <c:v>50</c:v>
                </c:pt>
                <c:pt idx="13">
                  <c:v>55</c:v>
                </c:pt>
                <c:pt idx="14">
                  <c:v>60</c:v>
                </c:pt>
              </c:numCache>
            </c:numRef>
          </c:cat>
          <c:val>
            <c:numRef>
              <c:f>Histogramy!$B$3:$B$18</c:f>
              <c:numCache>
                <c:formatCode>General</c:formatCode>
                <c:ptCount val="16"/>
                <c:pt idx="0">
                  <c:v>21</c:v>
                </c:pt>
                <c:pt idx="1">
                  <c:v>16</c:v>
                </c:pt>
                <c:pt idx="2">
                  <c:v>22</c:v>
                </c:pt>
                <c:pt idx="3">
                  <c:v>13</c:v>
                </c:pt>
                <c:pt idx="4">
                  <c:v>29</c:v>
                </c:pt>
                <c:pt idx="5">
                  <c:v>10</c:v>
                </c:pt>
                <c:pt idx="6">
                  <c:v>37</c:v>
                </c:pt>
                <c:pt idx="7">
                  <c:v>17</c:v>
                </c:pt>
                <c:pt idx="8">
                  <c:v>34</c:v>
                </c:pt>
                <c:pt idx="9">
                  <c:v>16</c:v>
                </c:pt>
                <c:pt idx="10">
                  <c:v>18</c:v>
                </c:pt>
                <c:pt idx="11">
                  <c:v>14</c:v>
                </c:pt>
                <c:pt idx="12">
                  <c:v>19</c:v>
                </c:pt>
                <c:pt idx="13">
                  <c:v>11</c:v>
                </c:pt>
                <c:pt idx="14">
                  <c:v>13</c:v>
                </c:pt>
                <c:pt idx="15">
                  <c:v>22</c:v>
                </c:pt>
              </c:numCache>
            </c:numRef>
          </c:val>
        </c:ser>
        <c:gapWidth val="0"/>
        <c:axId val="99364864"/>
        <c:axId val="99366784"/>
      </c:barChart>
      <c:catAx>
        <c:axId val="99364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/>
                  <a:t>Przedziały cen</a:t>
                </a:r>
              </a:p>
            </c:rich>
          </c:tx>
          <c:layout>
            <c:manualLayout>
              <c:xMode val="edge"/>
              <c:yMode val="edge"/>
              <c:x val="0.39942132973023553"/>
              <c:y val="0.93266119629783162"/>
            </c:manualLayout>
          </c:layout>
          <c:spPr>
            <a:noFill/>
            <a:ln w="25400">
              <a:noFill/>
            </a:ln>
          </c:spPr>
        </c:title>
        <c:numFmt formatCode="#,##0\ \z\ł;\-#,##0\ \z\ł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99366784"/>
        <c:crosses val="autoZero"/>
        <c:auto val="1"/>
        <c:lblAlgn val="ctr"/>
        <c:lblOffset val="100"/>
        <c:tickLblSkip val="1"/>
        <c:tickMarkSkip val="1"/>
      </c:catAx>
      <c:valAx>
        <c:axId val="9936678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/>
                  <a:t>Liczba pozycji</a:t>
                </a:r>
              </a:p>
            </c:rich>
          </c:tx>
          <c:layout>
            <c:manualLayout>
              <c:xMode val="edge"/>
              <c:yMode val="edge"/>
              <c:x val="1.4793520632406229E-2"/>
              <c:y val="0.42317137726205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99364864"/>
        <c:crosses val="autoZero"/>
        <c:crossBetween val="between"/>
      </c:valAx>
      <c:spPr>
        <a:gradFill rotWithShape="0">
          <a:gsLst>
            <a:gs pos="0">
              <a:srgbClr val="FFFFFF">
                <a:gamma/>
                <a:tint val="0"/>
                <a:invGamma/>
              </a:srgbClr>
            </a:gs>
            <a:gs pos="50000">
              <a:srgbClr val="C0C0C0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F3453-E00C-47C7-B685-9A23B84967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BC80A15-657F-4512-A7FB-96AA9F4D9A09}">
      <dgm:prSet/>
      <dgm:spPr>
        <a:solidFill>
          <a:srgbClr val="D15933"/>
        </a:solidFill>
      </dgm:spPr>
      <dgm:t>
        <a:bodyPr/>
        <a:lstStyle/>
        <a:p>
          <a:pPr algn="ctr" rtl="0"/>
          <a:r>
            <a:rPr lang="pl-PL" b="0" i="1" baseline="0" dirty="0" smtClean="0">
              <a:latin typeface="Times New Roman" pitchFamily="18" charset="0"/>
              <a:cs typeface="Times New Roman" pitchFamily="18" charset="0"/>
            </a:rPr>
            <a:t>„jeżeli dane zjawisko ma miejsce tylko w jednej z dwóch sytuacji, a sytuacje te różnią się tylko jedną z cech, to zjawisko to jest skutkiem lub przyczyną wystąpienia</a:t>
          </a:r>
          <a:r>
            <a:rPr lang="pl-PL" b="0" i="1" dirty="0" smtClean="0">
              <a:latin typeface="Times New Roman" pitchFamily="18" charset="0"/>
              <a:cs typeface="Times New Roman" pitchFamily="18" charset="0"/>
            </a:rPr>
            <a:t> tej cechy”</a:t>
          </a:r>
          <a:endParaRPr lang="pl-PL" b="0" i="1" baseline="0" dirty="0">
            <a:latin typeface="Times New Roman" pitchFamily="18" charset="0"/>
            <a:cs typeface="Times New Roman" pitchFamily="18" charset="0"/>
          </a:endParaRPr>
        </a:p>
      </dgm:t>
    </dgm:pt>
    <dgm:pt modelId="{C0968D31-0445-481A-AA3A-0EDF479EA460}" type="parTrans" cxnId="{7D526CCA-461B-4A61-BF54-FD5E82376528}">
      <dgm:prSet/>
      <dgm:spPr/>
      <dgm:t>
        <a:bodyPr/>
        <a:lstStyle/>
        <a:p>
          <a:endParaRPr lang="pl-PL"/>
        </a:p>
      </dgm:t>
    </dgm:pt>
    <dgm:pt modelId="{1C64691E-FC91-4041-9455-93E2F27B9B56}" type="sibTrans" cxnId="{7D526CCA-461B-4A61-BF54-FD5E82376528}">
      <dgm:prSet/>
      <dgm:spPr/>
      <dgm:t>
        <a:bodyPr/>
        <a:lstStyle/>
        <a:p>
          <a:endParaRPr lang="pl-PL"/>
        </a:p>
      </dgm:t>
    </dgm:pt>
    <dgm:pt modelId="{984EF01E-B050-4984-AFC8-4F01DBEF59D3}" type="pres">
      <dgm:prSet presAssocID="{D3BF3453-E00C-47C7-B685-9A23B84967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F5ECA81-DA0A-4A69-90A5-3D54983067CD}" type="pres">
      <dgm:prSet presAssocID="{3BC80A15-657F-4512-A7FB-96AA9F4D9A09}" presName="parentText" presStyleLbl="node1" presStyleIdx="0" presStyleCnt="1" custLinFactNeighborX="1038" custLinFactNeighborY="-141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B638988-2234-4A76-9EA4-C69553AF28B7}" type="presOf" srcId="{3BC80A15-657F-4512-A7FB-96AA9F4D9A09}" destId="{FF5ECA81-DA0A-4A69-90A5-3D54983067CD}" srcOrd="0" destOrd="0" presId="urn:microsoft.com/office/officeart/2005/8/layout/vList2"/>
    <dgm:cxn modelId="{316BDAEB-9BEF-4B00-B7CB-DED3DB3DAB68}" type="presOf" srcId="{D3BF3453-E00C-47C7-B685-9A23B849671E}" destId="{984EF01E-B050-4984-AFC8-4F01DBEF59D3}" srcOrd="0" destOrd="0" presId="urn:microsoft.com/office/officeart/2005/8/layout/vList2"/>
    <dgm:cxn modelId="{7D526CCA-461B-4A61-BF54-FD5E82376528}" srcId="{D3BF3453-E00C-47C7-B685-9A23B849671E}" destId="{3BC80A15-657F-4512-A7FB-96AA9F4D9A09}" srcOrd="0" destOrd="0" parTransId="{C0968D31-0445-481A-AA3A-0EDF479EA460}" sibTransId="{1C64691E-FC91-4041-9455-93E2F27B9B56}"/>
    <dgm:cxn modelId="{3F1B10C0-171B-4FB4-9DC2-18111159B1BB}" type="presParOf" srcId="{984EF01E-B050-4984-AFC8-4F01DBEF59D3}" destId="{FF5ECA81-DA0A-4A69-90A5-3D54983067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5ECA81-DA0A-4A69-90A5-3D54983067CD}">
      <dsp:nvSpPr>
        <dsp:cNvPr id="0" name=""/>
        <dsp:cNvSpPr/>
      </dsp:nvSpPr>
      <dsp:spPr>
        <a:xfrm>
          <a:off x="0" y="0"/>
          <a:ext cx="8099560" cy="1764360"/>
        </a:xfrm>
        <a:prstGeom prst="roundRect">
          <a:avLst/>
        </a:prstGeom>
        <a:solidFill>
          <a:srgbClr val="D15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0" i="1" kern="1200" baseline="0" dirty="0" smtClean="0">
              <a:latin typeface="Times New Roman" pitchFamily="18" charset="0"/>
              <a:cs typeface="Times New Roman" pitchFamily="18" charset="0"/>
            </a:rPr>
            <a:t>„jeżeli dane zjawisko ma miejsce tylko w jednej z dwóch sytuacji, a sytuacje te różnią się tylko jedną z cech, to zjawisko to jest skutkiem lub przyczyną wystąpienia</a:t>
          </a:r>
          <a:r>
            <a:rPr lang="pl-PL" sz="2600" b="0" i="1" kern="1200" dirty="0" smtClean="0">
              <a:latin typeface="Times New Roman" pitchFamily="18" charset="0"/>
              <a:cs typeface="Times New Roman" pitchFamily="18" charset="0"/>
            </a:rPr>
            <a:t> tej cechy”</a:t>
          </a:r>
          <a:endParaRPr lang="pl-PL" sz="2600" b="0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099560" cy="1764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435BD017-3096-410B-AB60-719AB78F7E78}" type="datetimeFigureOut">
              <a:rPr lang="pl-PL"/>
              <a:pPr>
                <a:defRPr/>
              </a:pPr>
              <a:t>03-03-2020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8F81246B-F062-4162-9D82-7BE1F52801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755900" y="514350"/>
            <a:ext cx="3632200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noProof="0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pl-PL" noProof="0" smtClean="0">
                <a:sym typeface="Helvetica Neue" charset="0"/>
              </a:rPr>
              <a:t>Second level</a:t>
            </a:r>
          </a:p>
          <a:p>
            <a:pPr lvl="2"/>
            <a:r>
              <a:rPr lang="en-US" altLang="pl-PL" noProof="0" smtClean="0">
                <a:sym typeface="Helvetica Neue" charset="0"/>
              </a:rPr>
              <a:t>Third level</a:t>
            </a:r>
          </a:p>
          <a:p>
            <a:pPr lvl="3"/>
            <a:r>
              <a:rPr lang="en-US" altLang="pl-PL" noProof="0" smtClean="0">
                <a:sym typeface="Helvetica Neue" charset="0"/>
              </a:rPr>
              <a:t>Fourth level</a:t>
            </a:r>
          </a:p>
          <a:p>
            <a:pPr lvl="4"/>
            <a:r>
              <a:rPr lang="en-US" altLang="pl-PL" noProof="0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/>
      </a:defRPr>
    </a:lvl1pPr>
    <a:lvl2pPr indent="227421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/>
      </a:defRPr>
    </a:lvl2pPr>
    <a:lvl3pPr indent="454841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/>
      </a:defRPr>
    </a:lvl3pPr>
    <a:lvl4pPr indent="682261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/>
      </a:defRPr>
    </a:lvl4pPr>
    <a:lvl5pPr indent="909675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/>
      </a:defRPr>
    </a:lvl5pPr>
    <a:lvl6pPr marL="2274212" algn="l" defTabSz="9096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29046" algn="l" defTabSz="9096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83882" algn="l" defTabSz="9096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38727" algn="l" defTabSz="9096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 flipV="1">
            <a:off x="0" y="879475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0974" tIns="45481" rIns="90974" bIns="45481"/>
          <a:lstStyle/>
          <a:p>
            <a:pPr>
              <a:defRPr/>
            </a:pPr>
            <a:endParaRPr lang="pl-PL" sz="3600" dirty="0">
              <a:latin typeface="Calibri Light" pitchFamily="34" charset="0"/>
            </a:endParaRPr>
          </a:p>
        </p:txBody>
      </p:sp>
      <p:pic>
        <p:nvPicPr>
          <p:cNvPr id="5" name="Picture 11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60374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1840" y="177851"/>
            <a:ext cx="9649072" cy="576064"/>
          </a:xfrm>
        </p:spPr>
        <p:txBody>
          <a:bodyPr/>
          <a:lstStyle>
            <a:lvl1pPr>
              <a:defRPr sz="3600">
                <a:latin typeface="Calibri Light" pitchFamily="34" charset="0"/>
              </a:defRPr>
            </a:lvl1pPr>
          </a:lstStyle>
          <a:p>
            <a:r>
              <a:rPr lang="en-US" noProof="0" dirty="0" err="1" smtClean="0"/>
              <a:t>Kliknij</a:t>
            </a:r>
            <a:r>
              <a:rPr lang="en-US" noProof="0" dirty="0" smtClean="0"/>
              <a:t>, </a:t>
            </a:r>
            <a:r>
              <a:rPr lang="en-US" noProof="0" dirty="0" err="1" smtClean="0"/>
              <a:t>aby</a:t>
            </a:r>
            <a:r>
              <a:rPr lang="en-US" noProof="0" dirty="0" smtClean="0"/>
              <a:t>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endParaRPr lang="en-US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815" y="1257970"/>
            <a:ext cx="9649072" cy="5832648"/>
          </a:xfrm>
        </p:spPr>
        <p:txBody>
          <a:bodyPr/>
          <a:lstStyle>
            <a:lvl1pPr marL="533809" indent="-533809">
              <a:buSzPct val="80000"/>
              <a:defRPr sz="3600">
                <a:latin typeface="Calibri Light" pitchFamily="34" charset="0"/>
              </a:defRPr>
            </a:lvl1pPr>
            <a:lvl2pPr>
              <a:defRPr sz="3600">
                <a:latin typeface="Calibri Light" pitchFamily="34" charset="0"/>
              </a:defRPr>
            </a:lvl2pPr>
            <a:lvl3pPr>
              <a:defRPr sz="3600">
                <a:latin typeface="Calibri Light" pitchFamily="34" charset="0"/>
              </a:defRPr>
            </a:lvl3pPr>
            <a:lvl4pPr>
              <a:defRPr sz="3600">
                <a:latin typeface="Calibri Light" pitchFamily="34" charset="0"/>
              </a:defRPr>
            </a:lvl4pPr>
            <a:lvl5pPr>
              <a:defRPr sz="3600">
                <a:latin typeface="Calibri Light" pitchFamily="34" charset="0"/>
              </a:defRPr>
            </a:lvl5pPr>
          </a:lstStyle>
          <a:p>
            <a:pPr lvl="0"/>
            <a:r>
              <a:rPr lang="en-US" noProof="0" dirty="0" err="1" smtClean="0"/>
              <a:t>Kliknij</a:t>
            </a:r>
            <a:r>
              <a:rPr lang="en-US" noProof="0" dirty="0" smtClean="0"/>
              <a:t>, </a:t>
            </a:r>
            <a:r>
              <a:rPr lang="en-US" noProof="0" dirty="0" err="1" smtClean="0"/>
              <a:t>aby</a:t>
            </a:r>
            <a:r>
              <a:rPr lang="en-US" noProof="0" dirty="0" smtClean="0"/>
              <a:t>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style </a:t>
            </a:r>
            <a:r>
              <a:rPr lang="en-US" noProof="0" dirty="0" err="1" smtClean="0"/>
              <a:t>wzorca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tekstu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Drugi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Trzeci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Czwarty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Piąty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24496" y="524757"/>
            <a:ext cx="8422177" cy="103727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724496" y="1794670"/>
            <a:ext cx="4122083" cy="495545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24583" y="1794670"/>
            <a:ext cx="4122082" cy="495545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34035" y="6881316"/>
            <a:ext cx="2492163" cy="524757"/>
          </a:xfrm>
          <a:prstGeom prst="rect">
            <a:avLst/>
          </a:prstGeom>
        </p:spPr>
        <p:txBody>
          <a:bodyPr lIns="104133" tIns="52067" rIns="104133" bIns="52067"/>
          <a:lstStyle>
            <a:lvl1pPr>
              <a:defRPr/>
            </a:lvl1pPr>
          </a:lstStyle>
          <a:p>
            <a:endParaRPr lang="pl-PL" sz="1800" dirty="0">
              <a:latin typeface="Arial" charset="0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649239" y="6881316"/>
            <a:ext cx="3382222" cy="524757"/>
          </a:xfrm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654503" y="6881316"/>
            <a:ext cx="2492163" cy="524757"/>
          </a:xfrm>
          <a:prstGeom prst="rect">
            <a:avLst/>
          </a:prstGeom>
        </p:spPr>
        <p:txBody>
          <a:bodyPr lIns="104133" tIns="52067" rIns="104133" bIns="52067"/>
          <a:lstStyle>
            <a:lvl1pPr>
              <a:defRPr/>
            </a:lvl1pPr>
          </a:lstStyle>
          <a:p>
            <a:fld id="{92B60AED-2B38-4363-B1B7-95FE2096E140}" type="slidenum">
              <a:rPr lang="pl-PL" sz="1800">
                <a:latin typeface="Arial" charset="0"/>
                <a:cs typeface="+mn-cs"/>
              </a:rPr>
              <a:pPr/>
              <a:t>‹#›</a:t>
            </a:fld>
            <a:endParaRPr lang="pl-PL" sz="1800" dirty="0"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7269633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4205" tIns="52103" rIns="104205" bIns="52103"/>
          <a:lstStyle/>
          <a:p>
            <a:pPr>
              <a:defRPr/>
            </a:pPr>
            <a:endParaRPr lang="pl-PL" sz="1800">
              <a:latin typeface="Arial" charset="0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1080999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4205" tIns="52103" rIns="104205" bIns="52103"/>
          <a:lstStyle/>
          <a:p>
            <a:pPr>
              <a:defRPr/>
            </a:pPr>
            <a:endParaRPr lang="pl-PL" sz="1800">
              <a:latin typeface="Arial" charset="0"/>
              <a:cs typeface="+mn-cs"/>
            </a:endParaRPr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92" y="127692"/>
            <a:ext cx="430195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1382" y="208154"/>
            <a:ext cx="8746677" cy="668191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48" y="3381184"/>
            <a:ext cx="7476490" cy="135037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3702" y="4855751"/>
            <a:ext cx="9078595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3702" y="3202768"/>
            <a:ext cx="9078595" cy="1652984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025" indent="0">
              <a:buNone/>
              <a:defRPr sz="2100"/>
            </a:lvl2pPr>
            <a:lvl3pPr marL="1042050" indent="0">
              <a:buNone/>
              <a:defRPr sz="1800"/>
            </a:lvl3pPr>
            <a:lvl4pPr marL="1563075" indent="0">
              <a:buNone/>
              <a:defRPr sz="1600"/>
            </a:lvl4pPr>
            <a:lvl5pPr marL="2084100" indent="0">
              <a:buNone/>
              <a:defRPr sz="1600"/>
            </a:lvl5pPr>
            <a:lvl6pPr marL="2605126" indent="0">
              <a:buNone/>
              <a:defRPr sz="1600"/>
            </a:lvl6pPr>
            <a:lvl7pPr marL="3126151" indent="0">
              <a:buNone/>
              <a:defRPr sz="1600"/>
            </a:lvl7pPr>
            <a:lvl8pPr marL="3647176" indent="0">
              <a:buNone/>
              <a:defRPr sz="1600"/>
            </a:lvl8pPr>
            <a:lvl9pPr marL="4168201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47016" y="1397604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42337" y="1397604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35" y="302610"/>
            <a:ext cx="961263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035" y="1691467"/>
            <a:ext cx="4719164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25" indent="0">
              <a:buNone/>
              <a:defRPr sz="2300" b="1"/>
            </a:lvl2pPr>
            <a:lvl3pPr marL="1042050" indent="0">
              <a:buNone/>
              <a:defRPr sz="2100" b="1"/>
            </a:lvl3pPr>
            <a:lvl4pPr marL="1563075" indent="0">
              <a:buNone/>
              <a:defRPr sz="1800" b="1"/>
            </a:lvl4pPr>
            <a:lvl5pPr marL="2084100" indent="0">
              <a:buNone/>
              <a:defRPr sz="1800" b="1"/>
            </a:lvl5pPr>
            <a:lvl6pPr marL="2605126" indent="0">
              <a:buNone/>
              <a:defRPr sz="1800" b="1"/>
            </a:lvl6pPr>
            <a:lvl7pPr marL="3126151" indent="0">
              <a:buNone/>
              <a:defRPr sz="1800" b="1"/>
            </a:lvl7pPr>
            <a:lvl8pPr marL="3647176" indent="0">
              <a:buNone/>
              <a:defRPr sz="1800" b="1"/>
            </a:lvl8pPr>
            <a:lvl9pPr marL="4168201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035" y="2396390"/>
            <a:ext cx="4719164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25648" y="1691467"/>
            <a:ext cx="4721018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25" indent="0">
              <a:buNone/>
              <a:defRPr sz="2300" b="1"/>
            </a:lvl2pPr>
            <a:lvl3pPr marL="1042050" indent="0">
              <a:buNone/>
              <a:defRPr sz="2100" b="1"/>
            </a:lvl3pPr>
            <a:lvl4pPr marL="1563075" indent="0">
              <a:buNone/>
              <a:defRPr sz="1800" b="1"/>
            </a:lvl4pPr>
            <a:lvl5pPr marL="2084100" indent="0">
              <a:buNone/>
              <a:defRPr sz="1800" b="1"/>
            </a:lvl5pPr>
            <a:lvl6pPr marL="2605126" indent="0">
              <a:buNone/>
              <a:defRPr sz="1800" b="1"/>
            </a:lvl6pPr>
            <a:lvl7pPr marL="3126151" indent="0">
              <a:buNone/>
              <a:defRPr sz="1800" b="1"/>
            </a:lvl7pPr>
            <a:lvl8pPr marL="3647176" indent="0">
              <a:buNone/>
              <a:defRPr sz="1800" b="1"/>
            </a:lvl8pPr>
            <a:lvl9pPr marL="4168201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25648" y="2396390"/>
            <a:ext cx="4721018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35" y="300861"/>
            <a:ext cx="3513877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5857" y="300861"/>
            <a:ext cx="59708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035" y="1581268"/>
            <a:ext cx="3513877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1025" indent="0">
              <a:buNone/>
              <a:defRPr sz="1400"/>
            </a:lvl2pPr>
            <a:lvl3pPr marL="1042050" indent="0">
              <a:buNone/>
              <a:defRPr sz="1100"/>
            </a:lvl3pPr>
            <a:lvl4pPr marL="1563075" indent="0">
              <a:buNone/>
              <a:defRPr sz="1000"/>
            </a:lvl4pPr>
            <a:lvl5pPr marL="2084100" indent="0">
              <a:buNone/>
              <a:defRPr sz="1000"/>
            </a:lvl5pPr>
            <a:lvl6pPr marL="2605126" indent="0">
              <a:buNone/>
              <a:defRPr sz="1000"/>
            </a:lvl6pPr>
            <a:lvl7pPr marL="3126151" indent="0">
              <a:buNone/>
              <a:defRPr sz="1000"/>
            </a:lvl7pPr>
            <a:lvl8pPr marL="3647176" indent="0">
              <a:buNone/>
              <a:defRPr sz="1000"/>
            </a:lvl8pPr>
            <a:lvl9pPr marL="4168201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3492" y="5289550"/>
            <a:ext cx="640842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3492" y="675187"/>
            <a:ext cx="640842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1025" indent="0">
              <a:buNone/>
              <a:defRPr sz="3200"/>
            </a:lvl2pPr>
            <a:lvl3pPr marL="1042050" indent="0">
              <a:buNone/>
              <a:defRPr sz="2700"/>
            </a:lvl3pPr>
            <a:lvl4pPr marL="1563075" indent="0">
              <a:buNone/>
              <a:defRPr sz="2300"/>
            </a:lvl4pPr>
            <a:lvl5pPr marL="2084100" indent="0">
              <a:buNone/>
              <a:defRPr sz="2300"/>
            </a:lvl5pPr>
            <a:lvl6pPr marL="2605126" indent="0">
              <a:buNone/>
              <a:defRPr sz="2300"/>
            </a:lvl6pPr>
            <a:lvl7pPr marL="3126151" indent="0">
              <a:buNone/>
              <a:defRPr sz="2300"/>
            </a:lvl7pPr>
            <a:lvl8pPr marL="3647176" indent="0">
              <a:buNone/>
              <a:defRPr sz="2300"/>
            </a:lvl8pPr>
            <a:lvl9pPr marL="4168201" indent="0">
              <a:buNone/>
              <a:defRPr sz="23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3492" y="5914011"/>
            <a:ext cx="640842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1025" indent="0">
              <a:buNone/>
              <a:defRPr sz="1400"/>
            </a:lvl2pPr>
            <a:lvl3pPr marL="1042050" indent="0">
              <a:buNone/>
              <a:defRPr sz="1100"/>
            </a:lvl3pPr>
            <a:lvl4pPr marL="1563075" indent="0">
              <a:buNone/>
              <a:defRPr sz="1000"/>
            </a:lvl4pPr>
            <a:lvl5pPr marL="2084100" indent="0">
              <a:buNone/>
              <a:defRPr sz="1000"/>
            </a:lvl5pPr>
            <a:lvl6pPr marL="2605126" indent="0">
              <a:buNone/>
              <a:defRPr sz="1000"/>
            </a:lvl6pPr>
            <a:lvl7pPr marL="3126151" indent="0">
              <a:buNone/>
              <a:defRPr sz="1000"/>
            </a:lvl7pPr>
            <a:lvl8pPr marL="3647176" indent="0">
              <a:buNone/>
              <a:defRPr sz="1000"/>
            </a:lvl8pPr>
            <a:lvl9pPr marL="4168201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6488" y="208155"/>
            <a:ext cx="2403158" cy="682358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47016" y="208155"/>
            <a:ext cx="7031461" cy="682358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1382" y="208154"/>
            <a:ext cx="8746677" cy="63495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547016" y="1397604"/>
            <a:ext cx="4717309" cy="56341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442337" y="1397604"/>
            <a:ext cx="4717309" cy="273223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442337" y="4297760"/>
            <a:ext cx="4717309" cy="273398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1382" y="208154"/>
            <a:ext cx="8746677" cy="63495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47016" y="1397604"/>
            <a:ext cx="9612630" cy="563414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24489" y="524757"/>
            <a:ext cx="8422177" cy="103727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724489" y="1794669"/>
            <a:ext cx="4122083" cy="495545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24583" y="1794669"/>
            <a:ext cx="4122082" cy="495545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34035" y="6881313"/>
            <a:ext cx="2492163" cy="524757"/>
          </a:xfrm>
          <a:prstGeom prst="rect">
            <a:avLst/>
          </a:prstGeom>
        </p:spPr>
        <p:txBody>
          <a:bodyPr lIns="104205" tIns="52103" rIns="104205" bIns="52103"/>
          <a:lstStyle>
            <a:lvl1pPr>
              <a:defRPr/>
            </a:lvl1pPr>
          </a:lstStyle>
          <a:p>
            <a:endParaRPr lang="pl-PL" sz="1800">
              <a:latin typeface="Arial" charset="0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649239" y="6881313"/>
            <a:ext cx="3382222" cy="524757"/>
          </a:xfrm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654502" y="6881313"/>
            <a:ext cx="2492163" cy="524757"/>
          </a:xfrm>
          <a:prstGeom prst="rect">
            <a:avLst/>
          </a:prstGeom>
        </p:spPr>
        <p:txBody>
          <a:bodyPr lIns="104205" tIns="52103" rIns="104205" bIns="52103"/>
          <a:lstStyle>
            <a:lvl1pPr>
              <a:defRPr/>
            </a:lvl1pPr>
          </a:lstStyle>
          <a:p>
            <a:fld id="{92B60AED-2B38-4363-B1B7-95FE2096E140}" type="slidenum">
              <a:rPr lang="pl-PL" sz="1800">
                <a:latin typeface="Arial" charset="0"/>
                <a:cs typeface="+mn-cs"/>
              </a:rPr>
              <a:pPr/>
              <a:t>‹#›</a:t>
            </a:fld>
            <a:endParaRPr lang="pl-PL" sz="1800"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66" y="300865"/>
            <a:ext cx="3513877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5857" y="300890"/>
            <a:ext cx="59708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066" y="1581268"/>
            <a:ext cx="3513877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19470" indent="0">
              <a:buNone/>
              <a:defRPr sz="1400"/>
            </a:lvl2pPr>
            <a:lvl3pPr marL="1038939" indent="0">
              <a:buNone/>
              <a:defRPr sz="1100"/>
            </a:lvl3pPr>
            <a:lvl4pPr marL="1558405" indent="0">
              <a:buNone/>
              <a:defRPr sz="1000"/>
            </a:lvl4pPr>
            <a:lvl5pPr marL="2077881" indent="0">
              <a:buNone/>
              <a:defRPr sz="1000"/>
            </a:lvl5pPr>
            <a:lvl6pPr marL="2597351" indent="0">
              <a:buNone/>
              <a:defRPr sz="1000"/>
            </a:lvl6pPr>
            <a:lvl7pPr marL="3116817" indent="0">
              <a:buNone/>
              <a:defRPr sz="1000"/>
            </a:lvl7pPr>
            <a:lvl8pPr marL="3636289" indent="0">
              <a:buNone/>
              <a:defRPr sz="1000"/>
            </a:lvl8pPr>
            <a:lvl9pPr marL="4155761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3492" y="5289550"/>
            <a:ext cx="640842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3492" y="675187"/>
            <a:ext cx="640842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19470" indent="0">
              <a:buNone/>
              <a:defRPr sz="3200"/>
            </a:lvl2pPr>
            <a:lvl3pPr marL="1038939" indent="0">
              <a:buNone/>
              <a:defRPr sz="2700"/>
            </a:lvl3pPr>
            <a:lvl4pPr marL="1558405" indent="0">
              <a:buNone/>
              <a:defRPr sz="2300"/>
            </a:lvl4pPr>
            <a:lvl5pPr marL="2077881" indent="0">
              <a:buNone/>
              <a:defRPr sz="2300"/>
            </a:lvl5pPr>
            <a:lvl6pPr marL="2597351" indent="0">
              <a:buNone/>
              <a:defRPr sz="2300"/>
            </a:lvl6pPr>
            <a:lvl7pPr marL="3116817" indent="0">
              <a:buNone/>
              <a:defRPr sz="2300"/>
            </a:lvl7pPr>
            <a:lvl8pPr marL="3636289" indent="0">
              <a:buNone/>
              <a:defRPr sz="2300"/>
            </a:lvl8pPr>
            <a:lvl9pPr marL="4155761" indent="0">
              <a:buNone/>
              <a:defRPr sz="23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3492" y="5914011"/>
            <a:ext cx="640842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19470" indent="0">
              <a:buNone/>
              <a:defRPr sz="1400"/>
            </a:lvl2pPr>
            <a:lvl3pPr marL="1038939" indent="0">
              <a:buNone/>
              <a:defRPr sz="1100"/>
            </a:lvl3pPr>
            <a:lvl4pPr marL="1558405" indent="0">
              <a:buNone/>
              <a:defRPr sz="1000"/>
            </a:lvl4pPr>
            <a:lvl5pPr marL="2077881" indent="0">
              <a:buNone/>
              <a:defRPr sz="1000"/>
            </a:lvl5pPr>
            <a:lvl6pPr marL="2597351" indent="0">
              <a:buNone/>
              <a:defRPr sz="1000"/>
            </a:lvl6pPr>
            <a:lvl7pPr marL="3116817" indent="0">
              <a:buNone/>
              <a:defRPr sz="1000"/>
            </a:lvl7pPr>
            <a:lvl8pPr marL="3636289" indent="0">
              <a:buNone/>
              <a:defRPr sz="1000"/>
            </a:lvl8pPr>
            <a:lvl9pPr marL="4155761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6488" y="208183"/>
            <a:ext cx="2403158" cy="682358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47019" y="208183"/>
            <a:ext cx="7031461" cy="682358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1413" y="208154"/>
            <a:ext cx="8746677" cy="63495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547018" y="1397608"/>
            <a:ext cx="4717309" cy="56341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442340" y="1397604"/>
            <a:ext cx="4717309" cy="273223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442340" y="4297760"/>
            <a:ext cx="4717309" cy="273398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1413" y="208154"/>
            <a:ext cx="8746677" cy="63495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47016" y="1397608"/>
            <a:ext cx="9612630" cy="563414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 flipV="1">
            <a:off x="0" y="879475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0974" tIns="45481" rIns="90974" bIns="45481"/>
          <a:lstStyle/>
          <a:p>
            <a:pPr>
              <a:defRPr/>
            </a:pPr>
            <a:endParaRPr lang="pl-PL" sz="3600" dirty="0">
              <a:latin typeface="Calibri Light" pitchFamily="34" charset="0"/>
            </a:endParaRPr>
          </a:p>
        </p:txBody>
      </p:sp>
      <p:pic>
        <p:nvPicPr>
          <p:cNvPr id="5" name="Picture 11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60374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1840" y="177851"/>
            <a:ext cx="9649072" cy="576064"/>
          </a:xfrm>
        </p:spPr>
        <p:txBody>
          <a:bodyPr/>
          <a:lstStyle>
            <a:lvl1pPr>
              <a:defRPr sz="3600">
                <a:latin typeface="Calibri Light" pitchFamily="34" charset="0"/>
              </a:defRPr>
            </a:lvl1pPr>
          </a:lstStyle>
          <a:p>
            <a:r>
              <a:rPr lang="en-US" noProof="0" dirty="0" err="1" smtClean="0"/>
              <a:t>Kliknij</a:t>
            </a:r>
            <a:r>
              <a:rPr lang="en-US" noProof="0" dirty="0" smtClean="0"/>
              <a:t>, </a:t>
            </a:r>
            <a:r>
              <a:rPr lang="en-US" noProof="0" dirty="0" err="1" smtClean="0"/>
              <a:t>aby</a:t>
            </a:r>
            <a:r>
              <a:rPr lang="en-US" noProof="0" dirty="0" smtClean="0"/>
              <a:t>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endParaRPr lang="en-US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815" y="1257970"/>
            <a:ext cx="9649072" cy="5832648"/>
          </a:xfrm>
        </p:spPr>
        <p:txBody>
          <a:bodyPr/>
          <a:lstStyle>
            <a:lvl1pPr marL="533809" indent="-533809">
              <a:buSzPct val="80000"/>
              <a:defRPr sz="3600">
                <a:latin typeface="Calibri Light" pitchFamily="34" charset="0"/>
              </a:defRPr>
            </a:lvl1pPr>
            <a:lvl2pPr>
              <a:defRPr sz="3600">
                <a:latin typeface="Calibri Light" pitchFamily="34" charset="0"/>
              </a:defRPr>
            </a:lvl2pPr>
            <a:lvl3pPr>
              <a:defRPr sz="3600">
                <a:latin typeface="Calibri Light" pitchFamily="34" charset="0"/>
              </a:defRPr>
            </a:lvl3pPr>
            <a:lvl4pPr>
              <a:defRPr sz="3600">
                <a:latin typeface="Calibri Light" pitchFamily="34" charset="0"/>
              </a:defRPr>
            </a:lvl4pPr>
            <a:lvl5pPr>
              <a:defRPr sz="3600">
                <a:latin typeface="Calibri Light" pitchFamily="34" charset="0"/>
              </a:defRPr>
            </a:lvl5pPr>
          </a:lstStyle>
          <a:p>
            <a:pPr lvl="0"/>
            <a:r>
              <a:rPr lang="en-US" noProof="0" dirty="0" err="1" smtClean="0"/>
              <a:t>Kliknij</a:t>
            </a:r>
            <a:r>
              <a:rPr lang="en-US" noProof="0" dirty="0" smtClean="0"/>
              <a:t>, </a:t>
            </a:r>
            <a:r>
              <a:rPr lang="en-US" noProof="0" dirty="0" err="1" smtClean="0"/>
              <a:t>aby</a:t>
            </a:r>
            <a:r>
              <a:rPr lang="en-US" noProof="0" dirty="0" smtClean="0"/>
              <a:t>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style </a:t>
            </a:r>
            <a:r>
              <a:rPr lang="en-US" noProof="0" dirty="0" err="1" smtClean="0"/>
              <a:t>wzorca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tekstu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Drugi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Trzeci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Czwarty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Piąty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731840" y="177851"/>
            <a:ext cx="9649072" cy="576064"/>
          </a:xfrm>
        </p:spPr>
        <p:txBody>
          <a:bodyPr/>
          <a:lstStyle>
            <a:lvl1pPr>
              <a:defRPr sz="3600">
                <a:latin typeface="Calibri Light" pitchFamily="34" charset="0"/>
              </a:defRPr>
            </a:lvl1pPr>
          </a:lstStyle>
          <a:p>
            <a:r>
              <a:rPr lang="en-US" noProof="0" dirty="0" err="1" smtClean="0"/>
              <a:t>Kliknij</a:t>
            </a:r>
            <a:r>
              <a:rPr lang="en-US" noProof="0" dirty="0" smtClean="0"/>
              <a:t>, </a:t>
            </a:r>
            <a:r>
              <a:rPr lang="en-US" noProof="0" dirty="0" err="1" smtClean="0"/>
              <a:t>aby</a:t>
            </a:r>
            <a:r>
              <a:rPr lang="en-US" noProof="0" dirty="0" smtClean="0"/>
              <a:t>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endParaRPr lang="en-US" noProof="0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15815" y="1257970"/>
            <a:ext cx="9649072" cy="5832648"/>
          </a:xfrm>
        </p:spPr>
        <p:txBody>
          <a:bodyPr/>
          <a:lstStyle>
            <a:lvl1pPr marL="533809" indent="-533809">
              <a:buSzPct val="80000"/>
              <a:defRPr sz="3600">
                <a:latin typeface="Calibri Light" pitchFamily="34" charset="0"/>
              </a:defRPr>
            </a:lvl1pPr>
            <a:lvl2pPr>
              <a:defRPr sz="3600">
                <a:latin typeface="Calibri Light" pitchFamily="34" charset="0"/>
              </a:defRPr>
            </a:lvl2pPr>
            <a:lvl3pPr>
              <a:defRPr sz="3600">
                <a:latin typeface="Calibri Light" pitchFamily="34" charset="0"/>
              </a:defRPr>
            </a:lvl3pPr>
            <a:lvl4pPr>
              <a:defRPr sz="3600">
                <a:latin typeface="Calibri Light" pitchFamily="34" charset="0"/>
              </a:defRPr>
            </a:lvl4pPr>
            <a:lvl5pPr>
              <a:defRPr sz="3600">
                <a:latin typeface="Calibri Light" pitchFamily="34" charset="0"/>
              </a:defRPr>
            </a:lvl5pPr>
          </a:lstStyle>
          <a:p>
            <a:pPr lvl="0"/>
            <a:r>
              <a:rPr lang="en-US" noProof="0" dirty="0" err="1" smtClean="0"/>
              <a:t>Kliknij</a:t>
            </a:r>
            <a:r>
              <a:rPr lang="en-US" noProof="0" dirty="0" smtClean="0"/>
              <a:t>, </a:t>
            </a:r>
            <a:r>
              <a:rPr lang="en-US" noProof="0" dirty="0" err="1" smtClean="0"/>
              <a:t>aby</a:t>
            </a:r>
            <a:r>
              <a:rPr lang="en-US" noProof="0" dirty="0" smtClean="0"/>
              <a:t>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style </a:t>
            </a:r>
            <a:r>
              <a:rPr lang="en-US" noProof="0" dirty="0" err="1" smtClean="0"/>
              <a:t>wzorca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tekstu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Drugi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Trzeci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Czwarty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Piąty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731840" y="177851"/>
            <a:ext cx="9649072" cy="576064"/>
          </a:xfrm>
        </p:spPr>
        <p:txBody>
          <a:bodyPr/>
          <a:lstStyle>
            <a:lvl1pPr>
              <a:defRPr sz="3600">
                <a:latin typeface="Calibri Light" pitchFamily="34" charset="0"/>
              </a:defRPr>
            </a:lvl1pPr>
          </a:lstStyle>
          <a:p>
            <a:r>
              <a:rPr lang="en-US" noProof="0" dirty="0" err="1" smtClean="0"/>
              <a:t>Kliknij</a:t>
            </a:r>
            <a:r>
              <a:rPr lang="en-US" noProof="0" dirty="0" smtClean="0"/>
              <a:t>, </a:t>
            </a:r>
            <a:r>
              <a:rPr lang="en-US" noProof="0" dirty="0" err="1" smtClean="0"/>
              <a:t>aby</a:t>
            </a:r>
            <a:r>
              <a:rPr lang="en-US" noProof="0" dirty="0" smtClean="0"/>
              <a:t>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endParaRPr lang="en-US" noProof="0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15815" y="1257970"/>
            <a:ext cx="9649072" cy="5832648"/>
          </a:xfrm>
        </p:spPr>
        <p:txBody>
          <a:bodyPr/>
          <a:lstStyle>
            <a:lvl1pPr marL="533809" indent="-533809">
              <a:buSzPct val="80000"/>
              <a:defRPr sz="3600">
                <a:latin typeface="Calibri Light" pitchFamily="34" charset="0"/>
              </a:defRPr>
            </a:lvl1pPr>
            <a:lvl2pPr>
              <a:defRPr sz="3600">
                <a:latin typeface="Calibri Light" pitchFamily="34" charset="0"/>
              </a:defRPr>
            </a:lvl2pPr>
            <a:lvl3pPr>
              <a:defRPr sz="3600">
                <a:latin typeface="Calibri Light" pitchFamily="34" charset="0"/>
              </a:defRPr>
            </a:lvl3pPr>
            <a:lvl4pPr>
              <a:defRPr sz="3600">
                <a:latin typeface="Calibri Light" pitchFamily="34" charset="0"/>
              </a:defRPr>
            </a:lvl4pPr>
            <a:lvl5pPr>
              <a:defRPr sz="3600">
                <a:latin typeface="Calibri Light" pitchFamily="34" charset="0"/>
              </a:defRPr>
            </a:lvl5pPr>
          </a:lstStyle>
          <a:p>
            <a:pPr lvl="0"/>
            <a:r>
              <a:rPr lang="en-US" noProof="0" dirty="0" err="1" smtClean="0"/>
              <a:t>Kliknij</a:t>
            </a:r>
            <a:r>
              <a:rPr lang="en-US" noProof="0" dirty="0" smtClean="0"/>
              <a:t>, </a:t>
            </a:r>
            <a:r>
              <a:rPr lang="en-US" noProof="0" dirty="0" err="1" smtClean="0"/>
              <a:t>aby</a:t>
            </a:r>
            <a:r>
              <a:rPr lang="en-US" noProof="0" dirty="0" smtClean="0"/>
              <a:t>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style </a:t>
            </a:r>
            <a:r>
              <a:rPr lang="en-US" noProof="0" dirty="0" err="1" smtClean="0"/>
              <a:t>wzorca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tekstu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Drugi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Trzeci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Czwarty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Piąty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7269633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3906" tIns="51956" rIns="103906" bIns="51956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1080999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3906" tIns="51956" rIns="103906" bIns="51956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95" y="127692"/>
            <a:ext cx="430195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1412" y="208182"/>
            <a:ext cx="8746677" cy="668191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48" y="3381184"/>
            <a:ext cx="7476490" cy="135037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3704" y="4855779"/>
            <a:ext cx="9078595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3704" y="3202773"/>
            <a:ext cx="9078595" cy="1652984"/>
          </a:xfrm>
        </p:spPr>
        <p:txBody>
          <a:bodyPr anchor="b"/>
          <a:lstStyle>
            <a:lvl1pPr marL="0" indent="0">
              <a:buNone/>
              <a:defRPr sz="2300"/>
            </a:lvl1pPr>
            <a:lvl2pPr marL="519529" indent="0">
              <a:buNone/>
              <a:defRPr sz="2100"/>
            </a:lvl2pPr>
            <a:lvl3pPr marL="1039059" indent="0">
              <a:buNone/>
              <a:defRPr sz="1800"/>
            </a:lvl3pPr>
            <a:lvl4pPr marL="1558585" indent="0">
              <a:buNone/>
              <a:defRPr sz="1600"/>
            </a:lvl4pPr>
            <a:lvl5pPr marL="2078119" indent="0">
              <a:buNone/>
              <a:defRPr sz="1600"/>
            </a:lvl5pPr>
            <a:lvl6pPr marL="2597650" indent="0">
              <a:buNone/>
              <a:defRPr sz="1600"/>
            </a:lvl6pPr>
            <a:lvl7pPr marL="3117176" indent="0">
              <a:buNone/>
              <a:defRPr sz="1600"/>
            </a:lvl7pPr>
            <a:lvl8pPr marL="3636707" indent="0">
              <a:buNone/>
              <a:defRPr sz="1600"/>
            </a:lvl8pPr>
            <a:lvl9pPr marL="4156239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47018" y="1397608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42340" y="1397608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35" y="302610"/>
            <a:ext cx="961263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035" y="1691467"/>
            <a:ext cx="4719164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29" indent="0">
              <a:buNone/>
              <a:defRPr sz="2300" b="1"/>
            </a:lvl2pPr>
            <a:lvl3pPr marL="1039059" indent="0">
              <a:buNone/>
              <a:defRPr sz="2100" b="1"/>
            </a:lvl3pPr>
            <a:lvl4pPr marL="1558585" indent="0">
              <a:buNone/>
              <a:defRPr sz="1800" b="1"/>
            </a:lvl4pPr>
            <a:lvl5pPr marL="2078119" indent="0">
              <a:buNone/>
              <a:defRPr sz="1800" b="1"/>
            </a:lvl5pPr>
            <a:lvl6pPr marL="2597650" indent="0">
              <a:buNone/>
              <a:defRPr sz="1800" b="1"/>
            </a:lvl6pPr>
            <a:lvl7pPr marL="3117176" indent="0">
              <a:buNone/>
              <a:defRPr sz="1800" b="1"/>
            </a:lvl7pPr>
            <a:lvl8pPr marL="3636707" indent="0">
              <a:buNone/>
              <a:defRPr sz="1800" b="1"/>
            </a:lvl8pPr>
            <a:lvl9pPr marL="4156239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035" y="2396390"/>
            <a:ext cx="4719164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25650" y="1691467"/>
            <a:ext cx="4721018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29" indent="0">
              <a:buNone/>
              <a:defRPr sz="2300" b="1"/>
            </a:lvl2pPr>
            <a:lvl3pPr marL="1039059" indent="0">
              <a:buNone/>
              <a:defRPr sz="2100" b="1"/>
            </a:lvl3pPr>
            <a:lvl4pPr marL="1558585" indent="0">
              <a:buNone/>
              <a:defRPr sz="1800" b="1"/>
            </a:lvl4pPr>
            <a:lvl5pPr marL="2078119" indent="0">
              <a:buNone/>
              <a:defRPr sz="1800" b="1"/>
            </a:lvl5pPr>
            <a:lvl6pPr marL="2597650" indent="0">
              <a:buNone/>
              <a:defRPr sz="1800" b="1"/>
            </a:lvl6pPr>
            <a:lvl7pPr marL="3117176" indent="0">
              <a:buNone/>
              <a:defRPr sz="1800" b="1"/>
            </a:lvl7pPr>
            <a:lvl8pPr marL="3636707" indent="0">
              <a:buNone/>
              <a:defRPr sz="1800" b="1"/>
            </a:lvl8pPr>
            <a:lvl9pPr marL="4156239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25650" y="2396390"/>
            <a:ext cx="4721018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65" y="300865"/>
            <a:ext cx="3513877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5857" y="300889"/>
            <a:ext cx="59708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065" y="1581268"/>
            <a:ext cx="3513877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19529" indent="0">
              <a:buNone/>
              <a:defRPr sz="1400"/>
            </a:lvl2pPr>
            <a:lvl3pPr marL="1039059" indent="0">
              <a:buNone/>
              <a:defRPr sz="1100"/>
            </a:lvl3pPr>
            <a:lvl4pPr marL="1558585" indent="0">
              <a:buNone/>
              <a:defRPr sz="1000"/>
            </a:lvl4pPr>
            <a:lvl5pPr marL="2078119" indent="0">
              <a:buNone/>
              <a:defRPr sz="1000"/>
            </a:lvl5pPr>
            <a:lvl6pPr marL="2597650" indent="0">
              <a:buNone/>
              <a:defRPr sz="1000"/>
            </a:lvl6pPr>
            <a:lvl7pPr marL="3117176" indent="0">
              <a:buNone/>
              <a:defRPr sz="1000"/>
            </a:lvl7pPr>
            <a:lvl8pPr marL="3636707" indent="0">
              <a:buNone/>
              <a:defRPr sz="1000"/>
            </a:lvl8pPr>
            <a:lvl9pPr marL="4156239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3492" y="5289550"/>
            <a:ext cx="640842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3492" y="675187"/>
            <a:ext cx="640842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19529" indent="0">
              <a:buNone/>
              <a:defRPr sz="3200"/>
            </a:lvl2pPr>
            <a:lvl3pPr marL="1039059" indent="0">
              <a:buNone/>
              <a:defRPr sz="2700"/>
            </a:lvl3pPr>
            <a:lvl4pPr marL="1558585" indent="0">
              <a:buNone/>
              <a:defRPr sz="2300"/>
            </a:lvl4pPr>
            <a:lvl5pPr marL="2078119" indent="0">
              <a:buNone/>
              <a:defRPr sz="2300"/>
            </a:lvl5pPr>
            <a:lvl6pPr marL="2597650" indent="0">
              <a:buNone/>
              <a:defRPr sz="2300"/>
            </a:lvl6pPr>
            <a:lvl7pPr marL="3117176" indent="0">
              <a:buNone/>
              <a:defRPr sz="2300"/>
            </a:lvl7pPr>
            <a:lvl8pPr marL="3636707" indent="0">
              <a:buNone/>
              <a:defRPr sz="2300"/>
            </a:lvl8pPr>
            <a:lvl9pPr marL="4156239" indent="0">
              <a:buNone/>
              <a:defRPr sz="23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3492" y="5914011"/>
            <a:ext cx="640842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19529" indent="0">
              <a:buNone/>
              <a:defRPr sz="1400"/>
            </a:lvl2pPr>
            <a:lvl3pPr marL="1039059" indent="0">
              <a:buNone/>
              <a:defRPr sz="1100"/>
            </a:lvl3pPr>
            <a:lvl4pPr marL="1558585" indent="0">
              <a:buNone/>
              <a:defRPr sz="1000"/>
            </a:lvl4pPr>
            <a:lvl5pPr marL="2078119" indent="0">
              <a:buNone/>
              <a:defRPr sz="1000"/>
            </a:lvl5pPr>
            <a:lvl6pPr marL="2597650" indent="0">
              <a:buNone/>
              <a:defRPr sz="1000"/>
            </a:lvl6pPr>
            <a:lvl7pPr marL="3117176" indent="0">
              <a:buNone/>
              <a:defRPr sz="1000"/>
            </a:lvl7pPr>
            <a:lvl8pPr marL="3636707" indent="0">
              <a:buNone/>
              <a:defRPr sz="1000"/>
            </a:lvl8pPr>
            <a:lvl9pPr marL="4156239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6488" y="208182"/>
            <a:ext cx="2403158" cy="682358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47019" y="208182"/>
            <a:ext cx="7031461" cy="682358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1412" y="208154"/>
            <a:ext cx="8746677" cy="63495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547018" y="1397608"/>
            <a:ext cx="4717309" cy="56341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442340" y="1397604"/>
            <a:ext cx="4717309" cy="273223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442340" y="4297760"/>
            <a:ext cx="4717309" cy="273398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1412" y="208154"/>
            <a:ext cx="8746677" cy="63495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47016" y="1397608"/>
            <a:ext cx="9612630" cy="563414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7269633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3954" tIns="51979" rIns="103954" bIns="51979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1080999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3954" tIns="51979" rIns="103954" bIns="51979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95" y="127692"/>
            <a:ext cx="430195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1407" y="208178"/>
            <a:ext cx="8746677" cy="668191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48" y="3381184"/>
            <a:ext cx="7476490" cy="135037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3704" y="4855775"/>
            <a:ext cx="9078595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3704" y="3202773"/>
            <a:ext cx="9078595" cy="1652984"/>
          </a:xfrm>
        </p:spPr>
        <p:txBody>
          <a:bodyPr anchor="b"/>
          <a:lstStyle>
            <a:lvl1pPr marL="0" indent="0">
              <a:buNone/>
              <a:defRPr sz="2300"/>
            </a:lvl1pPr>
            <a:lvl2pPr marL="519767" indent="0">
              <a:buNone/>
              <a:defRPr sz="2100"/>
            </a:lvl2pPr>
            <a:lvl3pPr marL="1039537" indent="0">
              <a:buNone/>
              <a:defRPr sz="1800"/>
            </a:lvl3pPr>
            <a:lvl4pPr marL="1559303" indent="0">
              <a:buNone/>
              <a:defRPr sz="1600"/>
            </a:lvl4pPr>
            <a:lvl5pPr marL="2079074" indent="0">
              <a:buNone/>
              <a:defRPr sz="1600"/>
            </a:lvl5pPr>
            <a:lvl6pPr marL="2598844" indent="0">
              <a:buNone/>
              <a:defRPr sz="1600"/>
            </a:lvl6pPr>
            <a:lvl7pPr marL="3118612" indent="0">
              <a:buNone/>
              <a:defRPr sz="1600"/>
            </a:lvl7pPr>
            <a:lvl8pPr marL="3638380" indent="0">
              <a:buNone/>
              <a:defRPr sz="1600"/>
            </a:lvl8pPr>
            <a:lvl9pPr marL="415815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47018" y="1397608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42340" y="1397608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35" y="302610"/>
            <a:ext cx="961263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035" y="1691467"/>
            <a:ext cx="4719164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767" indent="0">
              <a:buNone/>
              <a:defRPr sz="2300" b="1"/>
            </a:lvl2pPr>
            <a:lvl3pPr marL="1039537" indent="0">
              <a:buNone/>
              <a:defRPr sz="2100" b="1"/>
            </a:lvl3pPr>
            <a:lvl4pPr marL="1559303" indent="0">
              <a:buNone/>
              <a:defRPr sz="1800" b="1"/>
            </a:lvl4pPr>
            <a:lvl5pPr marL="2079074" indent="0">
              <a:buNone/>
              <a:defRPr sz="1800" b="1"/>
            </a:lvl5pPr>
            <a:lvl6pPr marL="2598844" indent="0">
              <a:buNone/>
              <a:defRPr sz="1800" b="1"/>
            </a:lvl6pPr>
            <a:lvl7pPr marL="3118612" indent="0">
              <a:buNone/>
              <a:defRPr sz="1800" b="1"/>
            </a:lvl7pPr>
            <a:lvl8pPr marL="3638380" indent="0">
              <a:buNone/>
              <a:defRPr sz="1800" b="1"/>
            </a:lvl8pPr>
            <a:lvl9pPr marL="4158150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035" y="2396390"/>
            <a:ext cx="4719164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25650" y="1691467"/>
            <a:ext cx="4721018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767" indent="0">
              <a:buNone/>
              <a:defRPr sz="2300" b="1"/>
            </a:lvl2pPr>
            <a:lvl3pPr marL="1039537" indent="0">
              <a:buNone/>
              <a:defRPr sz="2100" b="1"/>
            </a:lvl3pPr>
            <a:lvl4pPr marL="1559303" indent="0">
              <a:buNone/>
              <a:defRPr sz="1800" b="1"/>
            </a:lvl4pPr>
            <a:lvl5pPr marL="2079074" indent="0">
              <a:buNone/>
              <a:defRPr sz="1800" b="1"/>
            </a:lvl5pPr>
            <a:lvl6pPr marL="2598844" indent="0">
              <a:buNone/>
              <a:defRPr sz="1800" b="1"/>
            </a:lvl6pPr>
            <a:lvl7pPr marL="3118612" indent="0">
              <a:buNone/>
              <a:defRPr sz="1800" b="1"/>
            </a:lvl7pPr>
            <a:lvl8pPr marL="3638380" indent="0">
              <a:buNone/>
              <a:defRPr sz="1800" b="1"/>
            </a:lvl8pPr>
            <a:lvl9pPr marL="4158150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25650" y="2396390"/>
            <a:ext cx="4721018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47018" y="1397608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42340" y="1397608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60" y="300865"/>
            <a:ext cx="3513877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5857" y="300885"/>
            <a:ext cx="59708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060" y="1581268"/>
            <a:ext cx="3513877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19767" indent="0">
              <a:buNone/>
              <a:defRPr sz="1400"/>
            </a:lvl2pPr>
            <a:lvl3pPr marL="1039537" indent="0">
              <a:buNone/>
              <a:defRPr sz="1100"/>
            </a:lvl3pPr>
            <a:lvl4pPr marL="1559303" indent="0">
              <a:buNone/>
              <a:defRPr sz="1000"/>
            </a:lvl4pPr>
            <a:lvl5pPr marL="2079074" indent="0">
              <a:buNone/>
              <a:defRPr sz="1000"/>
            </a:lvl5pPr>
            <a:lvl6pPr marL="2598844" indent="0">
              <a:buNone/>
              <a:defRPr sz="1000"/>
            </a:lvl6pPr>
            <a:lvl7pPr marL="3118612" indent="0">
              <a:buNone/>
              <a:defRPr sz="1000"/>
            </a:lvl7pPr>
            <a:lvl8pPr marL="3638380" indent="0">
              <a:buNone/>
              <a:defRPr sz="1000"/>
            </a:lvl8pPr>
            <a:lvl9pPr marL="415815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3492" y="5289550"/>
            <a:ext cx="640842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3492" y="675187"/>
            <a:ext cx="640842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19767" indent="0">
              <a:buNone/>
              <a:defRPr sz="3200"/>
            </a:lvl2pPr>
            <a:lvl3pPr marL="1039537" indent="0">
              <a:buNone/>
              <a:defRPr sz="2700"/>
            </a:lvl3pPr>
            <a:lvl4pPr marL="1559303" indent="0">
              <a:buNone/>
              <a:defRPr sz="2300"/>
            </a:lvl4pPr>
            <a:lvl5pPr marL="2079074" indent="0">
              <a:buNone/>
              <a:defRPr sz="2300"/>
            </a:lvl5pPr>
            <a:lvl6pPr marL="2598844" indent="0">
              <a:buNone/>
              <a:defRPr sz="2300"/>
            </a:lvl6pPr>
            <a:lvl7pPr marL="3118612" indent="0">
              <a:buNone/>
              <a:defRPr sz="2300"/>
            </a:lvl7pPr>
            <a:lvl8pPr marL="3638380" indent="0">
              <a:buNone/>
              <a:defRPr sz="2300"/>
            </a:lvl8pPr>
            <a:lvl9pPr marL="4158150" indent="0">
              <a:buNone/>
              <a:defRPr sz="23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3492" y="5914011"/>
            <a:ext cx="640842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19767" indent="0">
              <a:buNone/>
              <a:defRPr sz="1400"/>
            </a:lvl2pPr>
            <a:lvl3pPr marL="1039537" indent="0">
              <a:buNone/>
              <a:defRPr sz="1100"/>
            </a:lvl3pPr>
            <a:lvl4pPr marL="1559303" indent="0">
              <a:buNone/>
              <a:defRPr sz="1000"/>
            </a:lvl4pPr>
            <a:lvl5pPr marL="2079074" indent="0">
              <a:buNone/>
              <a:defRPr sz="1000"/>
            </a:lvl5pPr>
            <a:lvl6pPr marL="2598844" indent="0">
              <a:buNone/>
              <a:defRPr sz="1000"/>
            </a:lvl6pPr>
            <a:lvl7pPr marL="3118612" indent="0">
              <a:buNone/>
              <a:defRPr sz="1000"/>
            </a:lvl7pPr>
            <a:lvl8pPr marL="3638380" indent="0">
              <a:buNone/>
              <a:defRPr sz="1000"/>
            </a:lvl8pPr>
            <a:lvl9pPr marL="415815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6488" y="208178"/>
            <a:ext cx="2403158" cy="682358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47019" y="208178"/>
            <a:ext cx="7031461" cy="682358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1407" y="208154"/>
            <a:ext cx="8746677" cy="63495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547018" y="1397608"/>
            <a:ext cx="4717309" cy="56341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442340" y="1397604"/>
            <a:ext cx="4717309" cy="273223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442340" y="4297760"/>
            <a:ext cx="4717309" cy="273398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1407" y="208154"/>
            <a:ext cx="8746677" cy="63495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47016" y="1397608"/>
            <a:ext cx="9612630" cy="563414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7269633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3990" tIns="51997" rIns="103990" bIns="51997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1080999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3990" tIns="51997" rIns="103990" bIns="51997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95" y="127692"/>
            <a:ext cx="430195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1404" y="208174"/>
            <a:ext cx="8746677" cy="668191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48" y="3381184"/>
            <a:ext cx="7476490" cy="135037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3704" y="4855771"/>
            <a:ext cx="9078595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3704" y="3202773"/>
            <a:ext cx="9078595" cy="1652984"/>
          </a:xfrm>
        </p:spPr>
        <p:txBody>
          <a:bodyPr anchor="b"/>
          <a:lstStyle>
            <a:lvl1pPr marL="0" indent="0">
              <a:buNone/>
              <a:defRPr sz="2300"/>
            </a:lvl1pPr>
            <a:lvl2pPr marL="519947" indent="0">
              <a:buNone/>
              <a:defRPr sz="2100"/>
            </a:lvl2pPr>
            <a:lvl3pPr marL="1039896" indent="0">
              <a:buNone/>
              <a:defRPr sz="1800"/>
            </a:lvl3pPr>
            <a:lvl4pPr marL="1559841" indent="0">
              <a:buNone/>
              <a:defRPr sz="1600"/>
            </a:lvl4pPr>
            <a:lvl5pPr marL="2079791" indent="0">
              <a:buNone/>
              <a:defRPr sz="1600"/>
            </a:lvl5pPr>
            <a:lvl6pPr marL="2599741" indent="0">
              <a:buNone/>
              <a:defRPr sz="1600"/>
            </a:lvl6pPr>
            <a:lvl7pPr marL="3119689" indent="0">
              <a:buNone/>
              <a:defRPr sz="1600"/>
            </a:lvl7pPr>
            <a:lvl8pPr marL="3639635" indent="0">
              <a:buNone/>
              <a:defRPr sz="1600"/>
            </a:lvl8pPr>
            <a:lvl9pPr marL="4159584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7269633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3894" tIns="51950" rIns="103894" bIns="51950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1080999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3894" tIns="51950" rIns="103894" bIns="51950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95" y="127692"/>
            <a:ext cx="430195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1413" y="208183"/>
            <a:ext cx="8746677" cy="668191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48" y="3381184"/>
            <a:ext cx="7476490" cy="135037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47018" y="1397608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42340" y="1397608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35" y="302610"/>
            <a:ext cx="961263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035" y="1691467"/>
            <a:ext cx="4719164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947" indent="0">
              <a:buNone/>
              <a:defRPr sz="2300" b="1"/>
            </a:lvl2pPr>
            <a:lvl3pPr marL="1039896" indent="0">
              <a:buNone/>
              <a:defRPr sz="2100" b="1"/>
            </a:lvl3pPr>
            <a:lvl4pPr marL="1559841" indent="0">
              <a:buNone/>
              <a:defRPr sz="1800" b="1"/>
            </a:lvl4pPr>
            <a:lvl5pPr marL="2079791" indent="0">
              <a:buNone/>
              <a:defRPr sz="1800" b="1"/>
            </a:lvl5pPr>
            <a:lvl6pPr marL="2599741" indent="0">
              <a:buNone/>
              <a:defRPr sz="1800" b="1"/>
            </a:lvl6pPr>
            <a:lvl7pPr marL="3119689" indent="0">
              <a:buNone/>
              <a:defRPr sz="1800" b="1"/>
            </a:lvl7pPr>
            <a:lvl8pPr marL="3639635" indent="0">
              <a:buNone/>
              <a:defRPr sz="1800" b="1"/>
            </a:lvl8pPr>
            <a:lvl9pPr marL="4159584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035" y="2396390"/>
            <a:ext cx="4719164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25650" y="1691467"/>
            <a:ext cx="4721018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947" indent="0">
              <a:buNone/>
              <a:defRPr sz="2300" b="1"/>
            </a:lvl2pPr>
            <a:lvl3pPr marL="1039896" indent="0">
              <a:buNone/>
              <a:defRPr sz="2100" b="1"/>
            </a:lvl3pPr>
            <a:lvl4pPr marL="1559841" indent="0">
              <a:buNone/>
              <a:defRPr sz="1800" b="1"/>
            </a:lvl4pPr>
            <a:lvl5pPr marL="2079791" indent="0">
              <a:buNone/>
              <a:defRPr sz="1800" b="1"/>
            </a:lvl5pPr>
            <a:lvl6pPr marL="2599741" indent="0">
              <a:buNone/>
              <a:defRPr sz="1800" b="1"/>
            </a:lvl6pPr>
            <a:lvl7pPr marL="3119689" indent="0">
              <a:buNone/>
              <a:defRPr sz="1800" b="1"/>
            </a:lvl7pPr>
            <a:lvl8pPr marL="3639635" indent="0">
              <a:buNone/>
              <a:defRPr sz="1800" b="1"/>
            </a:lvl8pPr>
            <a:lvl9pPr marL="4159584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25650" y="2396390"/>
            <a:ext cx="4721018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56" y="300865"/>
            <a:ext cx="3513877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5857" y="300881"/>
            <a:ext cx="59708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056" y="1581268"/>
            <a:ext cx="3513877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19947" indent="0">
              <a:buNone/>
              <a:defRPr sz="1400"/>
            </a:lvl2pPr>
            <a:lvl3pPr marL="1039896" indent="0">
              <a:buNone/>
              <a:defRPr sz="1100"/>
            </a:lvl3pPr>
            <a:lvl4pPr marL="1559841" indent="0">
              <a:buNone/>
              <a:defRPr sz="1000"/>
            </a:lvl4pPr>
            <a:lvl5pPr marL="2079791" indent="0">
              <a:buNone/>
              <a:defRPr sz="1000"/>
            </a:lvl5pPr>
            <a:lvl6pPr marL="2599741" indent="0">
              <a:buNone/>
              <a:defRPr sz="1000"/>
            </a:lvl6pPr>
            <a:lvl7pPr marL="3119689" indent="0">
              <a:buNone/>
              <a:defRPr sz="1000"/>
            </a:lvl7pPr>
            <a:lvl8pPr marL="3639635" indent="0">
              <a:buNone/>
              <a:defRPr sz="1000"/>
            </a:lvl8pPr>
            <a:lvl9pPr marL="4159584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3492" y="5289550"/>
            <a:ext cx="640842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3492" y="675187"/>
            <a:ext cx="640842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19947" indent="0">
              <a:buNone/>
              <a:defRPr sz="3200"/>
            </a:lvl2pPr>
            <a:lvl3pPr marL="1039896" indent="0">
              <a:buNone/>
              <a:defRPr sz="2700"/>
            </a:lvl3pPr>
            <a:lvl4pPr marL="1559841" indent="0">
              <a:buNone/>
              <a:defRPr sz="2300"/>
            </a:lvl4pPr>
            <a:lvl5pPr marL="2079791" indent="0">
              <a:buNone/>
              <a:defRPr sz="2300"/>
            </a:lvl5pPr>
            <a:lvl6pPr marL="2599741" indent="0">
              <a:buNone/>
              <a:defRPr sz="2300"/>
            </a:lvl6pPr>
            <a:lvl7pPr marL="3119689" indent="0">
              <a:buNone/>
              <a:defRPr sz="2300"/>
            </a:lvl7pPr>
            <a:lvl8pPr marL="3639635" indent="0">
              <a:buNone/>
              <a:defRPr sz="2300"/>
            </a:lvl8pPr>
            <a:lvl9pPr marL="4159584" indent="0">
              <a:buNone/>
              <a:defRPr sz="23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3492" y="5914011"/>
            <a:ext cx="640842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19947" indent="0">
              <a:buNone/>
              <a:defRPr sz="1400"/>
            </a:lvl2pPr>
            <a:lvl3pPr marL="1039896" indent="0">
              <a:buNone/>
              <a:defRPr sz="1100"/>
            </a:lvl3pPr>
            <a:lvl4pPr marL="1559841" indent="0">
              <a:buNone/>
              <a:defRPr sz="1000"/>
            </a:lvl4pPr>
            <a:lvl5pPr marL="2079791" indent="0">
              <a:buNone/>
              <a:defRPr sz="1000"/>
            </a:lvl5pPr>
            <a:lvl6pPr marL="2599741" indent="0">
              <a:buNone/>
              <a:defRPr sz="1000"/>
            </a:lvl6pPr>
            <a:lvl7pPr marL="3119689" indent="0">
              <a:buNone/>
              <a:defRPr sz="1000"/>
            </a:lvl7pPr>
            <a:lvl8pPr marL="3639635" indent="0">
              <a:buNone/>
              <a:defRPr sz="1000"/>
            </a:lvl8pPr>
            <a:lvl9pPr marL="4159584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6488" y="208174"/>
            <a:ext cx="2403158" cy="682358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47019" y="208174"/>
            <a:ext cx="7031461" cy="682358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1404" y="208154"/>
            <a:ext cx="8746677" cy="63495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547018" y="1397608"/>
            <a:ext cx="4717309" cy="56341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442340" y="1397604"/>
            <a:ext cx="4717309" cy="273223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442340" y="4297760"/>
            <a:ext cx="4717309" cy="273398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1404" y="208154"/>
            <a:ext cx="8746677" cy="63495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47016" y="1397608"/>
            <a:ext cx="9612630" cy="563414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7269633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4038" tIns="52020" rIns="104038" bIns="52020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1080999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4038" tIns="52020" rIns="104038" bIns="52020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95" y="127692"/>
            <a:ext cx="430195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1399" y="208170"/>
            <a:ext cx="8746677" cy="668191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48" y="3381184"/>
            <a:ext cx="7476490" cy="135037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3704" y="4855767"/>
            <a:ext cx="9078595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3704" y="3202773"/>
            <a:ext cx="9078595" cy="1652984"/>
          </a:xfrm>
        </p:spPr>
        <p:txBody>
          <a:bodyPr anchor="b"/>
          <a:lstStyle>
            <a:lvl1pPr marL="0" indent="0">
              <a:buNone/>
              <a:defRPr sz="2300"/>
            </a:lvl1pPr>
            <a:lvl2pPr marL="520186" indent="0">
              <a:buNone/>
              <a:defRPr sz="2100"/>
            </a:lvl2pPr>
            <a:lvl3pPr marL="1040375" indent="0">
              <a:buNone/>
              <a:defRPr sz="1800"/>
            </a:lvl3pPr>
            <a:lvl4pPr marL="1560559" indent="0">
              <a:buNone/>
              <a:defRPr sz="1600"/>
            </a:lvl4pPr>
            <a:lvl5pPr marL="2080748" indent="0">
              <a:buNone/>
              <a:defRPr sz="1600"/>
            </a:lvl5pPr>
            <a:lvl6pPr marL="2600936" indent="0">
              <a:buNone/>
              <a:defRPr sz="1600"/>
            </a:lvl6pPr>
            <a:lvl7pPr marL="3121125" indent="0">
              <a:buNone/>
              <a:defRPr sz="1600"/>
            </a:lvl7pPr>
            <a:lvl8pPr marL="3641310" indent="0">
              <a:buNone/>
              <a:defRPr sz="1600"/>
            </a:lvl8pPr>
            <a:lvl9pPr marL="4161498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47018" y="1397608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42340" y="1397608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35" y="302610"/>
            <a:ext cx="961263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035" y="1691467"/>
            <a:ext cx="4719164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186" indent="0">
              <a:buNone/>
              <a:defRPr sz="2300" b="1"/>
            </a:lvl2pPr>
            <a:lvl3pPr marL="1040375" indent="0">
              <a:buNone/>
              <a:defRPr sz="2100" b="1"/>
            </a:lvl3pPr>
            <a:lvl4pPr marL="1560559" indent="0">
              <a:buNone/>
              <a:defRPr sz="1800" b="1"/>
            </a:lvl4pPr>
            <a:lvl5pPr marL="2080748" indent="0">
              <a:buNone/>
              <a:defRPr sz="1800" b="1"/>
            </a:lvl5pPr>
            <a:lvl6pPr marL="2600936" indent="0">
              <a:buNone/>
              <a:defRPr sz="1800" b="1"/>
            </a:lvl6pPr>
            <a:lvl7pPr marL="3121125" indent="0">
              <a:buNone/>
              <a:defRPr sz="1800" b="1"/>
            </a:lvl7pPr>
            <a:lvl8pPr marL="3641310" indent="0">
              <a:buNone/>
              <a:defRPr sz="1800" b="1"/>
            </a:lvl8pPr>
            <a:lvl9pPr marL="4161498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035" y="2396390"/>
            <a:ext cx="4719164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25650" y="1691467"/>
            <a:ext cx="4721018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186" indent="0">
              <a:buNone/>
              <a:defRPr sz="2300" b="1"/>
            </a:lvl2pPr>
            <a:lvl3pPr marL="1040375" indent="0">
              <a:buNone/>
              <a:defRPr sz="2100" b="1"/>
            </a:lvl3pPr>
            <a:lvl4pPr marL="1560559" indent="0">
              <a:buNone/>
              <a:defRPr sz="1800" b="1"/>
            </a:lvl4pPr>
            <a:lvl5pPr marL="2080748" indent="0">
              <a:buNone/>
              <a:defRPr sz="1800" b="1"/>
            </a:lvl5pPr>
            <a:lvl6pPr marL="2600936" indent="0">
              <a:buNone/>
              <a:defRPr sz="1800" b="1"/>
            </a:lvl6pPr>
            <a:lvl7pPr marL="3121125" indent="0">
              <a:buNone/>
              <a:defRPr sz="1800" b="1"/>
            </a:lvl7pPr>
            <a:lvl8pPr marL="3641310" indent="0">
              <a:buNone/>
              <a:defRPr sz="1800" b="1"/>
            </a:lvl8pPr>
            <a:lvl9pPr marL="4161498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25650" y="2396390"/>
            <a:ext cx="4721018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52" y="300865"/>
            <a:ext cx="3513877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5857" y="300877"/>
            <a:ext cx="59708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052" y="1581268"/>
            <a:ext cx="3513877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0186" indent="0">
              <a:buNone/>
              <a:defRPr sz="1400"/>
            </a:lvl2pPr>
            <a:lvl3pPr marL="1040375" indent="0">
              <a:buNone/>
              <a:defRPr sz="1100"/>
            </a:lvl3pPr>
            <a:lvl4pPr marL="1560559" indent="0">
              <a:buNone/>
              <a:defRPr sz="1000"/>
            </a:lvl4pPr>
            <a:lvl5pPr marL="2080748" indent="0">
              <a:buNone/>
              <a:defRPr sz="1000"/>
            </a:lvl5pPr>
            <a:lvl6pPr marL="2600936" indent="0">
              <a:buNone/>
              <a:defRPr sz="1000"/>
            </a:lvl6pPr>
            <a:lvl7pPr marL="3121125" indent="0">
              <a:buNone/>
              <a:defRPr sz="1000"/>
            </a:lvl7pPr>
            <a:lvl8pPr marL="3641310" indent="0">
              <a:buNone/>
              <a:defRPr sz="1000"/>
            </a:lvl8pPr>
            <a:lvl9pPr marL="4161498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3492" y="5289550"/>
            <a:ext cx="640842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3492" y="675187"/>
            <a:ext cx="640842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0186" indent="0">
              <a:buNone/>
              <a:defRPr sz="3200"/>
            </a:lvl2pPr>
            <a:lvl3pPr marL="1040375" indent="0">
              <a:buNone/>
              <a:defRPr sz="2700"/>
            </a:lvl3pPr>
            <a:lvl4pPr marL="1560559" indent="0">
              <a:buNone/>
              <a:defRPr sz="2300"/>
            </a:lvl4pPr>
            <a:lvl5pPr marL="2080748" indent="0">
              <a:buNone/>
              <a:defRPr sz="2300"/>
            </a:lvl5pPr>
            <a:lvl6pPr marL="2600936" indent="0">
              <a:buNone/>
              <a:defRPr sz="2300"/>
            </a:lvl6pPr>
            <a:lvl7pPr marL="3121125" indent="0">
              <a:buNone/>
              <a:defRPr sz="2300"/>
            </a:lvl7pPr>
            <a:lvl8pPr marL="3641310" indent="0">
              <a:buNone/>
              <a:defRPr sz="2300"/>
            </a:lvl8pPr>
            <a:lvl9pPr marL="4161498" indent="0">
              <a:buNone/>
              <a:defRPr sz="23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3492" y="5914011"/>
            <a:ext cx="640842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0186" indent="0">
              <a:buNone/>
              <a:defRPr sz="1400"/>
            </a:lvl2pPr>
            <a:lvl3pPr marL="1040375" indent="0">
              <a:buNone/>
              <a:defRPr sz="1100"/>
            </a:lvl3pPr>
            <a:lvl4pPr marL="1560559" indent="0">
              <a:buNone/>
              <a:defRPr sz="1000"/>
            </a:lvl4pPr>
            <a:lvl5pPr marL="2080748" indent="0">
              <a:buNone/>
              <a:defRPr sz="1000"/>
            </a:lvl5pPr>
            <a:lvl6pPr marL="2600936" indent="0">
              <a:buNone/>
              <a:defRPr sz="1000"/>
            </a:lvl6pPr>
            <a:lvl7pPr marL="3121125" indent="0">
              <a:buNone/>
              <a:defRPr sz="1000"/>
            </a:lvl7pPr>
            <a:lvl8pPr marL="3641310" indent="0">
              <a:buNone/>
              <a:defRPr sz="1000"/>
            </a:lvl8pPr>
            <a:lvl9pPr marL="4161498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3704" y="4855780"/>
            <a:ext cx="9078595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3704" y="3202773"/>
            <a:ext cx="9078595" cy="1652984"/>
          </a:xfrm>
        </p:spPr>
        <p:txBody>
          <a:bodyPr anchor="b"/>
          <a:lstStyle>
            <a:lvl1pPr marL="0" indent="0">
              <a:buNone/>
              <a:defRPr sz="2300"/>
            </a:lvl1pPr>
            <a:lvl2pPr marL="519470" indent="0">
              <a:buNone/>
              <a:defRPr sz="2100"/>
            </a:lvl2pPr>
            <a:lvl3pPr marL="1038939" indent="0">
              <a:buNone/>
              <a:defRPr sz="1800"/>
            </a:lvl3pPr>
            <a:lvl4pPr marL="1558405" indent="0">
              <a:buNone/>
              <a:defRPr sz="1600"/>
            </a:lvl4pPr>
            <a:lvl5pPr marL="2077881" indent="0">
              <a:buNone/>
              <a:defRPr sz="1600"/>
            </a:lvl5pPr>
            <a:lvl6pPr marL="2597351" indent="0">
              <a:buNone/>
              <a:defRPr sz="1600"/>
            </a:lvl6pPr>
            <a:lvl7pPr marL="3116817" indent="0">
              <a:buNone/>
              <a:defRPr sz="1600"/>
            </a:lvl7pPr>
            <a:lvl8pPr marL="3636289" indent="0">
              <a:buNone/>
              <a:defRPr sz="1600"/>
            </a:lvl8pPr>
            <a:lvl9pPr marL="4155761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6488" y="208170"/>
            <a:ext cx="2403158" cy="682358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47019" y="208170"/>
            <a:ext cx="7031461" cy="682358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1399" y="208154"/>
            <a:ext cx="8746677" cy="63495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547018" y="1397608"/>
            <a:ext cx="4717309" cy="56341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442340" y="1397604"/>
            <a:ext cx="4717309" cy="273223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442340" y="4297760"/>
            <a:ext cx="4717309" cy="273398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1399" y="208154"/>
            <a:ext cx="8746677" cy="63495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47016" y="1397608"/>
            <a:ext cx="9612630" cy="563414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7269633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4038" tIns="52020" rIns="104038" bIns="52020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1080999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4038" tIns="52020" rIns="104038" bIns="52020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95" y="127692"/>
            <a:ext cx="430195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1399" y="208170"/>
            <a:ext cx="8746677" cy="668191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48" y="3381184"/>
            <a:ext cx="7476490" cy="135037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3704" y="4855767"/>
            <a:ext cx="9078595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3704" y="3202773"/>
            <a:ext cx="9078595" cy="1652984"/>
          </a:xfrm>
        </p:spPr>
        <p:txBody>
          <a:bodyPr anchor="b"/>
          <a:lstStyle>
            <a:lvl1pPr marL="0" indent="0">
              <a:buNone/>
              <a:defRPr sz="2300"/>
            </a:lvl1pPr>
            <a:lvl2pPr marL="520186" indent="0">
              <a:buNone/>
              <a:defRPr sz="2100"/>
            </a:lvl2pPr>
            <a:lvl3pPr marL="1040375" indent="0">
              <a:buNone/>
              <a:defRPr sz="1800"/>
            </a:lvl3pPr>
            <a:lvl4pPr marL="1560559" indent="0">
              <a:buNone/>
              <a:defRPr sz="1600"/>
            </a:lvl4pPr>
            <a:lvl5pPr marL="2080748" indent="0">
              <a:buNone/>
              <a:defRPr sz="1600"/>
            </a:lvl5pPr>
            <a:lvl6pPr marL="2600936" indent="0">
              <a:buNone/>
              <a:defRPr sz="1600"/>
            </a:lvl6pPr>
            <a:lvl7pPr marL="3121125" indent="0">
              <a:buNone/>
              <a:defRPr sz="1600"/>
            </a:lvl7pPr>
            <a:lvl8pPr marL="3641310" indent="0">
              <a:buNone/>
              <a:defRPr sz="1600"/>
            </a:lvl8pPr>
            <a:lvl9pPr marL="4161498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47018" y="1397608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42340" y="1397608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35" y="302610"/>
            <a:ext cx="961263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035" y="1691467"/>
            <a:ext cx="4719164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186" indent="0">
              <a:buNone/>
              <a:defRPr sz="2300" b="1"/>
            </a:lvl2pPr>
            <a:lvl3pPr marL="1040375" indent="0">
              <a:buNone/>
              <a:defRPr sz="2100" b="1"/>
            </a:lvl3pPr>
            <a:lvl4pPr marL="1560559" indent="0">
              <a:buNone/>
              <a:defRPr sz="1800" b="1"/>
            </a:lvl4pPr>
            <a:lvl5pPr marL="2080748" indent="0">
              <a:buNone/>
              <a:defRPr sz="1800" b="1"/>
            </a:lvl5pPr>
            <a:lvl6pPr marL="2600936" indent="0">
              <a:buNone/>
              <a:defRPr sz="1800" b="1"/>
            </a:lvl6pPr>
            <a:lvl7pPr marL="3121125" indent="0">
              <a:buNone/>
              <a:defRPr sz="1800" b="1"/>
            </a:lvl7pPr>
            <a:lvl8pPr marL="3641310" indent="0">
              <a:buNone/>
              <a:defRPr sz="1800" b="1"/>
            </a:lvl8pPr>
            <a:lvl9pPr marL="4161498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035" y="2396390"/>
            <a:ext cx="4719164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25650" y="1691467"/>
            <a:ext cx="4721018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186" indent="0">
              <a:buNone/>
              <a:defRPr sz="2300" b="1"/>
            </a:lvl2pPr>
            <a:lvl3pPr marL="1040375" indent="0">
              <a:buNone/>
              <a:defRPr sz="2100" b="1"/>
            </a:lvl3pPr>
            <a:lvl4pPr marL="1560559" indent="0">
              <a:buNone/>
              <a:defRPr sz="1800" b="1"/>
            </a:lvl4pPr>
            <a:lvl5pPr marL="2080748" indent="0">
              <a:buNone/>
              <a:defRPr sz="1800" b="1"/>
            </a:lvl5pPr>
            <a:lvl6pPr marL="2600936" indent="0">
              <a:buNone/>
              <a:defRPr sz="1800" b="1"/>
            </a:lvl6pPr>
            <a:lvl7pPr marL="3121125" indent="0">
              <a:buNone/>
              <a:defRPr sz="1800" b="1"/>
            </a:lvl7pPr>
            <a:lvl8pPr marL="3641310" indent="0">
              <a:buNone/>
              <a:defRPr sz="1800" b="1"/>
            </a:lvl8pPr>
            <a:lvl9pPr marL="4161498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25650" y="2396390"/>
            <a:ext cx="4721018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47018" y="1397608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42340" y="1397608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52" y="300865"/>
            <a:ext cx="3513877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5857" y="300877"/>
            <a:ext cx="59708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052" y="1581268"/>
            <a:ext cx="3513877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0186" indent="0">
              <a:buNone/>
              <a:defRPr sz="1400"/>
            </a:lvl2pPr>
            <a:lvl3pPr marL="1040375" indent="0">
              <a:buNone/>
              <a:defRPr sz="1100"/>
            </a:lvl3pPr>
            <a:lvl4pPr marL="1560559" indent="0">
              <a:buNone/>
              <a:defRPr sz="1000"/>
            </a:lvl4pPr>
            <a:lvl5pPr marL="2080748" indent="0">
              <a:buNone/>
              <a:defRPr sz="1000"/>
            </a:lvl5pPr>
            <a:lvl6pPr marL="2600936" indent="0">
              <a:buNone/>
              <a:defRPr sz="1000"/>
            </a:lvl6pPr>
            <a:lvl7pPr marL="3121125" indent="0">
              <a:buNone/>
              <a:defRPr sz="1000"/>
            </a:lvl7pPr>
            <a:lvl8pPr marL="3641310" indent="0">
              <a:buNone/>
              <a:defRPr sz="1000"/>
            </a:lvl8pPr>
            <a:lvl9pPr marL="4161498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3492" y="5289550"/>
            <a:ext cx="640842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3492" y="675187"/>
            <a:ext cx="640842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0186" indent="0">
              <a:buNone/>
              <a:defRPr sz="3200"/>
            </a:lvl2pPr>
            <a:lvl3pPr marL="1040375" indent="0">
              <a:buNone/>
              <a:defRPr sz="2700"/>
            </a:lvl3pPr>
            <a:lvl4pPr marL="1560559" indent="0">
              <a:buNone/>
              <a:defRPr sz="2300"/>
            </a:lvl4pPr>
            <a:lvl5pPr marL="2080748" indent="0">
              <a:buNone/>
              <a:defRPr sz="2300"/>
            </a:lvl5pPr>
            <a:lvl6pPr marL="2600936" indent="0">
              <a:buNone/>
              <a:defRPr sz="2300"/>
            </a:lvl6pPr>
            <a:lvl7pPr marL="3121125" indent="0">
              <a:buNone/>
              <a:defRPr sz="2300"/>
            </a:lvl7pPr>
            <a:lvl8pPr marL="3641310" indent="0">
              <a:buNone/>
              <a:defRPr sz="2300"/>
            </a:lvl8pPr>
            <a:lvl9pPr marL="4161498" indent="0">
              <a:buNone/>
              <a:defRPr sz="23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3492" y="5914011"/>
            <a:ext cx="640842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0186" indent="0">
              <a:buNone/>
              <a:defRPr sz="1400"/>
            </a:lvl2pPr>
            <a:lvl3pPr marL="1040375" indent="0">
              <a:buNone/>
              <a:defRPr sz="1100"/>
            </a:lvl3pPr>
            <a:lvl4pPr marL="1560559" indent="0">
              <a:buNone/>
              <a:defRPr sz="1000"/>
            </a:lvl4pPr>
            <a:lvl5pPr marL="2080748" indent="0">
              <a:buNone/>
              <a:defRPr sz="1000"/>
            </a:lvl5pPr>
            <a:lvl6pPr marL="2600936" indent="0">
              <a:buNone/>
              <a:defRPr sz="1000"/>
            </a:lvl6pPr>
            <a:lvl7pPr marL="3121125" indent="0">
              <a:buNone/>
              <a:defRPr sz="1000"/>
            </a:lvl7pPr>
            <a:lvl8pPr marL="3641310" indent="0">
              <a:buNone/>
              <a:defRPr sz="1000"/>
            </a:lvl8pPr>
            <a:lvl9pPr marL="4161498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6488" y="208170"/>
            <a:ext cx="2403158" cy="682358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47019" y="208170"/>
            <a:ext cx="7031461" cy="682358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1399" y="208154"/>
            <a:ext cx="8746677" cy="63495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547018" y="1397608"/>
            <a:ext cx="4717309" cy="56341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442340" y="1397604"/>
            <a:ext cx="4717309" cy="273223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442340" y="4297760"/>
            <a:ext cx="4717309" cy="273398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1399" y="208154"/>
            <a:ext cx="8746677" cy="63495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47016" y="1397608"/>
            <a:ext cx="9612630" cy="563414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24505" y="524757"/>
            <a:ext cx="8422177" cy="103727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724505" y="1794670"/>
            <a:ext cx="4122083" cy="495545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24583" y="1794670"/>
            <a:ext cx="4122082" cy="495545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34035" y="6881316"/>
            <a:ext cx="2492163" cy="524757"/>
          </a:xfrm>
          <a:prstGeom prst="rect">
            <a:avLst/>
          </a:prstGeom>
        </p:spPr>
        <p:txBody>
          <a:bodyPr lIns="104038" tIns="52020" rIns="104038" bIns="52020"/>
          <a:lstStyle>
            <a:lvl1pPr>
              <a:defRPr/>
            </a:lvl1pPr>
          </a:lstStyle>
          <a:p>
            <a:endParaRPr lang="pl-PL" sz="1800" dirty="0">
              <a:latin typeface="Arial" charset="0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649239" y="6881316"/>
            <a:ext cx="3382222" cy="524757"/>
          </a:xfrm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654503" y="6881316"/>
            <a:ext cx="2492163" cy="524757"/>
          </a:xfrm>
          <a:prstGeom prst="rect">
            <a:avLst/>
          </a:prstGeom>
        </p:spPr>
        <p:txBody>
          <a:bodyPr lIns="104038" tIns="52020" rIns="104038" bIns="52020"/>
          <a:lstStyle>
            <a:lvl1pPr>
              <a:defRPr/>
            </a:lvl1pPr>
          </a:lstStyle>
          <a:p>
            <a:fld id="{92B60AED-2B38-4363-B1B7-95FE2096E140}" type="slidenum">
              <a:rPr lang="pl-PL" sz="1800">
                <a:latin typeface="Arial" charset="0"/>
                <a:cs typeface="+mn-cs"/>
              </a:rPr>
              <a:pPr/>
              <a:t>‹#›</a:t>
            </a:fld>
            <a:endParaRPr lang="pl-PL" sz="1800" dirty="0"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7269633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4133" tIns="52067" rIns="104133" bIns="52067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1080999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4133" tIns="52067" rIns="104133" bIns="52067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95" y="127692"/>
            <a:ext cx="430195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1389" y="208161"/>
            <a:ext cx="8746677" cy="668191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48" y="3381184"/>
            <a:ext cx="7476490" cy="135037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3704" y="4855758"/>
            <a:ext cx="9078595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3704" y="3202773"/>
            <a:ext cx="9078595" cy="1652984"/>
          </a:xfrm>
        </p:spPr>
        <p:txBody>
          <a:bodyPr anchor="b"/>
          <a:lstStyle>
            <a:lvl1pPr marL="0" indent="0">
              <a:buNone/>
              <a:defRPr sz="2300"/>
            </a:lvl1pPr>
            <a:lvl2pPr marL="520665" indent="0">
              <a:buNone/>
              <a:defRPr sz="2100"/>
            </a:lvl2pPr>
            <a:lvl3pPr marL="1041332" indent="0">
              <a:buNone/>
              <a:defRPr sz="1800"/>
            </a:lvl3pPr>
            <a:lvl4pPr marL="1561995" indent="0">
              <a:buNone/>
              <a:defRPr sz="1600"/>
            </a:lvl4pPr>
            <a:lvl5pPr marL="2082662" indent="0">
              <a:buNone/>
              <a:defRPr sz="1600"/>
            </a:lvl5pPr>
            <a:lvl6pPr marL="2603330" indent="0">
              <a:buNone/>
              <a:defRPr sz="1600"/>
            </a:lvl6pPr>
            <a:lvl7pPr marL="3123997" indent="0">
              <a:buNone/>
              <a:defRPr sz="1600"/>
            </a:lvl7pPr>
            <a:lvl8pPr marL="3644660" indent="0">
              <a:buNone/>
              <a:defRPr sz="1600"/>
            </a:lvl8pPr>
            <a:lvl9pPr marL="4165327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35" y="302610"/>
            <a:ext cx="961263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035" y="1691467"/>
            <a:ext cx="4719164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470" indent="0">
              <a:buNone/>
              <a:defRPr sz="2300" b="1"/>
            </a:lvl2pPr>
            <a:lvl3pPr marL="1038939" indent="0">
              <a:buNone/>
              <a:defRPr sz="2100" b="1"/>
            </a:lvl3pPr>
            <a:lvl4pPr marL="1558405" indent="0">
              <a:buNone/>
              <a:defRPr sz="1800" b="1"/>
            </a:lvl4pPr>
            <a:lvl5pPr marL="2077881" indent="0">
              <a:buNone/>
              <a:defRPr sz="1800" b="1"/>
            </a:lvl5pPr>
            <a:lvl6pPr marL="2597351" indent="0">
              <a:buNone/>
              <a:defRPr sz="1800" b="1"/>
            </a:lvl6pPr>
            <a:lvl7pPr marL="3116817" indent="0">
              <a:buNone/>
              <a:defRPr sz="1800" b="1"/>
            </a:lvl7pPr>
            <a:lvl8pPr marL="3636289" indent="0">
              <a:buNone/>
              <a:defRPr sz="1800" b="1"/>
            </a:lvl8pPr>
            <a:lvl9pPr marL="4155761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035" y="2396390"/>
            <a:ext cx="4719164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25650" y="1691467"/>
            <a:ext cx="4721018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470" indent="0">
              <a:buNone/>
              <a:defRPr sz="2300" b="1"/>
            </a:lvl2pPr>
            <a:lvl3pPr marL="1038939" indent="0">
              <a:buNone/>
              <a:defRPr sz="2100" b="1"/>
            </a:lvl3pPr>
            <a:lvl4pPr marL="1558405" indent="0">
              <a:buNone/>
              <a:defRPr sz="1800" b="1"/>
            </a:lvl4pPr>
            <a:lvl5pPr marL="2077881" indent="0">
              <a:buNone/>
              <a:defRPr sz="1800" b="1"/>
            </a:lvl5pPr>
            <a:lvl6pPr marL="2597351" indent="0">
              <a:buNone/>
              <a:defRPr sz="1800" b="1"/>
            </a:lvl6pPr>
            <a:lvl7pPr marL="3116817" indent="0">
              <a:buNone/>
              <a:defRPr sz="1800" b="1"/>
            </a:lvl7pPr>
            <a:lvl8pPr marL="3636289" indent="0">
              <a:buNone/>
              <a:defRPr sz="1800" b="1"/>
            </a:lvl8pPr>
            <a:lvl9pPr marL="4155761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25650" y="2396390"/>
            <a:ext cx="4721018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47018" y="1397608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42340" y="1397608"/>
            <a:ext cx="4717309" cy="56341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35" y="302610"/>
            <a:ext cx="961263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035" y="1691467"/>
            <a:ext cx="4719164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665" indent="0">
              <a:buNone/>
              <a:defRPr sz="2300" b="1"/>
            </a:lvl2pPr>
            <a:lvl3pPr marL="1041332" indent="0">
              <a:buNone/>
              <a:defRPr sz="2100" b="1"/>
            </a:lvl3pPr>
            <a:lvl4pPr marL="1561995" indent="0">
              <a:buNone/>
              <a:defRPr sz="1800" b="1"/>
            </a:lvl4pPr>
            <a:lvl5pPr marL="2082662" indent="0">
              <a:buNone/>
              <a:defRPr sz="1800" b="1"/>
            </a:lvl5pPr>
            <a:lvl6pPr marL="2603330" indent="0">
              <a:buNone/>
              <a:defRPr sz="1800" b="1"/>
            </a:lvl6pPr>
            <a:lvl7pPr marL="3123997" indent="0">
              <a:buNone/>
              <a:defRPr sz="1800" b="1"/>
            </a:lvl7pPr>
            <a:lvl8pPr marL="3644660" indent="0">
              <a:buNone/>
              <a:defRPr sz="1800" b="1"/>
            </a:lvl8pPr>
            <a:lvl9pPr marL="416532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035" y="2396390"/>
            <a:ext cx="4719164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25650" y="1691467"/>
            <a:ext cx="4721018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665" indent="0">
              <a:buNone/>
              <a:defRPr sz="2300" b="1"/>
            </a:lvl2pPr>
            <a:lvl3pPr marL="1041332" indent="0">
              <a:buNone/>
              <a:defRPr sz="2100" b="1"/>
            </a:lvl3pPr>
            <a:lvl4pPr marL="1561995" indent="0">
              <a:buNone/>
              <a:defRPr sz="1800" b="1"/>
            </a:lvl4pPr>
            <a:lvl5pPr marL="2082662" indent="0">
              <a:buNone/>
              <a:defRPr sz="1800" b="1"/>
            </a:lvl5pPr>
            <a:lvl6pPr marL="2603330" indent="0">
              <a:buNone/>
              <a:defRPr sz="1800" b="1"/>
            </a:lvl6pPr>
            <a:lvl7pPr marL="3123997" indent="0">
              <a:buNone/>
              <a:defRPr sz="1800" b="1"/>
            </a:lvl7pPr>
            <a:lvl8pPr marL="3644660" indent="0">
              <a:buNone/>
              <a:defRPr sz="1800" b="1"/>
            </a:lvl8pPr>
            <a:lvl9pPr marL="416532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25650" y="2396390"/>
            <a:ext cx="4721018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42" y="300865"/>
            <a:ext cx="3513877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5857" y="300868"/>
            <a:ext cx="59708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042" y="1581268"/>
            <a:ext cx="3513877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0665" indent="0">
              <a:buNone/>
              <a:defRPr sz="1400"/>
            </a:lvl2pPr>
            <a:lvl3pPr marL="1041332" indent="0">
              <a:buNone/>
              <a:defRPr sz="1100"/>
            </a:lvl3pPr>
            <a:lvl4pPr marL="1561995" indent="0">
              <a:buNone/>
              <a:defRPr sz="1000"/>
            </a:lvl4pPr>
            <a:lvl5pPr marL="2082662" indent="0">
              <a:buNone/>
              <a:defRPr sz="1000"/>
            </a:lvl5pPr>
            <a:lvl6pPr marL="2603330" indent="0">
              <a:buNone/>
              <a:defRPr sz="1000"/>
            </a:lvl6pPr>
            <a:lvl7pPr marL="3123997" indent="0">
              <a:buNone/>
              <a:defRPr sz="1000"/>
            </a:lvl7pPr>
            <a:lvl8pPr marL="3644660" indent="0">
              <a:buNone/>
              <a:defRPr sz="1000"/>
            </a:lvl8pPr>
            <a:lvl9pPr marL="4165327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3492" y="5289550"/>
            <a:ext cx="640842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3492" y="675187"/>
            <a:ext cx="640842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0665" indent="0">
              <a:buNone/>
              <a:defRPr sz="3200"/>
            </a:lvl2pPr>
            <a:lvl3pPr marL="1041332" indent="0">
              <a:buNone/>
              <a:defRPr sz="2700"/>
            </a:lvl3pPr>
            <a:lvl4pPr marL="1561995" indent="0">
              <a:buNone/>
              <a:defRPr sz="2300"/>
            </a:lvl4pPr>
            <a:lvl5pPr marL="2082662" indent="0">
              <a:buNone/>
              <a:defRPr sz="2300"/>
            </a:lvl5pPr>
            <a:lvl6pPr marL="2603330" indent="0">
              <a:buNone/>
              <a:defRPr sz="2300"/>
            </a:lvl6pPr>
            <a:lvl7pPr marL="3123997" indent="0">
              <a:buNone/>
              <a:defRPr sz="2300"/>
            </a:lvl7pPr>
            <a:lvl8pPr marL="3644660" indent="0">
              <a:buNone/>
              <a:defRPr sz="2300"/>
            </a:lvl8pPr>
            <a:lvl9pPr marL="4165327" indent="0">
              <a:buNone/>
              <a:defRPr sz="23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3492" y="5914011"/>
            <a:ext cx="640842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0665" indent="0">
              <a:buNone/>
              <a:defRPr sz="1400"/>
            </a:lvl2pPr>
            <a:lvl3pPr marL="1041332" indent="0">
              <a:buNone/>
              <a:defRPr sz="1100"/>
            </a:lvl3pPr>
            <a:lvl4pPr marL="1561995" indent="0">
              <a:buNone/>
              <a:defRPr sz="1000"/>
            </a:lvl4pPr>
            <a:lvl5pPr marL="2082662" indent="0">
              <a:buNone/>
              <a:defRPr sz="1000"/>
            </a:lvl5pPr>
            <a:lvl6pPr marL="2603330" indent="0">
              <a:buNone/>
              <a:defRPr sz="1000"/>
            </a:lvl6pPr>
            <a:lvl7pPr marL="3123997" indent="0">
              <a:buNone/>
              <a:defRPr sz="1000"/>
            </a:lvl7pPr>
            <a:lvl8pPr marL="3644660" indent="0">
              <a:buNone/>
              <a:defRPr sz="1000"/>
            </a:lvl8pPr>
            <a:lvl9pPr marL="4165327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6488" y="208161"/>
            <a:ext cx="2403158" cy="682358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47019" y="208161"/>
            <a:ext cx="7031461" cy="682358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1389" y="208154"/>
            <a:ext cx="8746677" cy="63495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547018" y="1397608"/>
            <a:ext cx="4717309" cy="56341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442340" y="1397604"/>
            <a:ext cx="4717309" cy="273223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442340" y="4297760"/>
            <a:ext cx="4717309" cy="273398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1389" y="208154"/>
            <a:ext cx="8746677" cy="63495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47016" y="1397608"/>
            <a:ext cx="9612630" cy="563414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03276" y="177849"/>
            <a:ext cx="9505950" cy="5762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1879" tIns="51879" rIns="51879" bIns="51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371476" y="1257300"/>
            <a:ext cx="9864724" cy="5905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1879" tIns="51879" rIns="51879" bIns="51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pl-PL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altLang="pl-PL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altLang="pl-PL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altLang="pl-PL" smtClean="0">
                <a:sym typeface="Arial" pitchFamily="34" charset="0"/>
              </a:rPr>
              <a:t>Fifth level</a:t>
            </a: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 flipV="1">
            <a:off x="0" y="879475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0974" tIns="45481" rIns="90974" bIns="45481"/>
          <a:lstStyle/>
          <a:p>
            <a:pPr>
              <a:defRPr/>
            </a:pPr>
            <a:endParaRPr lang="pl-PL" sz="3600" dirty="0">
              <a:latin typeface="Calibri Light" pitchFamily="34" charset="0"/>
            </a:endParaRPr>
          </a:p>
        </p:txBody>
      </p:sp>
      <p:pic>
        <p:nvPicPr>
          <p:cNvPr id="1029" name="Picture 11" descr="logoAGH_bw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50" y="60374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800" r:id="rId3"/>
    <p:sldLayoutId id="2147483802" r:id="rId4"/>
  </p:sldLayoutIdLst>
  <p:hf hdr="0" ftr="0" dt="0"/>
  <p:txStyles>
    <p:titleStyle>
      <a:lvl1pPr algn="ctr" defTabSz="1037604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1pPr>
      <a:lvl2pPr algn="ctr" defTabSz="1037604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2pPr>
      <a:lvl3pPr algn="ctr" defTabSz="1037604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3pPr>
      <a:lvl4pPr algn="ctr" defTabSz="1037604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4pPr>
      <a:lvl5pPr algn="ctr" defTabSz="1037604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5pPr>
      <a:lvl6pPr marL="454841" algn="ctr" defTabSz="1037604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09675" algn="ctr" defTabSz="1037604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64523" algn="ctr" defTabSz="1037604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19362" algn="ctr" defTabSz="1037604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533809" indent="-533809" algn="l" defTabSz="1037604" rtl="0" eaLnBrk="0" fontAlgn="base" hangingPunct="0">
        <a:spcBef>
          <a:spcPts val="800"/>
        </a:spcBef>
        <a:spcAft>
          <a:spcPct val="0"/>
        </a:spcAft>
        <a:buSzPct val="100000"/>
        <a:buFont typeface="Calibri" pitchFamily="34" charset="0"/>
        <a:buChar char="―"/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1pPr>
      <a:lvl2pPr marL="882830" indent="-364820" algn="l" defTabSz="1037604" rtl="0" eaLnBrk="0" fontAlgn="base" hangingPunct="0">
        <a:spcBef>
          <a:spcPts val="800"/>
        </a:spcBef>
        <a:spcAft>
          <a:spcPct val="0"/>
        </a:spcAft>
        <a:buSzPct val="100000"/>
        <a:buFont typeface="Symbol" pitchFamily="18" charset="2"/>
        <a:buChar char=""/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2pPr>
      <a:lvl3pPr marL="1381897" indent="-344285" algn="l" defTabSz="1037604" rtl="0" eaLnBrk="0" fontAlgn="base" hangingPunct="0">
        <a:spcBef>
          <a:spcPts val="800"/>
        </a:spcBef>
        <a:spcAft>
          <a:spcPct val="0"/>
        </a:spcAft>
        <a:buSzPct val="50000"/>
        <a:buFont typeface="Symbol" pitchFamily="18" charset="2"/>
        <a:buChar char=""/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3pPr>
      <a:lvl4pPr marL="1963082" indent="-407459" algn="l" defTabSz="1037604" rtl="0" eaLnBrk="0" fontAlgn="base" hangingPunct="0">
        <a:spcBef>
          <a:spcPts val="800"/>
        </a:spcBef>
        <a:spcAft>
          <a:spcPct val="0"/>
        </a:spcAft>
        <a:buSzPct val="50000"/>
        <a:buChar char="–"/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4pPr>
      <a:lvl5pPr marL="2593228" indent="-518015" algn="l" defTabSz="1037604" rtl="0" eaLnBrk="0" fontAlgn="base" hangingPunct="0">
        <a:spcBef>
          <a:spcPts val="800"/>
        </a:spcBef>
        <a:spcAft>
          <a:spcPct val="0"/>
        </a:spcAft>
        <a:buSzPct val="50000"/>
        <a:buFont typeface="Calibri" pitchFamily="34" charset="0"/>
        <a:buChar char="→"/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5pPr>
      <a:lvl6pPr marL="2501625" indent="-227421" algn="l" defTabSz="909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460" indent="-227421" algn="l" defTabSz="909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311" indent="-227421" algn="l" defTabSz="909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147" indent="-227421" algn="l" defTabSz="909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41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675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523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362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212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046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882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727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382" y="208154"/>
            <a:ext cx="8746677" cy="6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05" tIns="52103" rIns="104205" bIns="521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016" y="1397604"/>
            <a:ext cx="9612630" cy="563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339600"/>
            <a:ext cx="3382222" cy="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>
                <a:cs typeface="+mn-cs"/>
              </a:rPr>
              <a:t>KISIM, WIMiIP, AGH</a:t>
            </a:r>
            <a:endParaRPr lang="pl-PL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1080999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4205" tIns="52103" rIns="104205" bIns="52103"/>
          <a:lstStyle/>
          <a:p>
            <a:pPr>
              <a:defRPr/>
            </a:pPr>
            <a:endParaRPr lang="pl-PL" sz="1800">
              <a:latin typeface="Calibri Light" pitchFamily="34" charset="0"/>
              <a:cs typeface="+mn-cs"/>
            </a:endParaRPr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6092" y="127692"/>
            <a:ext cx="430195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7269633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4205" tIns="52103" rIns="104205" bIns="52103"/>
          <a:lstStyle/>
          <a:p>
            <a:pPr>
              <a:defRPr/>
            </a:pPr>
            <a:endParaRPr lang="pl-PL" sz="1800">
              <a:latin typeface="Calibri Light" pitchFamily="34" charset="0"/>
              <a:cs typeface="+mn-cs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0133686" y="7269633"/>
            <a:ext cx="547014" cy="28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05" tIns="52103" rIns="104205" bIns="52103" anchor="b"/>
          <a:lstStyle/>
          <a:p>
            <a:pPr algn="r">
              <a:defRPr/>
            </a:pPr>
            <a:fld id="{7A434666-0B18-4ED2-9129-491A238E40DC}" type="slidenum">
              <a:rPr lang="pl-PL" sz="1100">
                <a:latin typeface="Calibri Light" pitchFamily="34" charset="0"/>
                <a:cs typeface="+mn-cs"/>
              </a:rPr>
              <a:pPr algn="r">
                <a:defRPr/>
              </a:pPr>
              <a:t>‹#›</a:t>
            </a:fld>
            <a:endParaRPr lang="pl-PL" sz="1100">
              <a:latin typeface="Calibri Light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521025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104205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563075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20841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320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940740" indent="-325641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700">
          <a:solidFill>
            <a:schemeClr val="tx1"/>
          </a:solidFill>
          <a:latin typeface="Calibri Light" pitchFamily="34" charset="0"/>
        </a:defRPr>
      </a:lvl2pPr>
      <a:lvl3pPr marL="1405683" indent="-260513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300">
          <a:solidFill>
            <a:schemeClr val="tx1"/>
          </a:solidFill>
          <a:latin typeface="Calibri Light" pitchFamily="34" charset="0"/>
        </a:defRPr>
      </a:lvl3pPr>
      <a:lvl4pPr marL="1870625" indent="-260513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Calibri Light" pitchFamily="34" charset="0"/>
        </a:defRPr>
      </a:lvl4pPr>
      <a:lvl5pPr marL="2344613" indent="-260513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Calibri Light" pitchFamily="34" charset="0"/>
        </a:defRPr>
      </a:lvl5pPr>
      <a:lvl6pPr marL="2865638" indent="-260513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86663" indent="-260513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907688" indent="-260513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28714" indent="-260513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25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05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075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10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126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151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176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201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413" y="208154"/>
            <a:ext cx="8746677" cy="6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894" tIns="51950" rIns="103894" bIns="519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016" y="1397608"/>
            <a:ext cx="9612630" cy="563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894" tIns="51950" rIns="103894" bIns="519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339600"/>
            <a:ext cx="3382222" cy="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894" tIns="51950" rIns="103894" bIns="5195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pl-PL">
                <a:cs typeface="+mn-cs"/>
              </a:rPr>
              <a:t>KISIM, WIMiIP, AGH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1080999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3894" tIns="51950" rIns="103894" bIns="51950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6095" y="127692"/>
            <a:ext cx="430195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7269633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3894" tIns="51950" rIns="103894" bIns="51950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0133686" y="7269634"/>
            <a:ext cx="547014" cy="28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3894" tIns="51950" rIns="103894" bIns="51950" anchor="b"/>
          <a:lstStyle/>
          <a:p>
            <a:pPr algn="r">
              <a:defRPr/>
            </a:pPr>
            <a:fld id="{7A434666-0B18-4ED2-9129-491A238E40DC}" type="slidenum">
              <a:rPr lang="pl-PL" sz="1100">
                <a:latin typeface="Calibri" pitchFamily="34" charset="0"/>
                <a:cs typeface="+mn-cs"/>
              </a:rPr>
              <a:pPr algn="r">
                <a:defRPr/>
              </a:pPr>
              <a:t>‹#›</a:t>
            </a:fld>
            <a:endParaRPr lang="pl-PL" sz="1100" dirty="0">
              <a:latin typeface="Calibri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51947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1038939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558405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2077881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37933" indent="-324669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700">
          <a:solidFill>
            <a:schemeClr val="tx1"/>
          </a:solidFill>
          <a:latin typeface="+mn-lt"/>
        </a:defRPr>
      </a:lvl2pPr>
      <a:lvl3pPr marL="1401485" indent="-259735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300">
          <a:solidFill>
            <a:schemeClr val="tx1"/>
          </a:solidFill>
          <a:latin typeface="+mn-lt"/>
        </a:defRPr>
      </a:lvl3pPr>
      <a:lvl4pPr marL="1865044" indent="-259735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37616" indent="-259735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857087" indent="-259735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76556" indent="-259735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896017" indent="-259735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15494" indent="-259735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038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70" algn="l" defTabSz="1038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39" algn="l" defTabSz="1038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05" algn="l" defTabSz="1038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881" algn="l" defTabSz="1038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351" algn="l" defTabSz="1038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817" algn="l" defTabSz="1038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289" algn="l" defTabSz="1038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761" algn="l" defTabSz="1038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03276" y="177849"/>
            <a:ext cx="9505950" cy="5762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1879" tIns="51879" rIns="51879" bIns="51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371476" y="1257300"/>
            <a:ext cx="9864724" cy="5905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1879" tIns="51879" rIns="51879" bIns="51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pl-PL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altLang="pl-PL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altLang="pl-PL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altLang="pl-PL" smtClean="0">
                <a:sym typeface="Arial" pitchFamily="34" charset="0"/>
              </a:rPr>
              <a:t>Fifth level</a:t>
            </a: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 flipV="1">
            <a:off x="0" y="879475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0974" tIns="45481" rIns="90974" bIns="45481"/>
          <a:lstStyle/>
          <a:p>
            <a:pPr>
              <a:defRPr/>
            </a:pPr>
            <a:endParaRPr lang="pl-PL" sz="3600" dirty="0">
              <a:latin typeface="Calibri Light" pitchFamily="34" charset="0"/>
            </a:endParaRPr>
          </a:p>
        </p:txBody>
      </p:sp>
      <p:pic>
        <p:nvPicPr>
          <p:cNvPr id="1029" name="Picture 11" descr="logoAGH_bw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" y="60374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</p:sldLayoutIdLst>
  <p:hf hdr="0" ftr="0" dt="0"/>
  <p:txStyles>
    <p:titleStyle>
      <a:lvl1pPr algn="ctr" defTabSz="1037604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1pPr>
      <a:lvl2pPr algn="ctr" defTabSz="1037604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2pPr>
      <a:lvl3pPr algn="ctr" defTabSz="1037604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3pPr>
      <a:lvl4pPr algn="ctr" defTabSz="1037604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4pPr>
      <a:lvl5pPr algn="ctr" defTabSz="1037604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5pPr>
      <a:lvl6pPr marL="454841" algn="ctr" defTabSz="1037604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09675" algn="ctr" defTabSz="1037604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64523" algn="ctr" defTabSz="1037604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19362" algn="ctr" defTabSz="1037604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533809" indent="-533809" algn="l" defTabSz="1037604" rtl="0" eaLnBrk="0" fontAlgn="base" hangingPunct="0">
        <a:spcBef>
          <a:spcPts val="800"/>
        </a:spcBef>
        <a:spcAft>
          <a:spcPct val="0"/>
        </a:spcAft>
        <a:buSzPct val="100000"/>
        <a:buFont typeface="Calibri" pitchFamily="34" charset="0"/>
        <a:buChar char="―"/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1pPr>
      <a:lvl2pPr marL="882830" indent="-364820" algn="l" defTabSz="1037604" rtl="0" eaLnBrk="0" fontAlgn="base" hangingPunct="0">
        <a:spcBef>
          <a:spcPts val="800"/>
        </a:spcBef>
        <a:spcAft>
          <a:spcPct val="0"/>
        </a:spcAft>
        <a:buSzPct val="100000"/>
        <a:buFont typeface="Symbol" pitchFamily="18" charset="2"/>
        <a:buChar char=""/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2pPr>
      <a:lvl3pPr marL="1381897" indent="-344285" algn="l" defTabSz="1037604" rtl="0" eaLnBrk="0" fontAlgn="base" hangingPunct="0">
        <a:spcBef>
          <a:spcPts val="800"/>
        </a:spcBef>
        <a:spcAft>
          <a:spcPct val="0"/>
        </a:spcAft>
        <a:buSzPct val="50000"/>
        <a:buFont typeface="Symbol" pitchFamily="18" charset="2"/>
        <a:buChar char=""/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3pPr>
      <a:lvl4pPr marL="1963082" indent="-407459" algn="l" defTabSz="1037604" rtl="0" eaLnBrk="0" fontAlgn="base" hangingPunct="0">
        <a:spcBef>
          <a:spcPts val="800"/>
        </a:spcBef>
        <a:spcAft>
          <a:spcPct val="0"/>
        </a:spcAft>
        <a:buSzPct val="50000"/>
        <a:buChar char="–"/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4pPr>
      <a:lvl5pPr marL="2593228" indent="-518015" algn="l" defTabSz="1037604" rtl="0" eaLnBrk="0" fontAlgn="base" hangingPunct="0">
        <a:spcBef>
          <a:spcPts val="800"/>
        </a:spcBef>
        <a:spcAft>
          <a:spcPct val="0"/>
        </a:spcAft>
        <a:buSzPct val="50000"/>
        <a:buFont typeface="Calibri" pitchFamily="34" charset="0"/>
        <a:buChar char="→"/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5pPr>
      <a:lvl6pPr marL="2501625" indent="-227421" algn="l" defTabSz="909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460" indent="-227421" algn="l" defTabSz="909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311" indent="-227421" algn="l" defTabSz="909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147" indent="-227421" algn="l" defTabSz="909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41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675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523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362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212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046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882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727" algn="l" defTabSz="909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412" y="208154"/>
            <a:ext cx="8746677" cy="6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06" tIns="51956" rIns="103906" bIns="51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016" y="1397608"/>
            <a:ext cx="9612630" cy="563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06" tIns="51956" rIns="103906" bIns="51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339600"/>
            <a:ext cx="3382222" cy="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906" tIns="51956" rIns="103906" bIns="51956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pl-PL">
                <a:cs typeface="+mn-cs"/>
              </a:rPr>
              <a:t>KISIM, WIMiIP, AGH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1080999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3906" tIns="51956" rIns="103906" bIns="51956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6095" y="127692"/>
            <a:ext cx="430195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7269633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3906" tIns="51956" rIns="103906" bIns="51956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0133686" y="7269634"/>
            <a:ext cx="547014" cy="28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3906" tIns="51956" rIns="103906" bIns="51956" anchor="b"/>
          <a:lstStyle/>
          <a:p>
            <a:pPr algn="r">
              <a:defRPr/>
            </a:pPr>
            <a:fld id="{7A434666-0B18-4ED2-9129-491A238E40DC}" type="slidenum">
              <a:rPr lang="pl-PL" sz="1100">
                <a:latin typeface="Calibri" pitchFamily="34" charset="0"/>
                <a:cs typeface="+mn-cs"/>
              </a:rPr>
              <a:pPr algn="r">
                <a:defRPr/>
              </a:pPr>
              <a:t>‹#›</a:t>
            </a:fld>
            <a:endParaRPr lang="pl-PL" sz="1100" dirty="0">
              <a:latin typeface="Calibri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519529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1039059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558585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2078119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38041" indent="-324706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700">
          <a:solidFill>
            <a:schemeClr val="tx1"/>
          </a:solidFill>
          <a:latin typeface="+mn-lt"/>
        </a:defRPr>
      </a:lvl2pPr>
      <a:lvl3pPr marL="1401646" indent="-259765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300">
          <a:solidFill>
            <a:schemeClr val="tx1"/>
          </a:solidFill>
          <a:latin typeface="+mn-lt"/>
        </a:defRPr>
      </a:lvl3pPr>
      <a:lvl4pPr marL="1865259" indent="-259765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37885" indent="-259765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857415" indent="-259765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76944" indent="-259765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896464" indent="-259765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16002" indent="-259765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0390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29" algn="l" defTabSz="10390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059" algn="l" defTabSz="10390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585" algn="l" defTabSz="10390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119" algn="l" defTabSz="10390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650" algn="l" defTabSz="10390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176" algn="l" defTabSz="10390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707" algn="l" defTabSz="10390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239" algn="l" defTabSz="10390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407" y="208154"/>
            <a:ext cx="8746677" cy="6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54" tIns="51979" rIns="103954" bIns="51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016" y="1397608"/>
            <a:ext cx="9612630" cy="563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54" tIns="51979" rIns="103954" bIns="51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339600"/>
            <a:ext cx="3382222" cy="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954" tIns="51979" rIns="103954" bIns="51979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pl-PL">
                <a:cs typeface="+mn-cs"/>
              </a:rPr>
              <a:t>KISIM, WIMiIP, AGH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1080999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3954" tIns="51979" rIns="103954" bIns="51979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6095" y="127692"/>
            <a:ext cx="430195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7269633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3954" tIns="51979" rIns="103954" bIns="51979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0133686" y="7269634"/>
            <a:ext cx="547014" cy="28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3954" tIns="51979" rIns="103954" bIns="51979" anchor="b"/>
          <a:lstStyle/>
          <a:p>
            <a:pPr algn="r">
              <a:defRPr/>
            </a:pPr>
            <a:fld id="{7A434666-0B18-4ED2-9129-491A238E40DC}" type="slidenum">
              <a:rPr lang="pl-PL" sz="1100">
                <a:latin typeface="Calibri" pitchFamily="34" charset="0"/>
                <a:cs typeface="+mn-cs"/>
              </a:rPr>
              <a:pPr algn="r">
                <a:defRPr/>
              </a:pPr>
              <a:t>‹#›</a:t>
            </a:fld>
            <a:endParaRPr lang="pl-PL" sz="1100" dirty="0">
              <a:latin typeface="Calibri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519767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1039537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559303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2079074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38473" indent="-324856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700">
          <a:solidFill>
            <a:schemeClr val="tx1"/>
          </a:solidFill>
          <a:latin typeface="+mn-lt"/>
        </a:defRPr>
      </a:lvl2pPr>
      <a:lvl3pPr marL="1402291" indent="-259885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300">
          <a:solidFill>
            <a:schemeClr val="tx1"/>
          </a:solidFill>
          <a:latin typeface="+mn-lt"/>
        </a:defRPr>
      </a:lvl3pPr>
      <a:lvl4pPr marL="1866116" indent="-259885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38961" indent="-259885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858729" indent="-259885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78498" indent="-259885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898259" indent="-259885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18033" indent="-259885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0395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67" algn="l" defTabSz="10395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537" algn="l" defTabSz="10395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303" algn="l" defTabSz="10395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074" algn="l" defTabSz="10395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44" algn="l" defTabSz="10395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612" algn="l" defTabSz="10395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380" algn="l" defTabSz="10395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150" algn="l" defTabSz="10395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404" y="208154"/>
            <a:ext cx="8746677" cy="6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90" tIns="51997" rIns="103990" bIns="519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016" y="1397608"/>
            <a:ext cx="9612630" cy="563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90" tIns="51997" rIns="103990" bIns="51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339600"/>
            <a:ext cx="3382222" cy="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990" tIns="51997" rIns="103990" bIns="51997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pl-PL">
                <a:cs typeface="+mn-cs"/>
              </a:rPr>
              <a:t>KISIM, WIMiIP, AGH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1080999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3990" tIns="51997" rIns="103990" bIns="51997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6095" y="127692"/>
            <a:ext cx="430195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7269633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3990" tIns="51997" rIns="103990" bIns="51997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0133686" y="7269634"/>
            <a:ext cx="547014" cy="28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3990" tIns="51997" rIns="103990" bIns="51997" anchor="b"/>
          <a:lstStyle/>
          <a:p>
            <a:pPr algn="r">
              <a:defRPr/>
            </a:pPr>
            <a:fld id="{7A434666-0B18-4ED2-9129-491A238E40DC}" type="slidenum">
              <a:rPr lang="pl-PL" sz="1100">
                <a:latin typeface="Calibri" pitchFamily="34" charset="0"/>
                <a:cs typeface="+mn-cs"/>
              </a:rPr>
              <a:pPr algn="r">
                <a:defRPr/>
              </a:pPr>
              <a:t>‹#›</a:t>
            </a:fld>
            <a:endParaRPr lang="pl-PL" sz="1100" dirty="0">
              <a:latin typeface="Calibri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519947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1039896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559841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2079791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38796" indent="-324967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700">
          <a:solidFill>
            <a:schemeClr val="tx1"/>
          </a:solidFill>
          <a:latin typeface="+mn-lt"/>
        </a:defRPr>
      </a:lvl2pPr>
      <a:lvl3pPr marL="1402775" indent="-259975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300">
          <a:solidFill>
            <a:schemeClr val="tx1"/>
          </a:solidFill>
          <a:latin typeface="+mn-lt"/>
        </a:defRPr>
      </a:lvl3pPr>
      <a:lvl4pPr marL="1866759" indent="-259975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39767" indent="-259975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859715" indent="-259975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79663" indent="-259975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899605" indent="-259975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19558" indent="-259975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0398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47" algn="l" defTabSz="10398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896" algn="l" defTabSz="10398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841" algn="l" defTabSz="10398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791" algn="l" defTabSz="10398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741" algn="l" defTabSz="10398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689" algn="l" defTabSz="10398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635" algn="l" defTabSz="10398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584" algn="l" defTabSz="10398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399" y="208154"/>
            <a:ext cx="8746677" cy="6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38" tIns="52020" rIns="104038" bIns="520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016" y="1397608"/>
            <a:ext cx="9612630" cy="563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38" tIns="52020" rIns="104038" bIns="52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339600"/>
            <a:ext cx="3382222" cy="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38" tIns="52020" rIns="104038" bIns="520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pl-PL">
                <a:cs typeface="+mn-cs"/>
              </a:rPr>
              <a:t>KISIM, WIMiIP, AGH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1080999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4038" tIns="52020" rIns="104038" bIns="52020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6095" y="127692"/>
            <a:ext cx="430195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7269633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4038" tIns="52020" rIns="104038" bIns="52020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0133686" y="7269634"/>
            <a:ext cx="547014" cy="28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038" tIns="52020" rIns="104038" bIns="52020" anchor="b"/>
          <a:lstStyle/>
          <a:p>
            <a:pPr algn="r">
              <a:defRPr/>
            </a:pPr>
            <a:fld id="{7A434666-0B18-4ED2-9129-491A238E40DC}" type="slidenum">
              <a:rPr lang="pl-PL" sz="1100">
                <a:latin typeface="Calibri" pitchFamily="34" charset="0"/>
                <a:cs typeface="+mn-cs"/>
              </a:rPr>
              <a:pPr algn="r">
                <a:defRPr/>
              </a:pPr>
              <a:t>‹#›</a:t>
            </a:fld>
            <a:endParaRPr lang="pl-PL" sz="1100" dirty="0">
              <a:latin typeface="Calibri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520186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1040375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560559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2080748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39228" indent="-325116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700">
          <a:solidFill>
            <a:schemeClr val="tx1"/>
          </a:solidFill>
          <a:latin typeface="+mn-lt"/>
        </a:defRPr>
      </a:lvl2pPr>
      <a:lvl3pPr marL="1403421" indent="-260094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300">
          <a:solidFill>
            <a:schemeClr val="tx1"/>
          </a:solidFill>
          <a:latin typeface="+mn-lt"/>
        </a:defRPr>
      </a:lvl3pPr>
      <a:lvl4pPr marL="1867618" indent="-260094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40844" indent="-260094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861030" indent="-260094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81217" indent="-260094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901401" indent="-260094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21591" indent="-260094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86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75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59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748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936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1125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310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498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399" y="208154"/>
            <a:ext cx="8746677" cy="6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38" tIns="52020" rIns="104038" bIns="520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016" y="1397608"/>
            <a:ext cx="9612630" cy="563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38" tIns="52020" rIns="104038" bIns="52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339600"/>
            <a:ext cx="3382222" cy="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38" tIns="52020" rIns="104038" bIns="520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pl-PL">
                <a:cs typeface="+mn-cs"/>
              </a:rPr>
              <a:t>KISIM, WIMiIP, AGH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1080999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4038" tIns="52020" rIns="104038" bIns="52020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6095" y="127692"/>
            <a:ext cx="430195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7269633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4038" tIns="52020" rIns="104038" bIns="52020"/>
          <a:lstStyle/>
          <a:p>
            <a:pPr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0133686" y="7269634"/>
            <a:ext cx="547014" cy="28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038" tIns="52020" rIns="104038" bIns="52020" anchor="b"/>
          <a:lstStyle/>
          <a:p>
            <a:pPr algn="r">
              <a:defRPr/>
            </a:pPr>
            <a:fld id="{7A434666-0B18-4ED2-9129-491A238E40DC}" type="slidenum">
              <a:rPr lang="pl-PL" sz="1100">
                <a:latin typeface="Calibri" pitchFamily="34" charset="0"/>
                <a:cs typeface="+mn-cs"/>
              </a:rPr>
              <a:pPr algn="r">
                <a:defRPr/>
              </a:pPr>
              <a:t>‹#›</a:t>
            </a:fld>
            <a:endParaRPr lang="pl-PL" sz="1100" dirty="0">
              <a:latin typeface="Calibri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520186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1040375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560559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2080748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39228" indent="-325116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700">
          <a:solidFill>
            <a:schemeClr val="tx1"/>
          </a:solidFill>
          <a:latin typeface="+mn-lt"/>
        </a:defRPr>
      </a:lvl2pPr>
      <a:lvl3pPr marL="1403421" indent="-260094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300">
          <a:solidFill>
            <a:schemeClr val="tx1"/>
          </a:solidFill>
          <a:latin typeface="+mn-lt"/>
        </a:defRPr>
      </a:lvl3pPr>
      <a:lvl4pPr marL="1867618" indent="-260094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40844" indent="-260094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861030" indent="-260094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81217" indent="-260094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901401" indent="-260094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21591" indent="-260094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86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75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59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748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936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1125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310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498" algn="l" defTabSz="10403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389" y="208154"/>
            <a:ext cx="8746677" cy="6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33" tIns="52067" rIns="104133" bIns="52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016" y="1397608"/>
            <a:ext cx="9612630" cy="563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33" tIns="52067" rIns="104133" bIns="52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339600"/>
            <a:ext cx="3382222" cy="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133" tIns="52067" rIns="104133" bIns="52067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>
                <a:cs typeface="+mn-cs"/>
              </a:rPr>
              <a:t>KISIM, WIMiIP, AGH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1080999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4133" tIns="52067" rIns="104133" bIns="52067"/>
          <a:lstStyle/>
          <a:p>
            <a:pPr>
              <a:defRPr/>
            </a:pPr>
            <a:endParaRPr lang="pl-PL" sz="1800" dirty="0">
              <a:latin typeface="Calibri Light" pitchFamily="34" charset="0"/>
              <a:cs typeface="+mn-cs"/>
            </a:endParaRPr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6095" y="127692"/>
            <a:ext cx="430195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7269633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104133" tIns="52067" rIns="104133" bIns="52067"/>
          <a:lstStyle/>
          <a:p>
            <a:pPr>
              <a:defRPr/>
            </a:pPr>
            <a:endParaRPr lang="pl-PL" sz="1800" dirty="0">
              <a:latin typeface="Calibri Light" pitchFamily="34" charset="0"/>
              <a:cs typeface="+mn-cs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0133686" y="7269634"/>
            <a:ext cx="547014" cy="28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33" tIns="52067" rIns="104133" bIns="52067" anchor="b"/>
          <a:lstStyle/>
          <a:p>
            <a:pPr algn="r">
              <a:defRPr/>
            </a:pPr>
            <a:fld id="{7A434666-0B18-4ED2-9129-491A238E40DC}" type="slidenum">
              <a:rPr lang="pl-PL" sz="1100">
                <a:latin typeface="Calibri Light" pitchFamily="34" charset="0"/>
                <a:cs typeface="+mn-cs"/>
              </a:rPr>
              <a:pPr algn="r">
                <a:defRPr/>
              </a:pPr>
              <a:t>‹#›</a:t>
            </a:fld>
            <a:endParaRPr lang="pl-PL" sz="1100" dirty="0">
              <a:latin typeface="Calibri Light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520665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1041332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561995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2082662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320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940091" indent="-325415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700">
          <a:solidFill>
            <a:schemeClr val="tx1"/>
          </a:solidFill>
          <a:latin typeface="Calibri Light" pitchFamily="34" charset="0"/>
        </a:defRPr>
      </a:lvl2pPr>
      <a:lvl3pPr marL="1404713" indent="-260333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300">
          <a:solidFill>
            <a:schemeClr val="tx1"/>
          </a:solidFill>
          <a:latin typeface="Calibri Light" pitchFamily="34" charset="0"/>
        </a:defRPr>
      </a:lvl3pPr>
      <a:lvl4pPr marL="1869335" indent="-260333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Calibri Light" pitchFamily="34" charset="0"/>
        </a:defRPr>
      </a:lvl4pPr>
      <a:lvl5pPr marL="2342997" indent="-260333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Calibri Light" pitchFamily="34" charset="0"/>
        </a:defRPr>
      </a:lvl5pPr>
      <a:lvl6pPr marL="2863662" indent="-260333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384327" indent="-260333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904993" indent="-260333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425659" indent="-260333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0413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665" algn="l" defTabSz="10413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332" algn="l" defTabSz="10413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995" algn="l" defTabSz="10413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662" algn="l" defTabSz="10413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330" algn="l" defTabSz="10413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3997" algn="l" defTabSz="10413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660" algn="l" defTabSz="10413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5327" algn="l" defTabSz="10413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6.xml"/><Relationship Id="rId1" Type="http://schemas.openxmlformats.org/officeDocument/2006/relationships/vmlDrawing" Target="../drawings/vmlDrawing4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2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0700" cy="75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043" y="2914154"/>
            <a:ext cx="6983413" cy="1759124"/>
          </a:xfrm>
        </p:spPr>
        <p:txBody>
          <a:bodyPr/>
          <a:lstStyle/>
          <a:p>
            <a:pPr eaLnBrk="1" hangingPunct="1"/>
            <a:r>
              <a:rPr lang="pl-PL" sz="4400" dirty="0" smtClean="0">
                <a:solidFill>
                  <a:schemeClr val="bg2"/>
                </a:solidFill>
              </a:rPr>
              <a:t>Statystyczna</a:t>
            </a:r>
            <a:r>
              <a:rPr lang="pl-PL" sz="6000" dirty="0" smtClean="0"/>
              <a:t> </a:t>
            </a:r>
            <a:br>
              <a:rPr lang="pl-PL" sz="6000" dirty="0" smtClean="0"/>
            </a:br>
            <a:r>
              <a:rPr lang="pl-PL" sz="6000" dirty="0" smtClean="0"/>
              <a:t>Analiza Danych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outliers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899" y="2588122"/>
            <a:ext cx="7401622" cy="4601845"/>
          </a:xfrm>
        </p:spPr>
        <p:txBody>
          <a:bodyPr/>
          <a:lstStyle/>
          <a:p>
            <a:r>
              <a:rPr lang="pl-PL" sz="2800" dirty="0" smtClean="0"/>
              <a:t>Która z miar położenia jest najbardziej odporna na obserwacje odstające?</a:t>
            </a:r>
          </a:p>
          <a:p>
            <a:r>
              <a:rPr lang="pl-PL" sz="2800" dirty="0" smtClean="0"/>
              <a:t>Mediana jest na skrajne wartości </a:t>
            </a:r>
            <a:r>
              <a:rPr lang="pl-PL" sz="2800" dirty="0" smtClean="0">
                <a:solidFill>
                  <a:srgbClr val="006699"/>
                </a:solidFill>
              </a:rPr>
              <a:t>odporna</a:t>
            </a:r>
            <a:r>
              <a:rPr lang="pl-PL" sz="2800" dirty="0" smtClean="0"/>
              <a:t>, co powoduje że często nazywamy ją statystyką odporną (</a:t>
            </a:r>
            <a:r>
              <a:rPr lang="pl-PL" sz="2800" i="1" dirty="0" err="1" smtClean="0"/>
              <a:t>robust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resistant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statistic</a:t>
            </a:r>
            <a:r>
              <a:rPr lang="pl-PL" sz="2800" dirty="0" smtClean="0"/>
              <a:t>).</a:t>
            </a:r>
          </a:p>
          <a:p>
            <a:r>
              <a:rPr lang="pl-PL" sz="2800" dirty="0" smtClean="0">
                <a:solidFill>
                  <a:srgbClr val="006699"/>
                </a:solidFill>
              </a:rPr>
              <a:t>Obserwacja odstająca </a:t>
            </a:r>
            <a:r>
              <a:rPr lang="pl-PL" sz="2800" dirty="0" smtClean="0"/>
              <a:t>lub samotnicza (</a:t>
            </a:r>
            <a:r>
              <a:rPr lang="pl-PL" sz="2800" i="1" dirty="0" err="1" smtClean="0"/>
              <a:t>outlier</a:t>
            </a:r>
            <a:r>
              <a:rPr lang="pl-PL" sz="2800" dirty="0" smtClean="0"/>
              <a:t>) to obserwacja, która przyjmuje ekstremalną wartość badanej cechy statystycznej w porównaniu z innymi obserwacjami.</a:t>
            </a:r>
            <a:endParaRPr lang="pl-P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445" y="683906"/>
            <a:ext cx="3700811" cy="19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739" y="2984830"/>
            <a:ext cx="2358655" cy="383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42" y="1477364"/>
            <a:ext cx="4962075" cy="72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średnie w grupach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945" y="1433814"/>
            <a:ext cx="9288823" cy="55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fatal</a:t>
            </a:r>
            <a:r>
              <a:rPr lang="pl-PL" dirty="0" smtClean="0"/>
              <a:t> </a:t>
            </a:r>
            <a:r>
              <a:rPr lang="pl-PL" dirty="0" err="1" smtClean="0"/>
              <a:t>motorcycle</a:t>
            </a:r>
            <a:r>
              <a:rPr lang="pl-PL" dirty="0" smtClean="0"/>
              <a:t> </a:t>
            </a:r>
            <a:r>
              <a:rPr lang="pl-PL" dirty="0" err="1" smtClean="0"/>
              <a:t>accidents</a:t>
            </a:r>
            <a:r>
              <a:rPr lang="pl-PL" dirty="0" smtClean="0"/>
              <a:t> (</a:t>
            </a:r>
            <a:r>
              <a:rPr lang="pl-PL" dirty="0" err="1" smtClean="0"/>
              <a:t>Moss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83" y="1239301"/>
            <a:ext cx="3641220" cy="51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2273" y="2141174"/>
            <a:ext cx="6685230" cy="431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293790" y="5999830"/>
            <a:ext cx="2775608" cy="396711"/>
          </a:xfrm>
          <a:prstGeom prst="rect">
            <a:avLst/>
          </a:prstGeom>
          <a:solidFill>
            <a:srgbClr val="BBE0E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42" tIns="51973" rIns="103942" bIns="51973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miary rozproszenia, dyspersji (</a:t>
            </a:r>
            <a:r>
              <a:rPr lang="pl-PL" i="1" dirty="0" err="1" smtClean="0"/>
              <a:t>spread</a:t>
            </a:r>
            <a:r>
              <a:rPr lang="pl-PL" i="1" dirty="0" smtClean="0"/>
              <a:t> of data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815" y="2338095"/>
            <a:ext cx="9649072" cy="4752528"/>
          </a:xfrm>
        </p:spPr>
        <p:txBody>
          <a:bodyPr/>
          <a:lstStyle/>
          <a:p>
            <a:r>
              <a:rPr lang="pl-PL" sz="3200" dirty="0" smtClean="0"/>
              <a:t>odchylenie standardowe (</a:t>
            </a:r>
            <a:r>
              <a:rPr lang="pl-PL" sz="3200" i="1" dirty="0" smtClean="0"/>
              <a:t>standard </a:t>
            </a:r>
            <a:r>
              <a:rPr lang="pl-PL" sz="3200" i="1" dirty="0" err="1" smtClean="0"/>
              <a:t>deviation</a:t>
            </a:r>
            <a:r>
              <a:rPr lang="pl-PL" sz="3200" dirty="0" smtClean="0"/>
              <a:t>) – pokazuje jak daleko obserwacje odstają od średniej</a:t>
            </a:r>
          </a:p>
          <a:p>
            <a:r>
              <a:rPr lang="pl-PL" sz="3200" dirty="0" smtClean="0"/>
              <a:t>duże odchylenie = duże rozproszenie</a:t>
            </a:r>
          </a:p>
          <a:p>
            <a:r>
              <a:rPr lang="pl-PL" sz="3200" i="1" dirty="0" err="1" smtClean="0">
                <a:solidFill>
                  <a:srgbClr val="FF0066"/>
                </a:solidFill>
                <a:latin typeface="AntPolt" pitchFamily="2" charset="-18"/>
              </a:rPr>
              <a:t>z-score</a:t>
            </a:r>
            <a:r>
              <a:rPr lang="pl-PL" sz="3200" dirty="0" smtClean="0"/>
              <a:t>: </a:t>
            </a:r>
            <a:r>
              <a:rPr lang="pl-PL" sz="2800" dirty="0" smtClean="0"/>
              <a:t>standaryzowane Z – zmienna jest sprowadzona do postaci, gdzie średnia wynosi 0, a odchylenie standardowe 1</a:t>
            </a:r>
            <a:br>
              <a:rPr lang="pl-PL" sz="2800" dirty="0" smtClean="0"/>
            </a:br>
            <a:r>
              <a:rPr lang="pl-PL" sz="2800" dirty="0" smtClean="0"/>
              <a:t>wtedy jednostka zmiennej to liczba odchyleń standardowych </a:t>
            </a:r>
            <a:endParaRPr lang="pl-PL" sz="3200" dirty="0" smtClean="0"/>
          </a:p>
          <a:p>
            <a:endParaRPr lang="pl-PL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1" y="1249368"/>
            <a:ext cx="9675812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Histogram</a:t>
            </a:r>
            <a:endParaRPr lang="pl-PL" dirty="0"/>
          </a:p>
        </p:txBody>
      </p:sp>
      <p:graphicFrame>
        <p:nvGraphicFramePr>
          <p:cNvPr id="4" name="Wykres 3"/>
          <p:cNvGraphicFramePr>
            <a:graphicFrameLocks noGrp="1"/>
          </p:cNvGraphicFramePr>
          <p:nvPr/>
        </p:nvGraphicFramePr>
        <p:xfrm>
          <a:off x="1639540" y="1239301"/>
          <a:ext cx="7317513" cy="412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377898" y="5603136"/>
            <a:ext cx="9420247" cy="1720622"/>
          </a:xfrm>
          <a:prstGeom prst="rect">
            <a:avLst/>
          </a:prstGeom>
        </p:spPr>
        <p:txBody>
          <a:bodyPr wrap="square" lIns="103775" tIns="51891" rIns="103775" bIns="51891">
            <a:spAutoFit/>
          </a:bodyPr>
          <a:lstStyle/>
          <a:p>
            <a:r>
              <a:rPr lang="pl-PL" sz="2100" dirty="0">
                <a:latin typeface="AntPolt" pitchFamily="2" charset="-18"/>
                <a:cs typeface="+mn-cs"/>
              </a:rPr>
              <a:t>Nazwa </a:t>
            </a:r>
            <a:r>
              <a:rPr lang="pl-PL" sz="2100" i="1" dirty="0">
                <a:latin typeface="AntPolt" pitchFamily="2" charset="-18"/>
                <a:cs typeface="+mn-cs"/>
              </a:rPr>
              <a:t>histogram</a:t>
            </a:r>
            <a:r>
              <a:rPr lang="pl-PL" sz="2100" dirty="0">
                <a:latin typeface="AntPolt" pitchFamily="2" charset="-18"/>
                <a:cs typeface="+mn-cs"/>
              </a:rPr>
              <a:t> pochodzi ze złożenia dwóch greckich słów </a:t>
            </a:r>
            <a:r>
              <a:rPr lang="pl-PL" sz="2100" i="1" dirty="0" err="1">
                <a:latin typeface="AntPolt" pitchFamily="2" charset="-18"/>
                <a:cs typeface="+mn-cs"/>
              </a:rPr>
              <a:t>histos</a:t>
            </a:r>
            <a:r>
              <a:rPr lang="pl-PL" sz="2100" dirty="0">
                <a:latin typeface="AntPolt" pitchFamily="2" charset="-18"/>
                <a:cs typeface="+mn-cs"/>
              </a:rPr>
              <a:t> i </a:t>
            </a:r>
            <a:r>
              <a:rPr lang="pl-PL" sz="2100" i="1" dirty="0" err="1">
                <a:latin typeface="AntPolt" pitchFamily="2" charset="-18"/>
                <a:cs typeface="+mn-cs"/>
              </a:rPr>
              <a:t>gramma</a:t>
            </a:r>
            <a:r>
              <a:rPr lang="pl-PL" sz="2100" i="1" dirty="0">
                <a:latin typeface="AntPolt" pitchFamily="2" charset="-18"/>
                <a:cs typeface="+mn-cs"/>
              </a:rPr>
              <a:t>. </a:t>
            </a:r>
            <a:r>
              <a:rPr lang="pl-PL" sz="2100" dirty="0">
                <a:latin typeface="AntPolt" pitchFamily="2" charset="-18"/>
                <a:cs typeface="+mn-cs"/>
              </a:rPr>
              <a:t>Pierwsze oznacza rzeczy stojące pionowo, drugie oznacza zapis, a w sumie chodzi o zapis danych z użyciem pionowych słupków. </a:t>
            </a:r>
          </a:p>
          <a:p>
            <a:r>
              <a:rPr lang="pl-PL" sz="2100" dirty="0">
                <a:latin typeface="AntPolt" pitchFamily="2" charset="-18"/>
                <a:cs typeface="+mn-cs"/>
              </a:rPr>
              <a:t>Obecnie używa się tej nazwy wyłącznie w sytuacji gdy przedstawiany jest rozkład zmiennej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Charakterystyki położenia</a:t>
            </a:r>
            <a:endParaRPr lang="pl-PL" dirty="0"/>
          </a:p>
        </p:txBody>
      </p:sp>
      <p:pic>
        <p:nvPicPr>
          <p:cNvPr id="304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7496" y="2026718"/>
            <a:ext cx="9285715" cy="42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82598" y="207858"/>
            <a:ext cx="8831975" cy="793421"/>
          </a:xfrm>
        </p:spPr>
        <p:txBody>
          <a:bodyPr/>
          <a:lstStyle/>
          <a:p>
            <a:r>
              <a:rPr lang="pl-PL" dirty="0">
                <a:solidFill>
                  <a:srgbClr val="006699"/>
                </a:solidFill>
              </a:rPr>
              <a:t>Miary położenia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209680" y="1159959"/>
            <a:ext cx="10093121" cy="3808423"/>
          </a:xfrm>
        </p:spPr>
        <p:txBody>
          <a:bodyPr/>
          <a:lstStyle/>
          <a:p>
            <a:pPr marL="592744" lvl="1" indent="-73878">
              <a:buNone/>
            </a:pPr>
            <a:r>
              <a:rPr lang="pl-PL" sz="3000" b="1" dirty="0" smtClean="0">
                <a:solidFill>
                  <a:srgbClr val="006699"/>
                </a:solidFill>
              </a:rPr>
              <a:t>Średnia</a:t>
            </a:r>
            <a:endParaRPr lang="pl-PL" sz="3000" b="1" dirty="0">
              <a:solidFill>
                <a:srgbClr val="006699"/>
              </a:solidFill>
            </a:endParaRPr>
          </a:p>
          <a:p>
            <a:pPr marL="592744" lvl="1" indent="-73878">
              <a:buNone/>
            </a:pPr>
            <a:r>
              <a:rPr lang="pl-PL" sz="3000" b="1" dirty="0" smtClean="0">
                <a:solidFill>
                  <a:srgbClr val="006699"/>
                </a:solidFill>
              </a:rPr>
              <a:t>Moda (dominanta): </a:t>
            </a:r>
            <a:r>
              <a:rPr lang="pl-PL" sz="2300" dirty="0" smtClean="0"/>
              <a:t>najczęściej występująca wartość cechy </a:t>
            </a:r>
            <a:endParaRPr lang="pl-PL" sz="2300" dirty="0"/>
          </a:p>
          <a:p>
            <a:pPr marL="592744" lvl="1" indent="-73878">
              <a:buNone/>
            </a:pPr>
            <a:r>
              <a:rPr lang="pl-PL" sz="3000" b="1" dirty="0" smtClean="0">
                <a:solidFill>
                  <a:srgbClr val="006699"/>
                </a:solidFill>
              </a:rPr>
              <a:t>Kwantyle:	</a:t>
            </a:r>
            <a:r>
              <a:rPr lang="pl-PL" sz="2300" dirty="0" smtClean="0"/>
              <a:t>Kwarty</a:t>
            </a:r>
            <a:r>
              <a:rPr lang="en-US" sz="2300" dirty="0" smtClean="0"/>
              <a:t>l</a:t>
            </a:r>
            <a:r>
              <a:rPr lang="pl-PL" sz="2300" dirty="0" smtClean="0"/>
              <a:t>e, decyle, </a:t>
            </a:r>
            <a:r>
              <a:rPr lang="pl-PL" sz="2300" dirty="0" err="1" smtClean="0"/>
              <a:t>percentyle</a:t>
            </a:r>
            <a:endParaRPr lang="pl-PL" sz="2300" dirty="0"/>
          </a:p>
          <a:p>
            <a:pPr marL="2547519" lvl="3"/>
            <a:r>
              <a:rPr lang="pl-PL" sz="2300" dirty="0"/>
              <a:t>mediana (kwarty</a:t>
            </a:r>
            <a:r>
              <a:rPr lang="en-US" sz="2300" dirty="0"/>
              <a:t>l</a:t>
            </a:r>
            <a:r>
              <a:rPr lang="pl-PL" sz="2300" dirty="0"/>
              <a:t> drugi</a:t>
            </a:r>
            <a:r>
              <a:rPr lang="pl-PL" sz="2300" dirty="0" smtClean="0"/>
              <a:t>) - taką wartość cechy, że co najmniej połowa jednostek zbiorowości ma wartość cechy nie większą niż Me i jednocześnie połowa jednostek  ma wartość cechy nie mniejszą niż Me. Czyli dystrybuanta empiryczna </a:t>
            </a:r>
            <a:r>
              <a:rPr lang="pl-PL" sz="2300" i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2300" i="1" baseline="-25000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3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(Me)</a:t>
            </a:r>
            <a:r>
              <a:rPr lang="pl-PL" sz="23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 </a:t>
            </a:r>
            <a:r>
              <a:rPr lang="pl-PL" sz="23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½</a:t>
            </a:r>
          </a:p>
        </p:txBody>
      </p:sp>
      <p:pic>
        <p:nvPicPr>
          <p:cNvPr id="2304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924" y="4866661"/>
            <a:ext cx="8686781" cy="268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Moda (dominanta)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>
          <a:xfrm>
            <a:off x="6770050" y="1240181"/>
            <a:ext cx="3910693" cy="364881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l-PL" sz="2700" dirty="0" smtClean="0"/>
              <a:t>W rozkładach empirycznych określa się dominantę (modę), </a:t>
            </a:r>
          </a:p>
          <a:p>
            <a:pPr marL="0" indent="0" eaLnBrk="1" hangingPunct="1">
              <a:buNone/>
            </a:pP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i="1" dirty="0" smtClean="0">
                <a:solidFill>
                  <a:schemeClr val="bg2"/>
                </a:solidFill>
              </a:rPr>
              <a:t>najczęściej występującą wartość cechy</a:t>
            </a:r>
            <a:r>
              <a:rPr lang="pl-PL" sz="2700" dirty="0" smtClean="0"/>
              <a:t> </a:t>
            </a:r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977" y="1159713"/>
            <a:ext cx="6386169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978" y="4729810"/>
            <a:ext cx="6230408" cy="101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Rectangle 6"/>
          <p:cNvSpPr>
            <a:spLocks noChangeArrowheads="1"/>
          </p:cNvSpPr>
          <p:nvPr/>
        </p:nvSpPr>
        <p:spPr bwMode="auto">
          <a:xfrm>
            <a:off x="292978" y="5602678"/>
            <a:ext cx="9840708" cy="17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39" tIns="53112" rIns="102139" bIns="53112">
            <a:spAutoFit/>
          </a:bodyPr>
          <a:lstStyle/>
          <a:p>
            <a:r>
              <a:rPr lang="pl-PL" sz="2100" dirty="0">
                <a:latin typeface="Georgia" pitchFamily="18" charset="0"/>
                <a:cs typeface="+mn-cs"/>
              </a:rPr>
              <a:t>gdzie</a:t>
            </a:r>
          </a:p>
          <a:p>
            <a:r>
              <a:rPr lang="pl-PL" sz="2100" i="1" dirty="0">
                <a:latin typeface="Georgia" pitchFamily="18" charset="0"/>
                <a:cs typeface="+mn-cs"/>
              </a:rPr>
              <a:t>x</a:t>
            </a:r>
            <a:r>
              <a:rPr lang="pl-PL" sz="2100" i="1" baseline="-25000" dirty="0">
                <a:latin typeface="Georgia" pitchFamily="18" charset="0"/>
                <a:cs typeface="+mn-cs"/>
              </a:rPr>
              <a:t>0</a:t>
            </a:r>
            <a:r>
              <a:rPr lang="pl-PL" sz="2100" dirty="0">
                <a:latin typeface="Georgia" pitchFamily="18" charset="0"/>
                <a:cs typeface="+mn-cs"/>
              </a:rPr>
              <a:t> – dolna granicą przedziału w którym występuje moda,</a:t>
            </a:r>
          </a:p>
          <a:p>
            <a:r>
              <a:rPr lang="pl-PL" sz="2100" i="1" dirty="0">
                <a:latin typeface="Georgia" pitchFamily="18" charset="0"/>
                <a:cs typeface="+mn-cs"/>
              </a:rPr>
              <a:t>h</a:t>
            </a:r>
            <a:r>
              <a:rPr lang="pl-PL" sz="2100" i="1" baseline="-25000" dirty="0">
                <a:latin typeface="Georgia" pitchFamily="18" charset="0"/>
                <a:cs typeface="+mn-cs"/>
              </a:rPr>
              <a:t>m</a:t>
            </a:r>
            <a:r>
              <a:rPr lang="pl-PL" sz="2100" dirty="0">
                <a:latin typeface="Georgia" pitchFamily="18" charset="0"/>
                <a:cs typeface="+mn-cs"/>
              </a:rPr>
              <a:t> – rozpiętość przedziału klasowego,</a:t>
            </a:r>
          </a:p>
          <a:p>
            <a:r>
              <a:rPr lang="pl-PL" sz="2100" i="1" dirty="0" err="1">
                <a:latin typeface="Georgia" pitchFamily="18" charset="0"/>
                <a:cs typeface="+mn-cs"/>
              </a:rPr>
              <a:t>n</a:t>
            </a:r>
            <a:r>
              <a:rPr lang="pl-PL" sz="2100" i="1" baseline="-25000" dirty="0" err="1">
                <a:latin typeface="Georgia" pitchFamily="18" charset="0"/>
                <a:cs typeface="+mn-cs"/>
              </a:rPr>
              <a:t>m</a:t>
            </a:r>
            <a:r>
              <a:rPr lang="pl-PL" sz="2100" i="1" dirty="0">
                <a:latin typeface="Georgia" pitchFamily="18" charset="0"/>
                <a:cs typeface="+mn-cs"/>
              </a:rPr>
              <a:t>, n</a:t>
            </a:r>
            <a:r>
              <a:rPr lang="pl-PL" sz="2100" i="1" baseline="-25000" dirty="0">
                <a:latin typeface="Georgia" pitchFamily="18" charset="0"/>
                <a:cs typeface="+mn-cs"/>
              </a:rPr>
              <a:t>m-1</a:t>
            </a:r>
            <a:r>
              <a:rPr lang="pl-PL" sz="2100" i="1" dirty="0">
                <a:latin typeface="Georgia" pitchFamily="18" charset="0"/>
                <a:cs typeface="+mn-cs"/>
              </a:rPr>
              <a:t>, n</a:t>
            </a:r>
            <a:r>
              <a:rPr lang="pl-PL" sz="2100" i="1" baseline="-25000" dirty="0">
                <a:latin typeface="Georgia" pitchFamily="18" charset="0"/>
                <a:cs typeface="+mn-cs"/>
              </a:rPr>
              <a:t>m+1</a:t>
            </a:r>
            <a:r>
              <a:rPr lang="pl-PL" sz="2100" i="1" dirty="0">
                <a:latin typeface="Georgia" pitchFamily="18" charset="0"/>
                <a:cs typeface="+mn-cs"/>
              </a:rPr>
              <a:t>–</a:t>
            </a:r>
            <a:r>
              <a:rPr lang="pl-PL" sz="2100" dirty="0">
                <a:latin typeface="Georgia" pitchFamily="18" charset="0"/>
                <a:cs typeface="+mn-cs"/>
              </a:rPr>
              <a:t> liczebności odpowiednio przedziału z modą, poprzedniego i następnego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Miary rozproszenia</a:t>
            </a:r>
            <a:endParaRPr lang="pl-PL" dirty="0"/>
          </a:p>
        </p:txBody>
      </p:sp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670"/>
            <a:ext cx="10696114" cy="40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800000"/>
                </a:solidFill>
              </a:rPr>
              <a:t>Londyn, 1710r.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62009" y="1397986"/>
            <a:ext cx="9780849" cy="5634140"/>
          </a:xfrm>
        </p:spPr>
        <p:txBody>
          <a:bodyPr/>
          <a:lstStyle/>
          <a:p>
            <a:pPr marL="1633980"/>
            <a:r>
              <a:rPr lang="pl-PL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John </a:t>
            </a:r>
            <a:r>
              <a:rPr lang="pl-PL" dirty="0" err="1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Arbuthnot</a:t>
            </a:r>
            <a:r>
              <a:rPr lang="pl-PL" dirty="0" smtClean="0"/>
              <a:t>: od 82 lat w Londynie rodzi się więcej chłopców, niż dziewczynek… przypadek, czy tendencja?</a:t>
            </a:r>
          </a:p>
          <a:p>
            <a:r>
              <a:rPr lang="pl-PL" dirty="0" smtClean="0"/>
              <a:t>Sformułowanie hipotezy zerowej </a:t>
            </a:r>
            <a:br>
              <a:rPr lang="pl-PL" dirty="0" smtClean="0"/>
            </a:b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dirty="0" smtClean="0"/>
              <a:t> : w Londynie rodzi się tyle samo kobiet co mężczyzn; 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= ½</a:t>
            </a:r>
          </a:p>
          <a:p>
            <a:r>
              <a:rPr lang="pl-PL" dirty="0" smtClean="0"/>
              <a:t>Gdyby tak było, prawdopodobieństwo tego, że przez 82 lata rodziliby się głównie chłopcy wynosiłoby:</a:t>
            </a:r>
          </a:p>
          <a:p>
            <a:endParaRPr lang="pl-PL" sz="900" dirty="0" smtClean="0"/>
          </a:p>
          <a:p>
            <a:endParaRPr lang="pl-PL" dirty="0"/>
          </a:p>
        </p:txBody>
      </p:sp>
      <p:graphicFrame>
        <p:nvGraphicFramePr>
          <p:cNvPr id="169989" name="Object 4"/>
          <p:cNvGraphicFramePr>
            <a:graphicFrameLocks noChangeAspect="1"/>
          </p:cNvGraphicFramePr>
          <p:nvPr/>
        </p:nvGraphicFramePr>
        <p:xfrm>
          <a:off x="1555430" y="5999830"/>
          <a:ext cx="4453652" cy="801635"/>
        </p:xfrm>
        <a:graphic>
          <a:graphicData uri="http://schemas.openxmlformats.org/presentationml/2006/ole">
            <p:oleObj spid="_x0000_s137218" name="Równanie" r:id="rId3" imgW="1193760" imgH="393480" progId="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6854318" y="6475892"/>
            <a:ext cx="3616702" cy="751233"/>
          </a:xfrm>
          <a:prstGeom prst="rect">
            <a:avLst/>
          </a:prstGeom>
          <a:noFill/>
        </p:spPr>
        <p:txBody>
          <a:bodyPr wrap="square" lIns="103883" tIns="51944" rIns="103883" bIns="51944" rtlCol="0">
            <a:spAutoFit/>
          </a:bodyPr>
          <a:lstStyle/>
          <a:p>
            <a:r>
              <a:rPr lang="pl-PL" sz="2100" dirty="0" smtClean="0">
                <a:latin typeface="Arial" charset="0"/>
                <a:cs typeface="+mn-cs"/>
              </a:rPr>
              <a:t>czyli zero, a po przecinku 23 zera, a potem czwórka…</a:t>
            </a:r>
            <a:endParaRPr lang="pl-PL" sz="2100" dirty="0">
              <a:latin typeface="Arial" charset="0"/>
              <a:cs typeface="+mn-cs"/>
            </a:endParaRPr>
          </a:p>
        </p:txBody>
      </p:sp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12" y="763278"/>
            <a:ext cx="1568728" cy="223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700" dirty="0" smtClean="0"/>
              <a:t>Miary zmienności (rozproszenia) danych –</a:t>
            </a:r>
            <a:br>
              <a:rPr lang="pl-PL" sz="2700" dirty="0" smtClean="0"/>
            </a:br>
            <a:r>
              <a:rPr lang="pl-PL" sz="2700" dirty="0" smtClean="0"/>
              <a:t>interpretacja graficzna odchylenia standardowego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idx="1"/>
          </p:nvPr>
        </p:nvSpPr>
        <p:spPr>
          <a:xfrm>
            <a:off x="5088209" y="1397608"/>
            <a:ext cx="5071479" cy="563414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l-PL" sz="2800" dirty="0" smtClean="0"/>
              <a:t>Odchylenie standardowe w zbiorowości (1) jest mniejsze niż w zbiorowości (2). </a:t>
            </a:r>
          </a:p>
          <a:p>
            <a:pPr marL="0" indent="0" eaLnBrk="1" hangingPunct="1">
              <a:buNone/>
            </a:pP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Diagram (1) jest smuklejszy i wyższy.</a:t>
            </a:r>
          </a:p>
          <a:p>
            <a:pPr marL="0" indent="0" algn="ctr" eaLnBrk="1" hangingPunct="1">
              <a:buNone/>
            </a:pPr>
            <a:endParaRPr lang="pl-PL" sz="2800" dirty="0" smtClean="0"/>
          </a:p>
          <a:p>
            <a:pPr marL="0" indent="0" algn="ctr" eaLnBrk="1" hangingPunct="1">
              <a:buNone/>
            </a:pPr>
            <a:r>
              <a:rPr lang="pl-PL" sz="2800" i="1" dirty="0" smtClean="0">
                <a:latin typeface="AntPolt" pitchFamily="2" charset="-18"/>
              </a:rPr>
              <a:t>s1  &lt; s2</a:t>
            </a:r>
          </a:p>
        </p:txBody>
      </p:sp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06" y="1906042"/>
            <a:ext cx="4626448" cy="431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Reguła </a:t>
            </a:r>
            <a:r>
              <a:rPr lang="pl-PL" dirty="0" smtClean="0"/>
              <a:t>„3 sigma”</a:t>
            </a:r>
            <a:endParaRPr lang="pl-PL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4" y="1159959"/>
            <a:ext cx="9041160" cy="2300922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2300" b="1" dirty="0"/>
              <a:t>Jeżeli zmienna losowa ma rozkład normalny N(</a:t>
            </a:r>
            <a:r>
              <a:rPr lang="pl-PL" sz="2300" b="1" dirty="0" err="1"/>
              <a:t>μ,σ</a:t>
            </a:r>
            <a:r>
              <a:rPr lang="pl-PL" sz="2300" b="1" dirty="0"/>
              <a:t>) to</a:t>
            </a:r>
            <a:r>
              <a:rPr lang="pl-PL" sz="2300" b="1" dirty="0" smtClean="0"/>
              <a:t>:</a:t>
            </a:r>
            <a:endParaRPr lang="pl-PL" sz="2300" b="1" dirty="0"/>
          </a:p>
          <a:p>
            <a:pPr>
              <a:spcBef>
                <a:spcPct val="50000"/>
              </a:spcBef>
            </a:pPr>
            <a:r>
              <a:rPr lang="pl-PL" sz="2300" b="1" dirty="0" smtClean="0">
                <a:solidFill>
                  <a:srgbClr val="006699"/>
                </a:solidFill>
              </a:rPr>
              <a:t>68,27% </a:t>
            </a:r>
            <a:r>
              <a:rPr lang="pl-PL" sz="2300" dirty="0">
                <a:solidFill>
                  <a:srgbClr val="006699"/>
                </a:solidFill>
              </a:rPr>
              <a:t>populacji mieści się w przedziale 	</a:t>
            </a:r>
            <a:r>
              <a:rPr lang="pl-PL" sz="2300" dirty="0" smtClean="0">
                <a:solidFill>
                  <a:srgbClr val="006699"/>
                </a:solidFill>
              </a:rPr>
              <a:t>(</a:t>
            </a:r>
            <a:r>
              <a:rPr lang="pl-PL" sz="2300" i="1" dirty="0">
                <a:solidFill>
                  <a:srgbClr val="006699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300" i="1" dirty="0">
                <a:solidFill>
                  <a:srgbClr val="006699"/>
                </a:solidFill>
                <a:sym typeface="Symbol" pitchFamily="18" charset="2"/>
              </a:rPr>
              <a:t> - </a:t>
            </a:r>
            <a:r>
              <a:rPr lang="pl-PL" sz="2300" i="1" dirty="0">
                <a:solidFill>
                  <a:srgbClr val="006699"/>
                </a:solidFill>
                <a:cs typeface="Times New Roman" pitchFamily="18" charset="0"/>
              </a:rPr>
              <a:t>σ</a:t>
            </a:r>
            <a:r>
              <a:rPr lang="pl-PL" sz="2300" i="1" dirty="0">
                <a:solidFill>
                  <a:srgbClr val="006699"/>
                </a:solidFill>
              </a:rPr>
              <a:t>; </a:t>
            </a:r>
            <a:r>
              <a:rPr lang="pl-PL" sz="2300" i="1" dirty="0">
                <a:solidFill>
                  <a:srgbClr val="006699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300" i="1" dirty="0">
                <a:solidFill>
                  <a:srgbClr val="006699"/>
                </a:solidFill>
                <a:sym typeface="Symbol" pitchFamily="18" charset="2"/>
              </a:rPr>
              <a:t> + </a:t>
            </a:r>
            <a:r>
              <a:rPr lang="pl-PL" sz="2300" i="1" dirty="0">
                <a:solidFill>
                  <a:srgbClr val="006699"/>
                </a:solidFill>
                <a:cs typeface="Times New Roman" pitchFamily="18" charset="0"/>
              </a:rPr>
              <a:t>σ</a:t>
            </a:r>
            <a:r>
              <a:rPr lang="pl-PL" sz="2300" i="1" dirty="0">
                <a:solidFill>
                  <a:srgbClr val="006699"/>
                </a:solidFill>
              </a:rPr>
              <a:t>)</a:t>
            </a:r>
            <a:endParaRPr lang="pl-PL" sz="2300" dirty="0">
              <a:solidFill>
                <a:srgbClr val="006699"/>
              </a:solidFill>
            </a:endParaRPr>
          </a:p>
          <a:p>
            <a:pPr>
              <a:spcBef>
                <a:spcPct val="50000"/>
              </a:spcBef>
            </a:pPr>
            <a:r>
              <a:rPr lang="pl-PL" sz="2300" b="1" dirty="0" smtClean="0"/>
              <a:t>95,45% </a:t>
            </a:r>
            <a:r>
              <a:rPr lang="pl-PL" sz="2300" dirty="0"/>
              <a:t>populacji mieści się w przedziale 	</a:t>
            </a:r>
            <a:r>
              <a:rPr lang="pl-PL" sz="2300" dirty="0" smtClean="0"/>
              <a:t>(</a:t>
            </a:r>
            <a:r>
              <a:rPr lang="pl-PL" sz="2300" i="1" dirty="0"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300" i="1" dirty="0">
                <a:sym typeface="Symbol" pitchFamily="18" charset="2"/>
              </a:rPr>
              <a:t> - 2</a:t>
            </a:r>
            <a:r>
              <a:rPr lang="pl-PL" sz="2300" i="1" dirty="0">
                <a:cs typeface="Times New Roman" pitchFamily="18" charset="0"/>
              </a:rPr>
              <a:t>σ</a:t>
            </a:r>
            <a:r>
              <a:rPr lang="pl-PL" sz="2300" i="1" dirty="0"/>
              <a:t>; </a:t>
            </a:r>
            <a:r>
              <a:rPr lang="pl-PL" sz="2300" i="1" dirty="0"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300" i="1" dirty="0">
                <a:sym typeface="Symbol" pitchFamily="18" charset="2"/>
              </a:rPr>
              <a:t> + 2</a:t>
            </a:r>
            <a:r>
              <a:rPr lang="pl-PL" sz="2300" i="1" dirty="0">
                <a:cs typeface="Times New Roman" pitchFamily="18" charset="0"/>
              </a:rPr>
              <a:t>σ</a:t>
            </a:r>
            <a:r>
              <a:rPr lang="pl-PL" sz="2300" i="1" dirty="0"/>
              <a:t>)</a:t>
            </a:r>
            <a:endParaRPr lang="pl-PL" sz="2300" dirty="0"/>
          </a:p>
          <a:p>
            <a:pPr>
              <a:spcBef>
                <a:spcPct val="50000"/>
              </a:spcBef>
            </a:pPr>
            <a:r>
              <a:rPr lang="pl-PL" sz="2300" b="1" dirty="0" smtClean="0">
                <a:solidFill>
                  <a:srgbClr val="C00000"/>
                </a:solidFill>
              </a:rPr>
              <a:t>99,73% </a:t>
            </a:r>
            <a:r>
              <a:rPr lang="pl-PL" sz="2300" dirty="0">
                <a:solidFill>
                  <a:srgbClr val="C00000"/>
                </a:solidFill>
              </a:rPr>
              <a:t>populacji mieści się w </a:t>
            </a:r>
            <a:r>
              <a:rPr lang="pl-PL" sz="2300" dirty="0" smtClean="0">
                <a:solidFill>
                  <a:srgbClr val="C00000"/>
                </a:solidFill>
              </a:rPr>
              <a:t>przedziale</a:t>
            </a:r>
            <a:r>
              <a:rPr lang="pl-PL" sz="2300" dirty="0">
                <a:solidFill>
                  <a:srgbClr val="C00000"/>
                </a:solidFill>
              </a:rPr>
              <a:t>	</a:t>
            </a:r>
            <a:r>
              <a:rPr lang="pl-PL" sz="2300" dirty="0" smtClean="0">
                <a:solidFill>
                  <a:srgbClr val="C00000"/>
                </a:solidFill>
              </a:rPr>
              <a:t> </a:t>
            </a:r>
            <a:r>
              <a:rPr lang="pl-PL" sz="2300" dirty="0">
                <a:solidFill>
                  <a:srgbClr val="C00000"/>
                </a:solidFill>
              </a:rPr>
              <a:t>(</a:t>
            </a:r>
            <a:r>
              <a:rPr lang="pl-PL" sz="2300" i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300" i="1" dirty="0">
                <a:solidFill>
                  <a:srgbClr val="C00000"/>
                </a:solidFill>
                <a:sym typeface="Symbol" pitchFamily="18" charset="2"/>
              </a:rPr>
              <a:t> - 3</a:t>
            </a:r>
            <a:r>
              <a:rPr lang="pl-PL" sz="2300" i="1" dirty="0">
                <a:solidFill>
                  <a:srgbClr val="C00000"/>
                </a:solidFill>
                <a:cs typeface="Times New Roman" pitchFamily="18" charset="0"/>
              </a:rPr>
              <a:t>σ</a:t>
            </a:r>
            <a:r>
              <a:rPr lang="pl-PL" sz="2300" i="1" dirty="0">
                <a:solidFill>
                  <a:srgbClr val="C00000"/>
                </a:solidFill>
              </a:rPr>
              <a:t>; </a:t>
            </a:r>
            <a:r>
              <a:rPr lang="pl-PL" sz="2300" i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300" i="1" dirty="0">
                <a:solidFill>
                  <a:srgbClr val="C00000"/>
                </a:solidFill>
                <a:sym typeface="Symbol" pitchFamily="18" charset="2"/>
              </a:rPr>
              <a:t> + 3</a:t>
            </a:r>
            <a:r>
              <a:rPr lang="pl-PL" sz="2300" i="1" dirty="0">
                <a:solidFill>
                  <a:srgbClr val="C00000"/>
                </a:solidFill>
                <a:cs typeface="Times New Roman" pitchFamily="18" charset="0"/>
              </a:rPr>
              <a:t>σ</a:t>
            </a:r>
            <a:r>
              <a:rPr lang="pl-PL" sz="2300" i="1" dirty="0">
                <a:solidFill>
                  <a:srgbClr val="C00000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sz="2300" dirty="0"/>
          </a:p>
          <a:p>
            <a:endParaRPr lang="pl-PL" sz="2300" dirty="0"/>
          </a:p>
        </p:txBody>
      </p:sp>
      <p:pic>
        <p:nvPicPr>
          <p:cNvPr id="387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245" y="3143514"/>
            <a:ext cx="5866970" cy="44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36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92732" y="2564813"/>
            <a:ext cx="3895238" cy="32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700" dirty="0" smtClean="0"/>
              <a:t>Charakterystyczne cechy rozkładów: punkty</a:t>
            </a:r>
            <a:br>
              <a:rPr lang="pl-PL" sz="2700" dirty="0" smtClean="0"/>
            </a:br>
            <a:r>
              <a:rPr lang="pl-PL" sz="2700" dirty="0" smtClean="0"/>
              <a:t>skupienia, asymetria, rozrzut</a:t>
            </a:r>
          </a:p>
        </p:txBody>
      </p:sp>
      <p:pic>
        <p:nvPicPr>
          <p:cNvPr id="3994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3846" y="1041947"/>
            <a:ext cx="8242310" cy="4831262"/>
          </a:xfrm>
        </p:spPr>
      </p:pic>
      <p:pic>
        <p:nvPicPr>
          <p:cNvPr id="182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2001" y="5885914"/>
            <a:ext cx="6842730" cy="15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rgbClr val="990000"/>
                </a:solidFill>
                <a:latin typeface="Calibri Light" pitchFamily="34" charset="0"/>
              </a:rPr>
              <a:t>Podstawowe definicje i twierdzenia</a:t>
            </a:r>
            <a:r>
              <a:rPr lang="pl-PL" dirty="0">
                <a:latin typeface="Calibri Light" pitchFamily="34" charset="0"/>
              </a:rPr>
              <a:t/>
            </a:r>
            <a:br>
              <a:rPr lang="pl-PL" dirty="0">
                <a:latin typeface="Calibri Light" pitchFamily="34" charset="0"/>
              </a:rPr>
            </a:br>
            <a:r>
              <a:rPr lang="pl-PL" dirty="0">
                <a:latin typeface="Calibri Light" pitchFamily="34" charset="0"/>
              </a:rPr>
              <a:t>Rachunku Prawdopodobieństwa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791" y="17"/>
            <a:ext cx="9000715" cy="1037269"/>
          </a:xfrm>
        </p:spPr>
        <p:txBody>
          <a:bodyPr/>
          <a:lstStyle/>
          <a:p>
            <a:r>
              <a:rPr lang="pl-PL" dirty="0"/>
              <a:t>Doświadczenie - zdarzenia – definiowanie przestrzeni zdarzeń– tworzenie modelu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9959"/>
            <a:ext cx="10680700" cy="5950661"/>
          </a:xfrm>
        </p:spPr>
        <p:txBody>
          <a:bodyPr/>
          <a:lstStyle/>
          <a:p>
            <a:pPr marL="202266" indent="-202266">
              <a:lnSpc>
                <a:spcPct val="80000"/>
              </a:lnSpc>
            </a:pPr>
            <a:r>
              <a:rPr lang="pl-PL" sz="2300" dirty="0"/>
              <a:t> Przykład formalizacji opisu doświadczenia i zdarzenia: </a:t>
            </a:r>
          </a:p>
          <a:p>
            <a:pPr marL="202266" indent="-202266">
              <a:lnSpc>
                <a:spcPct val="80000"/>
              </a:lnSpc>
            </a:pPr>
            <a:r>
              <a:rPr lang="pl-PL" sz="2300" dirty="0" smtClean="0"/>
              <a:t>doświadczenie </a:t>
            </a:r>
            <a:r>
              <a:rPr lang="pl-PL" sz="2300" dirty="0"/>
              <a:t>: 	egzamin</a:t>
            </a:r>
          </a:p>
          <a:p>
            <a:pPr marL="202266" indent="-202266">
              <a:lnSpc>
                <a:spcPct val="80000"/>
              </a:lnSpc>
            </a:pPr>
            <a:r>
              <a:rPr lang="pl-PL" sz="2300" dirty="0"/>
              <a:t>zdarzenie:	</a:t>
            </a:r>
            <a:r>
              <a:rPr lang="pl-PL" sz="2300" dirty="0" smtClean="0"/>
              <a:t>ocena </a:t>
            </a:r>
            <a:r>
              <a:rPr lang="pl-PL" sz="2300" dirty="0"/>
              <a:t>z </a:t>
            </a:r>
            <a:r>
              <a:rPr lang="pl-PL" sz="2300" dirty="0" smtClean="0"/>
              <a:t>egzaminu</a:t>
            </a:r>
            <a:endParaRPr lang="pl-PL" sz="2300" dirty="0"/>
          </a:p>
          <a:p>
            <a:pPr marL="202266" indent="-202266">
              <a:lnSpc>
                <a:spcPct val="80000"/>
              </a:lnSpc>
            </a:pPr>
            <a:r>
              <a:rPr lang="pl-PL" sz="2300" dirty="0" smtClean="0"/>
              <a:t>Opis </a:t>
            </a:r>
            <a:r>
              <a:rPr lang="pl-PL" sz="2300" dirty="0"/>
              <a:t>zbioru zdarzeń elementarnych </a:t>
            </a:r>
            <a:br>
              <a:rPr lang="pl-PL" sz="2300" dirty="0"/>
            </a:br>
            <a:r>
              <a:rPr lang="pl-PL" sz="2300" dirty="0"/>
              <a:t>(wszystkich możliwych wyników pojedynczego doświadczenia)</a:t>
            </a:r>
          </a:p>
          <a:p>
            <a:pPr marL="202266" indent="-202266">
              <a:lnSpc>
                <a:spcPct val="80000"/>
              </a:lnSpc>
            </a:pPr>
            <a:r>
              <a:rPr lang="pl-PL" sz="2300" dirty="0"/>
              <a:t>				</a:t>
            </a:r>
            <a:r>
              <a:rPr lang="pl-PL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3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 = </a:t>
            </a:r>
            <a:r>
              <a:rPr lang="pl-PL" sz="2300" i="1" dirty="0">
                <a:latin typeface="Times New Roman" pitchFamily="18" charset="0"/>
                <a:cs typeface="Times New Roman" pitchFamily="18" charset="0"/>
              </a:rPr>
              <a:t>{2, 3, 3.5, 4, 4.5, 5} ;		# </a:t>
            </a:r>
            <a:r>
              <a:rPr lang="pl-PL" sz="23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 = 6</a:t>
            </a:r>
            <a:endParaRPr lang="pl-PL" sz="2300" i="1" dirty="0">
              <a:latin typeface="Times New Roman" pitchFamily="18" charset="0"/>
              <a:cs typeface="Times New Roman" pitchFamily="18" charset="0"/>
            </a:endParaRPr>
          </a:p>
          <a:p>
            <a:pPr marL="202266" indent="-202266">
              <a:lnSpc>
                <a:spcPct val="80000"/>
              </a:lnSpc>
            </a:pPr>
            <a:r>
              <a:rPr lang="pl-PL" sz="2300" dirty="0"/>
              <a:t>Opis dowolnego „zdarzenia losowego”, jakie może mieć miejsce w danym doświadczeniu :</a:t>
            </a:r>
          </a:p>
          <a:p>
            <a:pPr marL="933704" lvl="1" indent="-428026">
              <a:lnSpc>
                <a:spcPct val="80000"/>
              </a:lnSpc>
            </a:pPr>
            <a:r>
              <a:rPr lang="pl-PL" sz="2300" dirty="0"/>
              <a:t>A : oblany egzamin : </a:t>
            </a:r>
            <a:r>
              <a:rPr lang="pl-PL" sz="2300" i="1" dirty="0">
                <a:latin typeface="Times New Roman" pitchFamily="18" charset="0"/>
                <a:cs typeface="Times New Roman" pitchFamily="18" charset="0"/>
              </a:rPr>
              <a:t>A={2}</a:t>
            </a:r>
          </a:p>
          <a:p>
            <a:pPr marL="933704" lvl="1" indent="-428026">
              <a:lnSpc>
                <a:spcPct val="80000"/>
              </a:lnSpc>
            </a:pPr>
            <a:r>
              <a:rPr lang="pl-PL" sz="2300" dirty="0"/>
              <a:t>B: zdany egzamin = uzyskanie oceny co najmniej 3: </a:t>
            </a:r>
            <a:br>
              <a:rPr lang="pl-PL" sz="2300" dirty="0"/>
            </a:br>
            <a:r>
              <a:rPr lang="pl-PL" sz="2300" i="1" dirty="0">
                <a:latin typeface="Times New Roman" pitchFamily="18" charset="0"/>
                <a:cs typeface="Times New Roman" pitchFamily="18" charset="0"/>
              </a:rPr>
              <a:t>B={3, 3,5, 4, 4,5, 5}</a:t>
            </a:r>
          </a:p>
          <a:p>
            <a:pPr marL="933704" lvl="1" indent="-428026">
              <a:lnSpc>
                <a:spcPct val="80000"/>
              </a:lnSpc>
            </a:pPr>
            <a:r>
              <a:rPr lang="pl-PL" sz="2300" dirty="0"/>
              <a:t>C: wynik egzaminu satysfakcjonujący </a:t>
            </a:r>
            <a:r>
              <a:rPr lang="pl-PL" sz="2300" dirty="0" smtClean="0"/>
              <a:t/>
            </a:r>
            <a:br>
              <a:rPr lang="pl-PL" sz="2300" dirty="0" smtClean="0"/>
            </a:br>
            <a:r>
              <a:rPr lang="pl-PL" sz="2300" dirty="0" smtClean="0"/>
              <a:t>np. </a:t>
            </a:r>
            <a:r>
              <a:rPr lang="pl-PL" sz="2300" dirty="0"/>
              <a:t>uzyskanie oceny  co najmniej dobry: </a:t>
            </a:r>
            <a:r>
              <a:rPr lang="pl-PL" sz="2300" i="1" dirty="0">
                <a:latin typeface="Times New Roman" pitchFamily="18" charset="0"/>
                <a:cs typeface="Times New Roman" pitchFamily="18" charset="0"/>
              </a:rPr>
              <a:t>C={4, 4,5, 5}</a:t>
            </a:r>
          </a:p>
          <a:p>
            <a:pPr marL="933704" lvl="1" indent="-428026">
              <a:lnSpc>
                <a:spcPct val="80000"/>
              </a:lnSpc>
            </a:pPr>
            <a:endParaRPr lang="pl-PL" sz="2300" dirty="0"/>
          </a:p>
          <a:p>
            <a:pPr marL="933704" lvl="1" indent="-428026">
              <a:lnSpc>
                <a:spcPct val="80000"/>
              </a:lnSpc>
              <a:buNone/>
            </a:pPr>
            <a:r>
              <a:rPr lang="pl-PL" sz="2300" dirty="0">
                <a:solidFill>
                  <a:srgbClr val="000099"/>
                </a:solidFill>
              </a:rPr>
              <a:t>Każde zdarzenie losowe jest podzbiorem  zbioru zdarzeń </a:t>
            </a:r>
            <a:r>
              <a:rPr lang="pl-PL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212" y="0"/>
            <a:ext cx="8579791" cy="1159959"/>
          </a:xfrm>
        </p:spPr>
        <p:txBody>
          <a:bodyPr/>
          <a:lstStyle/>
          <a:p>
            <a:r>
              <a:rPr lang="pl-PL" dirty="0"/>
              <a:t>Zdarzenia, przestrzeń zdarzeń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formalizacja opisu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36" y="1397990"/>
            <a:ext cx="9462432" cy="5373511"/>
          </a:xfrm>
        </p:spPr>
        <p:txBody>
          <a:bodyPr/>
          <a:lstStyle/>
          <a:p>
            <a:pPr marL="307020" indent="-307020">
              <a:buFont typeface="Arial" pitchFamily="34" charset="0"/>
              <a:buChar char="•"/>
            </a:pPr>
            <a:r>
              <a:rPr lang="pl-PL" sz="2700" dirty="0">
                <a:sym typeface="Symbol" pitchFamily="18" charset="2"/>
              </a:rPr>
              <a:t>Niech </a:t>
            </a:r>
            <a:r>
              <a:rPr lang="pl-PL" sz="27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l-PL" sz="2700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l-PL" sz="27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700" dirty="0">
                <a:sym typeface="Symbol" pitchFamily="18" charset="2"/>
              </a:rPr>
              <a:t>oznacza jeden z możliwych wyników prowadzonego doświadczenia (eksperymentu)</a:t>
            </a:r>
          </a:p>
          <a:p>
            <a:pPr marL="307020" indent="-307020">
              <a:buFont typeface="Arial" pitchFamily="34" charset="0"/>
              <a:buChar char="•"/>
            </a:pPr>
            <a:r>
              <a:rPr lang="pl-PL" sz="27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l-PL" sz="2700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l-PL" sz="27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700" dirty="0">
                <a:sym typeface="Symbol" pitchFamily="18" charset="2"/>
              </a:rPr>
              <a:t> </a:t>
            </a:r>
            <a:r>
              <a:rPr lang="pl-PL" sz="2700" i="1" dirty="0">
                <a:sym typeface="Symbol" pitchFamily="18" charset="2"/>
              </a:rPr>
              <a:t></a:t>
            </a:r>
            <a:r>
              <a:rPr lang="pl-PL" sz="2700" dirty="0">
                <a:sym typeface="Symbol" pitchFamily="18" charset="2"/>
              </a:rPr>
              <a:t> </a:t>
            </a:r>
            <a:r>
              <a:rPr lang="pl-PL" sz="2700" dirty="0" smtClean="0">
                <a:sym typeface="Symbol" pitchFamily="18" charset="2"/>
              </a:rPr>
              <a:t>,  </a:t>
            </a:r>
            <a:r>
              <a:rPr lang="pl-PL" sz="2700" dirty="0" err="1">
                <a:sym typeface="Symbol" pitchFamily="18" charset="2"/>
              </a:rPr>
              <a:t></a:t>
            </a:r>
            <a:r>
              <a:rPr lang="pl-PL" sz="2700" baseline="-25000" dirty="0" err="1">
                <a:sym typeface="Symbol" pitchFamily="18" charset="2"/>
              </a:rPr>
              <a:t>i</a:t>
            </a:r>
            <a:r>
              <a:rPr lang="pl-PL" sz="2700" dirty="0">
                <a:sym typeface="Symbol" pitchFamily="18" charset="2"/>
              </a:rPr>
              <a:t> jest elementem </a:t>
            </a:r>
            <a:r>
              <a:rPr lang="pl-PL" sz="2700" dirty="0" smtClean="0">
                <a:sym typeface="Symbol" pitchFamily="18" charset="2"/>
              </a:rPr>
              <a:t>zbioru</a:t>
            </a:r>
            <a:endParaRPr lang="pl-PL" sz="2700" dirty="0">
              <a:sym typeface="Symbol" pitchFamily="18" charset="2"/>
            </a:endParaRPr>
          </a:p>
          <a:p>
            <a:pPr marL="307020" indent="-307020"/>
            <a:r>
              <a:rPr lang="pl-PL" sz="2700" dirty="0" smtClean="0">
                <a:sym typeface="Symbol" pitchFamily="18" charset="2"/>
              </a:rPr>
              <a:t>	</a:t>
            </a:r>
            <a:r>
              <a:rPr lang="pl-PL" sz="2700" i="1" dirty="0" smtClean="0">
                <a:sym typeface="Symbol" pitchFamily="18" charset="2"/>
              </a:rPr>
              <a:t> = </a:t>
            </a:r>
            <a:r>
              <a:rPr lang="pl-PL" sz="2700" i="1" dirty="0">
                <a:sym typeface="Symbol" pitchFamily="18" charset="2"/>
              </a:rPr>
              <a:t>{ </a:t>
            </a:r>
            <a:r>
              <a:rPr lang="pl-PL" sz="2700" i="1" baseline="-25000" dirty="0">
                <a:sym typeface="Symbol" pitchFamily="18" charset="2"/>
              </a:rPr>
              <a:t>1 , </a:t>
            </a:r>
            <a:r>
              <a:rPr lang="pl-PL" sz="2700" i="1" dirty="0">
                <a:sym typeface="Symbol" pitchFamily="18" charset="2"/>
              </a:rPr>
              <a:t></a:t>
            </a:r>
            <a:r>
              <a:rPr lang="pl-PL" sz="2700" i="1" baseline="-25000" dirty="0">
                <a:sym typeface="Symbol" pitchFamily="18" charset="2"/>
              </a:rPr>
              <a:t>2   </a:t>
            </a:r>
            <a:r>
              <a:rPr lang="pl-PL" sz="2700" i="1" baseline="-25000" dirty="0" smtClean="0">
                <a:sym typeface="Symbol" pitchFamily="18" charset="2"/>
              </a:rPr>
              <a:t>......  </a:t>
            </a:r>
            <a:r>
              <a:rPr lang="pl-PL" sz="2700" i="1" dirty="0" err="1" smtClean="0">
                <a:sym typeface="Symbol" pitchFamily="18" charset="2"/>
              </a:rPr>
              <a:t></a:t>
            </a:r>
            <a:r>
              <a:rPr lang="pl-PL" sz="2700" i="1" baseline="-25000" dirty="0" err="1">
                <a:sym typeface="Symbol" pitchFamily="18" charset="2"/>
              </a:rPr>
              <a:t>n</a:t>
            </a:r>
            <a:r>
              <a:rPr lang="pl-PL" sz="2700" i="1" baseline="-25000" dirty="0">
                <a:sym typeface="Symbol" pitchFamily="18" charset="2"/>
              </a:rPr>
              <a:t> </a:t>
            </a:r>
            <a:r>
              <a:rPr lang="pl-PL" sz="2700" i="1" dirty="0">
                <a:sym typeface="Symbol" pitchFamily="18" charset="2"/>
              </a:rPr>
              <a:t>},  	# = n</a:t>
            </a:r>
          </a:p>
          <a:p>
            <a:pPr marL="307020" indent="-307020">
              <a:buFont typeface="Arial" pitchFamily="34" charset="0"/>
              <a:buChar char="•"/>
            </a:pPr>
            <a:r>
              <a:rPr lang="pl-PL" sz="2700" dirty="0" smtClean="0"/>
              <a:t>Zbiór </a:t>
            </a:r>
            <a:r>
              <a:rPr lang="pl-PL" sz="2700" dirty="0"/>
              <a:t>zdarzeń elementarnych, zawiera wszystkie możliwe wyniki danego doświadczenia (eksperymentu)</a:t>
            </a:r>
          </a:p>
          <a:p>
            <a:pPr marL="307020" indent="-307020">
              <a:buFont typeface="Arial" pitchFamily="34" charset="0"/>
              <a:buChar char="•"/>
            </a:pPr>
            <a:r>
              <a:rPr lang="pl-PL" sz="2700" dirty="0"/>
              <a:t> </a:t>
            </a:r>
            <a:r>
              <a:rPr lang="pl-PL" sz="2700" i="1" dirty="0" smtClean="0">
                <a:sym typeface="Symbol" pitchFamily="18" charset="2"/>
              </a:rPr>
              <a:t></a:t>
            </a:r>
            <a:r>
              <a:rPr lang="pl-PL" sz="2700" dirty="0" smtClean="0"/>
              <a:t> </a:t>
            </a:r>
            <a:r>
              <a:rPr lang="pl-PL" sz="2700" dirty="0"/>
              <a:t>może być zbiorem skończonym albo zbiorem nieskończonym, to zależy od doświadczenia i liczby możliwych wyników  	</a:t>
            </a:r>
          </a:p>
          <a:p>
            <a:pPr marL="307020" indent="-307020">
              <a:buFont typeface="Arial" pitchFamily="34" charset="0"/>
              <a:buChar char="•"/>
            </a:pPr>
            <a:endParaRPr lang="pl-PL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211" y="1"/>
            <a:ext cx="8579792" cy="1001275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Zdarzenia losowe,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Przestrzeń zdarzeń losowych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80617"/>
            <a:ext cx="10680700" cy="6188688"/>
          </a:xfrm>
        </p:spPr>
        <p:txBody>
          <a:bodyPr>
            <a:normAutofit fontScale="92500"/>
          </a:bodyPr>
          <a:lstStyle/>
          <a:p>
            <a:pPr marL="606818" indent="-606818">
              <a:lnSpc>
                <a:spcPct val="80000"/>
              </a:lnSpc>
              <a:buFont typeface="Arial" pitchFamily="34" charset="0"/>
              <a:buChar char="•"/>
            </a:pPr>
            <a:r>
              <a:rPr lang="pl-PL" sz="2300" dirty="0" smtClean="0">
                <a:sym typeface="Symbol" pitchFamily="18" charset="2"/>
              </a:rPr>
              <a:t>Przestrzeń </a:t>
            </a:r>
            <a:r>
              <a:rPr lang="pl-PL" sz="2300" dirty="0">
                <a:sym typeface="Symbol" pitchFamily="18" charset="2"/>
              </a:rPr>
              <a:t>zdarzeń losowych stanowi zbiór wszystkich możliwych podzbiorów zbioru zdarzeń elementarnych  </a:t>
            </a:r>
          </a:p>
          <a:p>
            <a:pPr marL="606818" indent="-606818">
              <a:lnSpc>
                <a:spcPct val="80000"/>
              </a:lnSpc>
              <a:buFont typeface="Arial" pitchFamily="34" charset="0"/>
              <a:buChar char="•"/>
            </a:pPr>
            <a:r>
              <a:rPr lang="pl-PL" sz="2300" dirty="0">
                <a:sym typeface="Symbol" pitchFamily="18" charset="2"/>
              </a:rPr>
              <a:t>Każde zdarzenie losowe A jest dowolnym podzbiorem zbioru </a:t>
            </a:r>
          </a:p>
          <a:p>
            <a:pPr marL="606818" indent="-606818">
              <a:lnSpc>
                <a:spcPct val="80000"/>
              </a:lnSpc>
            </a:pPr>
            <a:r>
              <a:rPr lang="pl-PL" sz="2300" dirty="0">
                <a:sym typeface="Symbol" pitchFamily="18" charset="2"/>
              </a:rPr>
              <a:t>	</a:t>
            </a:r>
            <a:r>
              <a:rPr lang="pl-PL" sz="2300" dirty="0" smtClean="0">
                <a:sym typeface="Symbol" pitchFamily="18" charset="2"/>
              </a:rPr>
              <a:t>	</a:t>
            </a:r>
            <a:r>
              <a:rPr lang="pl-PL" sz="2300" dirty="0">
                <a:sym typeface="Symbol" pitchFamily="18" charset="2"/>
              </a:rPr>
              <a:t>		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 </a:t>
            </a:r>
          </a:p>
          <a:p>
            <a:pPr marL="606818" indent="-606818">
              <a:lnSpc>
                <a:spcPct val="80000"/>
              </a:lnSpc>
              <a:buFont typeface="Arial" pitchFamily="34" charset="0"/>
              <a:buChar char="•"/>
            </a:pPr>
            <a:r>
              <a:rPr lang="pl-PL" sz="2300" dirty="0">
                <a:sym typeface="Symbol" pitchFamily="18" charset="2"/>
              </a:rPr>
              <a:t>A’ jest zdarzeniem przeciwnym do zdarzenia A, i jest zdarzeniem losowym, bo zawiera te elementy przestrzeni  , </a:t>
            </a:r>
            <a:r>
              <a:rPr lang="pl-PL" sz="2300" dirty="0" smtClean="0">
                <a:sym typeface="Symbol" pitchFamily="18" charset="2"/>
              </a:rPr>
              <a:t>które </a:t>
            </a:r>
            <a:r>
              <a:rPr lang="pl-PL" sz="2300" dirty="0">
                <a:sym typeface="Symbol" pitchFamily="18" charset="2"/>
              </a:rPr>
              <a:t>nie należą do zbioru A</a:t>
            </a:r>
          </a:p>
          <a:p>
            <a:pPr marL="606818" indent="-606818">
              <a:lnSpc>
                <a:spcPct val="80000"/>
              </a:lnSpc>
            </a:pPr>
            <a:r>
              <a:rPr lang="pl-PL" sz="2300" dirty="0" smtClean="0">
                <a:sym typeface="Symbol" pitchFamily="18" charset="2"/>
              </a:rPr>
              <a:t>	</a:t>
            </a:r>
            <a:r>
              <a:rPr lang="pl-PL" sz="2300" dirty="0">
                <a:sym typeface="Symbol" pitchFamily="18" charset="2"/>
              </a:rPr>
              <a:t>			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A’=  -A  </a:t>
            </a:r>
          </a:p>
          <a:p>
            <a:pPr marL="606818" indent="-606818">
              <a:lnSpc>
                <a:spcPct val="80000"/>
              </a:lnSpc>
              <a:buFont typeface="Arial" pitchFamily="34" charset="0"/>
              <a:buChar char="•"/>
            </a:pPr>
            <a:r>
              <a:rPr lang="pl-PL" sz="2300" dirty="0">
                <a:sym typeface="Symbol" pitchFamily="18" charset="2"/>
              </a:rPr>
              <a:t>Każde zdarzenie elementarne jest zdarzeniem losowym</a:t>
            </a:r>
          </a:p>
          <a:p>
            <a:pPr marL="606818" indent="-606818">
              <a:lnSpc>
                <a:spcPct val="80000"/>
              </a:lnSpc>
            </a:pPr>
            <a:r>
              <a:rPr lang="pl-PL" sz="2300" dirty="0" smtClean="0">
                <a:sym typeface="Symbol" pitchFamily="18" charset="2"/>
              </a:rPr>
              <a:t>		</a:t>
            </a:r>
            <a:r>
              <a:rPr lang="pl-PL" sz="2300" dirty="0">
                <a:sym typeface="Symbol" pitchFamily="18" charset="2"/>
              </a:rPr>
              <a:t>		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{</a:t>
            </a:r>
            <a:r>
              <a:rPr lang="pl-PL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   </a:t>
            </a:r>
          </a:p>
          <a:p>
            <a:pPr marL="606818" indent="-606818">
              <a:lnSpc>
                <a:spcPct val="80000"/>
              </a:lnSpc>
              <a:buFont typeface="Arial" pitchFamily="34" charset="0"/>
              <a:buChar char="•"/>
            </a:pPr>
            <a:r>
              <a:rPr lang="pl-PL" sz="2300" dirty="0">
                <a:sym typeface="Symbol" pitchFamily="18" charset="2"/>
              </a:rPr>
              <a:t>Zdarzenie pewne to cała przestrzeń, jest zdarzeniem losowym, bo zawiera się w sobie, </a:t>
            </a:r>
          </a:p>
          <a:p>
            <a:pPr marL="2470602" lvl="4" indent="-390094">
              <a:lnSpc>
                <a:spcPct val="80000"/>
              </a:lnSpc>
              <a:buNone/>
            </a:pPr>
            <a:r>
              <a:rPr lang="pl-PL" sz="2700" dirty="0" smtClean="0">
                <a:sym typeface="Symbol" pitchFamily="18" charset="2"/>
              </a:rPr>
              <a:t>		</a:t>
            </a:r>
            <a:r>
              <a:rPr lang="pl-PL" sz="3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 </a:t>
            </a:r>
            <a:r>
              <a:rPr lang="pl-PL" sz="3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 </a:t>
            </a:r>
          </a:p>
          <a:p>
            <a:pPr marL="606818" indent="-606818">
              <a:lnSpc>
                <a:spcPct val="80000"/>
              </a:lnSpc>
              <a:buFont typeface="Arial" pitchFamily="34" charset="0"/>
              <a:buChar char="•"/>
            </a:pPr>
            <a:r>
              <a:rPr lang="pl-PL" sz="2300" dirty="0">
                <a:sym typeface="Symbol" pitchFamily="18" charset="2"/>
              </a:rPr>
              <a:t>Zdarzenie niemożliwe  jest zdarzeniem losowym, bo jest przeciwne do zdarzenia pewnego</a:t>
            </a:r>
          </a:p>
          <a:p>
            <a:pPr marL="606818" indent="-606818">
              <a:lnSpc>
                <a:spcPct val="80000"/>
              </a:lnSpc>
            </a:pPr>
            <a:r>
              <a:rPr lang="pl-PL" sz="2300" dirty="0" smtClean="0">
                <a:sym typeface="Symbol" pitchFamily="18" charset="2"/>
              </a:rPr>
              <a:t>		</a:t>
            </a:r>
            <a:r>
              <a:rPr lang="pl-PL" sz="2300" dirty="0">
                <a:sym typeface="Symbol" pitchFamily="18" charset="2"/>
              </a:rPr>
              <a:t>		</a:t>
            </a:r>
            <a:r>
              <a:rPr lang="pl-PL" sz="3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 =  - </a:t>
            </a:r>
            <a:r>
              <a:rPr lang="pl-PL" sz="3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pl-PL" sz="3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2470602" lvl="4" indent="-390094">
              <a:lnSpc>
                <a:spcPct val="80000"/>
              </a:lnSpc>
            </a:pPr>
            <a:endParaRPr lang="pl-PL" sz="16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387229" y="17"/>
            <a:ext cx="8422177" cy="1037269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 Light" pitchFamily="34" charset="0"/>
                <a:sym typeface="Symbol" pitchFamily="18" charset="2"/>
              </a:rPr>
              <a:t>Wizualizacja relacji i wyników działań na zbiorach - Diagramy </a:t>
            </a:r>
            <a:r>
              <a:rPr lang="pl-PL" dirty="0" err="1">
                <a:latin typeface="Calibri Light" pitchFamily="34" charset="0"/>
                <a:sym typeface="Symbol" pitchFamily="18" charset="2"/>
              </a:rPr>
              <a:t>Venna</a:t>
            </a:r>
            <a:endParaRPr lang="pl-PL" dirty="0">
              <a:latin typeface="Calibri Light" pitchFamily="34" charset="0"/>
              <a:sym typeface="Symbol" pitchFamily="18" charset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1195"/>
            <a:ext cx="10680700" cy="583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AutoShape 4" descr="{\displaystyle A{\dot {-}}B=(A\cup B)\setminus (A\cap B)}"/>
          <p:cNvSpPr>
            <a:spLocks noChangeAspect="1" noChangeArrowheads="1"/>
          </p:cNvSpPr>
          <p:nvPr/>
        </p:nvSpPr>
        <p:spPr bwMode="auto">
          <a:xfrm>
            <a:off x="181720" y="-159177"/>
            <a:ext cx="356023" cy="335846"/>
          </a:xfrm>
          <a:prstGeom prst="rect">
            <a:avLst/>
          </a:prstGeom>
          <a:noFill/>
        </p:spPr>
        <p:txBody>
          <a:bodyPr vert="horz" wrap="square" lIns="104026" tIns="52014" rIns="104026" bIns="52014" numCol="1" anchor="t" anchorCtr="0" compatLnSpc="1">
            <a:prstTxWarp prst="textNoShape">
              <a:avLst/>
            </a:prstTxWarp>
          </a:bodyPr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56326" name="AutoShape 6" descr="{\displaystyle A{\dot {-}}B=(A\cup B)\setminus (A\cap B)}"/>
          <p:cNvSpPr>
            <a:spLocks noChangeAspect="1" noChangeArrowheads="1"/>
          </p:cNvSpPr>
          <p:nvPr/>
        </p:nvSpPr>
        <p:spPr bwMode="auto">
          <a:xfrm>
            <a:off x="181720" y="-159177"/>
            <a:ext cx="356023" cy="335846"/>
          </a:xfrm>
          <a:prstGeom prst="rect">
            <a:avLst/>
          </a:prstGeom>
          <a:noFill/>
        </p:spPr>
        <p:txBody>
          <a:bodyPr vert="horz" wrap="square" lIns="104026" tIns="52014" rIns="104026" bIns="52014" numCol="1" anchor="t" anchorCtr="0" compatLnSpc="1">
            <a:prstTxWarp prst="textNoShape">
              <a:avLst/>
            </a:prstTxWarp>
          </a:bodyPr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56328" name="AutoShape 8" descr="{\displaystyle A\triangle B}"/>
          <p:cNvSpPr>
            <a:spLocks noChangeAspect="1" noChangeArrowheads="1"/>
          </p:cNvSpPr>
          <p:nvPr/>
        </p:nvSpPr>
        <p:spPr bwMode="auto">
          <a:xfrm>
            <a:off x="181720" y="-159177"/>
            <a:ext cx="356023" cy="335846"/>
          </a:xfrm>
          <a:prstGeom prst="rect">
            <a:avLst/>
          </a:prstGeom>
          <a:noFill/>
        </p:spPr>
        <p:txBody>
          <a:bodyPr vert="horz" wrap="square" lIns="104026" tIns="52014" rIns="104026" bIns="52014" numCol="1" anchor="t" anchorCtr="0" compatLnSpc="1">
            <a:prstTxWarp prst="textNoShape">
              <a:avLst/>
            </a:prstTxWarp>
          </a:bodyPr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grpSp>
        <p:nvGrpSpPr>
          <p:cNvPr id="2" name="Grupa 24"/>
          <p:cNvGrpSpPr/>
          <p:nvPr/>
        </p:nvGrpSpPr>
        <p:grpSpPr>
          <a:xfrm>
            <a:off x="1131447" y="1153167"/>
            <a:ext cx="9425082" cy="6286817"/>
            <a:chOff x="968658" y="1046572"/>
            <a:chExt cx="8069035" cy="5705683"/>
          </a:xfrm>
        </p:grpSpPr>
        <p:sp>
          <p:nvSpPr>
            <p:cNvPr id="4" name="pole tekstowe 3"/>
            <p:cNvSpPr txBox="1"/>
            <p:nvPr/>
          </p:nvSpPr>
          <p:spPr>
            <a:xfrm>
              <a:off x="1040666" y="2630748"/>
              <a:ext cx="621958" cy="377091"/>
            </a:xfrm>
            <a:prstGeom prst="rect">
              <a:avLst/>
            </a:prstGeom>
            <a:solidFill>
              <a:srgbClr val="EBB887"/>
            </a:solidFill>
            <a:ln>
              <a:solidFill>
                <a:srgbClr val="D1593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100" dirty="0" err="1" smtClean="0">
                  <a:latin typeface="Arial" charset="0"/>
                  <a:cs typeface="+mn-cs"/>
                </a:rPr>
                <a:t>A∪B</a:t>
              </a:r>
              <a:endParaRPr lang="pl-PL" sz="2100" dirty="0">
                <a:latin typeface="Arial" charset="0"/>
                <a:cs typeface="+mn-cs"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4281026" y="2630748"/>
              <a:ext cx="631564" cy="377091"/>
            </a:xfrm>
            <a:prstGeom prst="rect">
              <a:avLst/>
            </a:prstGeom>
            <a:solidFill>
              <a:srgbClr val="EBB887"/>
            </a:solidFill>
            <a:ln>
              <a:solidFill>
                <a:srgbClr val="D15933"/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sz="2100" dirty="0" err="1" smtClean="0">
                  <a:latin typeface="Arial" charset="0"/>
                  <a:cs typeface="+mn-cs"/>
                </a:rPr>
                <a:t>A∩B</a:t>
              </a:r>
              <a:endParaRPr lang="pl-PL" sz="2100" dirty="0">
                <a:latin typeface="Arial" charset="0"/>
                <a:cs typeface="+mn-cs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1040666" y="4502956"/>
              <a:ext cx="593138" cy="377091"/>
            </a:xfrm>
            <a:prstGeom prst="rect">
              <a:avLst/>
            </a:prstGeom>
            <a:solidFill>
              <a:srgbClr val="EBB887"/>
            </a:solidFill>
            <a:ln>
              <a:solidFill>
                <a:srgbClr val="D15933"/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sz="2100" dirty="0" err="1" smtClean="0">
                  <a:latin typeface="Arial" charset="0"/>
                  <a:cs typeface="+mn-cs"/>
                </a:rPr>
                <a:t>A∖B</a:t>
              </a:r>
              <a:endParaRPr lang="pl-PL" sz="2100" dirty="0">
                <a:latin typeface="Arial" charset="0"/>
                <a:cs typeface="+mn-cs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6657290" y="2630748"/>
              <a:ext cx="2180968" cy="377091"/>
            </a:xfrm>
            <a:prstGeom prst="rect">
              <a:avLst/>
            </a:prstGeom>
            <a:solidFill>
              <a:srgbClr val="EBB887"/>
            </a:solidFill>
            <a:ln>
              <a:solidFill>
                <a:srgbClr val="D15933"/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sz="2100" i="1" dirty="0" err="1" smtClean="0">
                  <a:latin typeface="Arial" charset="0"/>
                  <a:cs typeface="+mn-cs"/>
                </a:rPr>
                <a:t>A</a:t>
              </a:r>
              <a:r>
                <a:rPr lang="pl-PL" sz="2100" dirty="0" err="1" smtClean="0">
                  <a:latin typeface="Arial" charset="0"/>
                  <a:cs typeface="+mn-cs"/>
                </a:rPr>
                <a:t>÷</a:t>
              </a:r>
              <a:r>
                <a:rPr lang="pl-PL" sz="2100" i="1" dirty="0" err="1" smtClean="0">
                  <a:latin typeface="Arial" charset="0"/>
                  <a:cs typeface="+mn-cs"/>
                </a:rPr>
                <a:t>B</a:t>
              </a:r>
              <a:r>
                <a:rPr lang="pl-PL" sz="2100" dirty="0" smtClean="0">
                  <a:latin typeface="Arial" charset="0"/>
                  <a:cs typeface="+mn-cs"/>
                </a:rPr>
                <a:t> = (</a:t>
              </a:r>
              <a:r>
                <a:rPr lang="pl-PL" sz="2100" i="1" dirty="0" err="1" smtClean="0">
                  <a:latin typeface="Arial" charset="0"/>
                  <a:cs typeface="+mn-cs"/>
                </a:rPr>
                <a:t>A</a:t>
              </a:r>
              <a:r>
                <a:rPr lang="pl-PL" sz="2100" dirty="0" err="1" smtClean="0">
                  <a:latin typeface="Arial" charset="0"/>
                  <a:cs typeface="+mn-cs"/>
                </a:rPr>
                <a:t>\</a:t>
              </a:r>
              <a:r>
                <a:rPr lang="pl-PL" sz="2100" i="1" dirty="0" err="1" smtClean="0">
                  <a:latin typeface="Arial" charset="0"/>
                  <a:cs typeface="+mn-cs"/>
                </a:rPr>
                <a:t>B</a:t>
              </a:r>
              <a:r>
                <a:rPr lang="pl-PL" sz="2100" dirty="0" smtClean="0">
                  <a:latin typeface="Arial" charset="0"/>
                  <a:cs typeface="+mn-cs"/>
                </a:rPr>
                <a:t>) ∪ (</a:t>
              </a:r>
              <a:r>
                <a:rPr lang="pl-PL" sz="2100" i="1" dirty="0" err="1" smtClean="0">
                  <a:latin typeface="Arial" charset="0"/>
                  <a:cs typeface="+mn-cs"/>
                </a:rPr>
                <a:t>B</a:t>
              </a:r>
              <a:r>
                <a:rPr lang="pl-PL" sz="2100" dirty="0" err="1" smtClean="0">
                  <a:latin typeface="Arial" charset="0"/>
                  <a:cs typeface="+mn-cs"/>
                </a:rPr>
                <a:t>\</a:t>
              </a:r>
              <a:r>
                <a:rPr lang="pl-PL" sz="2100" i="1" dirty="0" err="1" smtClean="0">
                  <a:latin typeface="Arial" charset="0"/>
                  <a:cs typeface="+mn-cs"/>
                </a:rPr>
                <a:t>A</a:t>
              </a:r>
              <a:r>
                <a:rPr lang="pl-PL" sz="2100" dirty="0" smtClean="0">
                  <a:latin typeface="Arial" charset="0"/>
                  <a:cs typeface="+mn-cs"/>
                </a:rPr>
                <a:t>)</a:t>
              </a:r>
              <a:endParaRPr lang="pl-PL" sz="2100" dirty="0">
                <a:latin typeface="Arial" charset="0"/>
                <a:cs typeface="+mn-cs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968658" y="1118580"/>
              <a:ext cx="720768" cy="3770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2100" dirty="0" smtClean="0">
                  <a:latin typeface="Arial" charset="0"/>
                  <a:cs typeface="+mn-cs"/>
                </a:rPr>
                <a:t>suma</a:t>
              </a:r>
              <a:endParaRPr lang="pl-PL" sz="2100" dirty="0">
                <a:latin typeface="Arial" charset="0"/>
                <a:cs typeface="+mn-cs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3632954" y="1055678"/>
              <a:ext cx="2049221" cy="3770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2100" dirty="0" smtClean="0">
                  <a:latin typeface="Arial" charset="0"/>
                  <a:cs typeface="+mn-cs"/>
                </a:rPr>
                <a:t>przecięcie zbiorów</a:t>
              </a:r>
              <a:endParaRPr lang="pl-PL" sz="2100" dirty="0">
                <a:latin typeface="Arial" charset="0"/>
                <a:cs typeface="+mn-cs"/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6781244" y="1046572"/>
              <a:ext cx="2256449" cy="3770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2100" dirty="0" smtClean="0">
                  <a:latin typeface="Arial" charset="0"/>
                  <a:cs typeface="+mn-cs"/>
                </a:rPr>
                <a:t>różnica symetryczna</a:t>
              </a:r>
              <a:endParaRPr lang="pl-PL" sz="2100" dirty="0">
                <a:latin typeface="Arial" charset="0"/>
                <a:cs typeface="+mn-cs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968658" y="3050748"/>
              <a:ext cx="899176" cy="3770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2100" dirty="0" smtClean="0">
                  <a:latin typeface="Arial" charset="0"/>
                  <a:cs typeface="+mn-cs"/>
                </a:rPr>
                <a:t>różnica</a:t>
              </a:r>
              <a:endParaRPr lang="pl-PL" sz="2100" dirty="0">
                <a:latin typeface="Arial" charset="0"/>
                <a:cs typeface="+mn-cs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4122020" y="3050748"/>
              <a:ext cx="2021774" cy="3770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pl-PL" sz="2100" dirty="0" smtClean="0">
                  <a:latin typeface="Arial" charset="0"/>
                  <a:cs typeface="+mn-cs"/>
                </a:rPr>
                <a:t>dopełnienie zbioru</a:t>
              </a:r>
              <a:endParaRPr lang="pl-PL" sz="2100" dirty="0">
                <a:latin typeface="Arial" charset="0"/>
                <a:cs typeface="+mn-cs"/>
              </a:endParaRP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4137010" y="4430948"/>
              <a:ext cx="1132479" cy="377091"/>
            </a:xfrm>
            <a:prstGeom prst="rect">
              <a:avLst/>
            </a:prstGeom>
            <a:solidFill>
              <a:srgbClr val="EBB887"/>
            </a:solidFill>
            <a:ln>
              <a:solidFill>
                <a:srgbClr val="D15933"/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sz="2100" i="1" dirty="0" smtClean="0">
                  <a:latin typeface="Arial" charset="0"/>
                  <a:cs typeface="+mn-cs"/>
                </a:rPr>
                <a:t>A</a:t>
              </a:r>
              <a:r>
                <a:rPr lang="pl-PL" sz="2100" dirty="0" smtClean="0">
                  <a:latin typeface="Arial" charset="0"/>
                  <a:cs typeface="+mn-cs"/>
                </a:rPr>
                <a:t>′ = </a:t>
              </a:r>
              <a:r>
                <a:rPr lang="pl-PL" sz="2100" i="1" dirty="0" smtClean="0">
                  <a:latin typeface="Arial" charset="0"/>
                  <a:cs typeface="+mn-cs"/>
                </a:rPr>
                <a:t>U</a:t>
              </a:r>
              <a:r>
                <a:rPr lang="pl-PL" sz="2100" dirty="0" smtClean="0">
                  <a:latin typeface="Arial" charset="0"/>
                  <a:cs typeface="+mn-cs"/>
                </a:rPr>
                <a:t> \ </a:t>
              </a:r>
              <a:r>
                <a:rPr lang="pl-PL" sz="2100" i="1" dirty="0" smtClean="0">
                  <a:latin typeface="Arial" charset="0"/>
                  <a:cs typeface="+mn-cs"/>
                </a:rPr>
                <a:t>A</a:t>
              </a:r>
              <a:endParaRPr lang="pl-PL" sz="2100" dirty="0">
                <a:latin typeface="Arial" charset="0"/>
                <a:cs typeface="+mn-cs"/>
              </a:endParaRP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8025442" y="4430948"/>
              <a:ext cx="767428" cy="377091"/>
            </a:xfrm>
            <a:prstGeom prst="rect">
              <a:avLst/>
            </a:prstGeom>
            <a:solidFill>
              <a:srgbClr val="EBB887"/>
            </a:solidFill>
            <a:ln>
              <a:solidFill>
                <a:srgbClr val="D15933"/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sz="2100" i="1" dirty="0" smtClean="0">
                  <a:latin typeface="Arial" charset="0"/>
                  <a:cs typeface="+mn-cs"/>
                </a:rPr>
                <a:t>B</a:t>
              </a:r>
              <a:r>
                <a:rPr lang="pl-PL" sz="2100" dirty="0" smtClean="0">
                  <a:latin typeface="Arial" charset="0"/>
                  <a:cs typeface="+mn-cs"/>
                </a:rPr>
                <a:t> ⊆ </a:t>
              </a:r>
              <a:r>
                <a:rPr lang="pl-PL" sz="2100" i="1" dirty="0" smtClean="0">
                  <a:latin typeface="Arial" charset="0"/>
                  <a:cs typeface="+mn-cs"/>
                </a:rPr>
                <a:t>A</a:t>
              </a:r>
              <a:endParaRPr lang="pl-PL" sz="2100" dirty="0">
                <a:latin typeface="Arial" charset="0"/>
                <a:cs typeface="+mn-cs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7944328" y="3077786"/>
              <a:ext cx="1039158" cy="3770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pl-PL" sz="2100" dirty="0" smtClean="0">
                  <a:latin typeface="Arial" charset="0"/>
                  <a:cs typeface="+mn-cs"/>
                </a:rPr>
                <a:t>podzbiór</a:t>
              </a:r>
              <a:endParaRPr lang="pl-PL" sz="2100" dirty="0">
                <a:latin typeface="Arial" charset="0"/>
                <a:cs typeface="+mn-cs"/>
              </a:endParaRP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3920986" y="6375164"/>
              <a:ext cx="1232662" cy="377091"/>
            </a:xfrm>
            <a:prstGeom prst="rect">
              <a:avLst/>
            </a:prstGeom>
            <a:solidFill>
              <a:srgbClr val="EBB887"/>
            </a:solidFill>
            <a:ln>
              <a:solidFill>
                <a:srgbClr val="D15933"/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sz="2100" i="1" dirty="0" smtClean="0">
                  <a:latin typeface="Arial" charset="0"/>
                  <a:cs typeface="+mn-cs"/>
                </a:rPr>
                <a:t>A</a:t>
              </a:r>
              <a:r>
                <a:rPr lang="pl-PL" sz="2100" dirty="0" smtClean="0">
                  <a:latin typeface="Arial" charset="0"/>
                  <a:cs typeface="+mn-cs"/>
                </a:rPr>
                <a:t> ∩ </a:t>
              </a:r>
              <a:r>
                <a:rPr lang="pl-PL" sz="2100" i="1" dirty="0" smtClean="0">
                  <a:latin typeface="Arial" charset="0"/>
                  <a:cs typeface="+mn-cs"/>
                </a:rPr>
                <a:t>B</a:t>
              </a:r>
              <a:r>
                <a:rPr lang="pl-PL" sz="2100" dirty="0" smtClean="0">
                  <a:latin typeface="Arial" charset="0"/>
                  <a:cs typeface="+mn-cs"/>
                </a:rPr>
                <a:t> = ∅.</a:t>
              </a:r>
              <a:endParaRPr lang="pl-PL" sz="2100" dirty="0">
                <a:latin typeface="Arial" charset="0"/>
                <a:cs typeface="+mn-cs"/>
              </a:endParaRP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4007984" y="4862996"/>
              <a:ext cx="1271088" cy="3770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pl-PL" sz="2100" dirty="0" smtClean="0">
                  <a:latin typeface="Arial" charset="0"/>
                  <a:cs typeface="+mn-cs"/>
                </a:rPr>
                <a:t>zbiór pusty</a:t>
              </a:r>
              <a:endParaRPr lang="pl-PL" sz="2100" dirty="0">
                <a:latin typeface="Arial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448" y="17"/>
            <a:ext cx="8422177" cy="1037269"/>
          </a:xfrm>
        </p:spPr>
        <p:txBody>
          <a:bodyPr/>
          <a:lstStyle/>
          <a:p>
            <a:r>
              <a:rPr lang="pl-PL" dirty="0"/>
              <a:t>Działania w przestrzeni zdarzeń </a:t>
            </a:r>
            <a:r>
              <a:rPr lang="pl-PL" dirty="0" smtClean="0"/>
              <a:t>losowych</a:t>
            </a:r>
            <a:endParaRPr lang="pl-PL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27" y="1159959"/>
            <a:ext cx="9336340" cy="5950661"/>
          </a:xfrm>
        </p:spPr>
        <p:txBody>
          <a:bodyPr/>
          <a:lstStyle/>
          <a:p>
            <a:pPr marL="307020" indent="-307020">
              <a:buFont typeface="Arial" pitchFamily="34" charset="0"/>
              <a:buChar char="•"/>
            </a:pPr>
            <a:r>
              <a:rPr lang="pl-PL" sz="27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</a:t>
            </a:r>
            <a:r>
              <a:rPr lang="pl-PL" sz="27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 B </a:t>
            </a:r>
            <a:r>
              <a:rPr lang="pl-PL" sz="2700" dirty="0">
                <a:solidFill>
                  <a:srgbClr val="0033CC"/>
                </a:solidFill>
                <a:sym typeface="Symbol" pitchFamily="18" charset="2"/>
              </a:rPr>
              <a:t>– iloczyn zdarzeń, zawiera te zdarzenia elementarne, które sprzyjają zajściu obu zdarzeń A i B</a:t>
            </a:r>
          </a:p>
          <a:p>
            <a:pPr marL="307020" indent="-307020"/>
            <a:r>
              <a:rPr lang="pl-PL" sz="2700" dirty="0" smtClean="0">
                <a:sym typeface="Symbol" pitchFamily="18" charset="2"/>
              </a:rPr>
              <a:t>	</a:t>
            </a:r>
            <a:r>
              <a:rPr lang="pl-PL" sz="27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</a:t>
            </a:r>
            <a:r>
              <a:rPr lang="pl-PL" sz="27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  = </a:t>
            </a:r>
            <a:r>
              <a:rPr lang="pl-PL" sz="27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</a:t>
            </a:r>
            <a:r>
              <a:rPr lang="pl-PL" sz="27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	 A   =A 		 </a:t>
            </a:r>
            <a:r>
              <a:rPr lang="pl-PL" sz="27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sz="27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 A’ =  </a:t>
            </a:r>
            <a:r>
              <a:rPr lang="pl-PL" sz="2700" dirty="0">
                <a:sym typeface="Symbol" pitchFamily="18" charset="2"/>
              </a:rPr>
              <a:t>	</a:t>
            </a:r>
          </a:p>
          <a:p>
            <a:pPr marL="307020" indent="-307020">
              <a:buFont typeface="Arial" pitchFamily="34" charset="0"/>
              <a:buChar char="•"/>
            </a:pPr>
            <a:r>
              <a:rPr lang="pl-PL" sz="2700" dirty="0">
                <a:sym typeface="Symbol" pitchFamily="18" charset="2"/>
              </a:rPr>
              <a:t>Jeśli </a:t>
            </a:r>
            <a:r>
              <a:rPr lang="pl-PL" sz="27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 B </a:t>
            </a:r>
            <a:r>
              <a:rPr lang="pl-PL" sz="2700" dirty="0">
                <a:sym typeface="Symbol" pitchFamily="18" charset="2"/>
              </a:rPr>
              <a:t>, to </a:t>
            </a:r>
            <a:r>
              <a:rPr lang="pl-PL" sz="27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 B =A</a:t>
            </a:r>
          </a:p>
          <a:p>
            <a:pPr marL="307020" indent="-307020">
              <a:buFont typeface="Arial" pitchFamily="34" charset="0"/>
              <a:buChar char="•"/>
            </a:pPr>
            <a:r>
              <a:rPr lang="pl-PL" sz="2700" dirty="0">
                <a:sym typeface="Symbol" pitchFamily="18" charset="2"/>
              </a:rPr>
              <a:t>Jeśli </a:t>
            </a:r>
            <a:r>
              <a:rPr lang="pl-PL" sz="27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 B = </a:t>
            </a:r>
            <a:r>
              <a:rPr lang="pl-PL" sz="2700" dirty="0">
                <a:sym typeface="Symbol" pitchFamily="18" charset="2"/>
              </a:rPr>
              <a:t>, wtedy zdarzenia </a:t>
            </a:r>
            <a:r>
              <a:rPr lang="pl-PL" sz="27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i B </a:t>
            </a:r>
            <a:r>
              <a:rPr lang="pl-PL" sz="2700" dirty="0">
                <a:sym typeface="Symbol" pitchFamily="18" charset="2"/>
              </a:rPr>
              <a:t>są rozłączne</a:t>
            </a:r>
          </a:p>
          <a:p>
            <a:pPr marL="307020" indent="-307020">
              <a:buFont typeface="Arial" pitchFamily="34" charset="0"/>
              <a:buChar char="•"/>
            </a:pPr>
            <a:r>
              <a:rPr lang="pl-PL" sz="2700" dirty="0">
                <a:sym typeface="Symbol" pitchFamily="18" charset="2"/>
              </a:rPr>
              <a:t>Jeśli </a:t>
            </a:r>
            <a:r>
              <a:rPr lang="pl-PL" sz="27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 B  </a:t>
            </a:r>
            <a:r>
              <a:rPr lang="pl-PL" sz="2700" dirty="0">
                <a:sym typeface="Symbol" pitchFamily="18" charset="2"/>
              </a:rPr>
              <a:t>, wtedy zdarzenia </a:t>
            </a:r>
            <a:r>
              <a:rPr lang="pl-PL" sz="27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i B </a:t>
            </a:r>
            <a:r>
              <a:rPr lang="pl-PL" sz="2700" dirty="0">
                <a:sym typeface="Symbol" pitchFamily="18" charset="2"/>
              </a:rPr>
              <a:t>nie są rozłączne</a:t>
            </a:r>
          </a:p>
          <a:p>
            <a:pPr marL="307020" indent="-307020">
              <a:buFont typeface="Arial" pitchFamily="34" charset="0"/>
              <a:buChar char="•"/>
            </a:pPr>
            <a:r>
              <a:rPr lang="pl-PL" sz="27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 B </a:t>
            </a:r>
            <a:r>
              <a:rPr lang="pl-PL" sz="2700" dirty="0">
                <a:solidFill>
                  <a:srgbClr val="0033CC"/>
                </a:solidFill>
                <a:sym typeface="Symbol" pitchFamily="18" charset="2"/>
              </a:rPr>
              <a:t>suma zdarzeń, zawiera te zdarzenia elementarne, które są elementami zdarzenia losowego A lub są elementami zdarzenia B</a:t>
            </a:r>
          </a:p>
          <a:p>
            <a:pPr marL="307020" indent="-307020"/>
            <a:r>
              <a:rPr lang="pl-PL" sz="2700" dirty="0" smtClean="0">
                <a:sym typeface="Symbol" pitchFamily="18" charset="2"/>
              </a:rPr>
              <a:t>	</a:t>
            </a:r>
            <a:r>
              <a:rPr lang="pl-PL" sz="27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sz="27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pl-PL" sz="27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 =A		</a:t>
            </a:r>
            <a:r>
              <a:rPr lang="pl-PL" sz="27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A</a:t>
            </a:r>
            <a:r>
              <a:rPr lang="pl-PL" sz="27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 		 A </a:t>
            </a:r>
            <a:r>
              <a:rPr lang="pl-PL" sz="27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A</a:t>
            </a:r>
            <a:r>
              <a:rPr lang="pl-PL" sz="27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’ =  </a:t>
            </a:r>
          </a:p>
          <a:p>
            <a:pPr marL="307020" indent="-307020">
              <a:buFont typeface="Arial" pitchFamily="34" charset="0"/>
              <a:buChar char="•"/>
            </a:pPr>
            <a:r>
              <a:rPr lang="pl-PL" sz="2700" dirty="0">
                <a:sym typeface="Symbol" pitchFamily="18" charset="2"/>
              </a:rPr>
              <a:t>Jeśli </a:t>
            </a:r>
            <a:r>
              <a:rPr lang="pl-PL" sz="27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 B   </a:t>
            </a:r>
            <a:r>
              <a:rPr lang="pl-PL" sz="2700" dirty="0">
                <a:sym typeface="Symbol" pitchFamily="18" charset="2"/>
              </a:rPr>
              <a:t>to </a:t>
            </a:r>
            <a:r>
              <a:rPr lang="pl-PL" sz="27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 B = </a:t>
            </a:r>
            <a:r>
              <a:rPr lang="pl-PL" sz="27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endParaRPr lang="pl-PL" sz="2700" i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0805" y="366540"/>
            <a:ext cx="8746677" cy="634955"/>
          </a:xfrm>
        </p:spPr>
        <p:txBody>
          <a:bodyPr/>
          <a:lstStyle/>
          <a:p>
            <a:r>
              <a:rPr lang="pl-PL" dirty="0" smtClean="0">
                <a:solidFill>
                  <a:srgbClr val="800000"/>
                </a:solidFill>
              </a:rPr>
              <a:t>Karl Pearson, 1857-1936; </a:t>
            </a:r>
            <a:br>
              <a:rPr lang="pl-PL" dirty="0" smtClean="0">
                <a:solidFill>
                  <a:srgbClr val="800000"/>
                </a:solidFill>
              </a:rPr>
            </a:br>
            <a:r>
              <a:rPr lang="pl-PL" dirty="0" smtClean="0"/>
              <a:t>Ronald Fisher, 1890-1962;</a:t>
            </a:r>
            <a:br>
              <a:rPr lang="pl-PL" dirty="0" smtClean="0"/>
            </a:br>
            <a:endParaRPr lang="pl-PL" dirty="0" smtClean="0">
              <a:solidFill>
                <a:srgbClr val="8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4226" y="1397608"/>
            <a:ext cx="8015451" cy="563414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Test statystyczny </a:t>
            </a:r>
            <a:r>
              <a:rPr lang="pl-PL" dirty="0" smtClean="0">
                <a:latin typeface="Calibri Light" pitchFamily="34" charset="0"/>
              </a:rPr>
              <a:t>możemy zdefiniować jako procedurę pozwalającą na obliczenie prawdopodobieństwa otrzymania danego wyniku w eksperymencie, przy założeniu że prawdziwa jest hipoteza zerowa.</a:t>
            </a:r>
          </a:p>
          <a:p>
            <a:r>
              <a:rPr lang="pl-PL" dirty="0" smtClean="0">
                <a:latin typeface="Calibri Light" pitchFamily="34" charset="0"/>
              </a:rPr>
              <a:t>Zajmował się ilościowym podejściem do problemów m.in. biologicznych. Twórca współczynnika </a:t>
            </a:r>
            <a:r>
              <a:rPr lang="pl-PL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korelacji</a:t>
            </a:r>
            <a:r>
              <a:rPr lang="pl-PL" dirty="0" smtClean="0">
                <a:latin typeface="Calibri Light" pitchFamily="34" charset="0"/>
              </a:rPr>
              <a:t> liniowej Pearsona</a:t>
            </a:r>
            <a:r>
              <a:rPr lang="pl-PL" i="1" dirty="0" smtClean="0"/>
              <a:t> </a:t>
            </a:r>
            <a:endParaRPr lang="pl-PL" dirty="0" smtClean="0">
              <a:latin typeface="Calibri Light" pitchFamily="34" charset="0"/>
            </a:endParaRPr>
          </a:p>
          <a:p>
            <a:r>
              <a:rPr lang="pl-PL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Fisher</a:t>
            </a:r>
            <a:r>
              <a:rPr lang="pl-PL" dirty="0" smtClean="0">
                <a:latin typeface="Calibri Light" pitchFamily="34" charset="0"/>
              </a:rPr>
              <a:t> był jednym z twórców nowoczesnej statystyki matematycznej, zajmował się metodami </a:t>
            </a:r>
            <a:r>
              <a:rPr lang="pl-PL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weryfikacji hipotez</a:t>
            </a:r>
            <a:r>
              <a:rPr lang="pl-PL" dirty="0" smtClean="0">
                <a:latin typeface="Calibri Light" pitchFamily="34" charset="0"/>
              </a:rPr>
              <a:t>. Stworzył statystyczną metodę </a:t>
            </a:r>
            <a:r>
              <a:rPr lang="pl-PL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największej wiarygodności</a:t>
            </a:r>
            <a:r>
              <a:rPr lang="pl-PL" dirty="0" smtClean="0">
                <a:latin typeface="Calibri Light" pitchFamily="34" charset="0"/>
              </a:rPr>
              <a:t>, analizę wariancji (</a:t>
            </a:r>
            <a:r>
              <a:rPr lang="pl-PL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ANOVA</a:t>
            </a:r>
            <a:r>
              <a:rPr lang="pl-PL" dirty="0" smtClean="0">
                <a:latin typeface="Calibri Light" pitchFamily="34" charset="0"/>
              </a:rPr>
              <a:t>) oraz liniową </a:t>
            </a:r>
            <a:r>
              <a:rPr lang="pl-PL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analizę dyskryminacyjną</a:t>
            </a:r>
            <a:r>
              <a:rPr lang="pl-PL" dirty="0" smtClean="0">
                <a:latin typeface="Calibri Light" pitchFamily="34" charset="0"/>
              </a:rPr>
              <a:t>.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31" y="1318674"/>
            <a:ext cx="1613231" cy="25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08" y="4651044"/>
            <a:ext cx="1657734" cy="25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Przykład definiowania zdarzeń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009" y="1636012"/>
            <a:ext cx="9684947" cy="4955455"/>
          </a:xfrm>
        </p:spPr>
        <p:txBody>
          <a:bodyPr/>
          <a:lstStyle/>
          <a:p>
            <a:pPr>
              <a:buFontTx/>
              <a:buNone/>
            </a:pPr>
            <a:r>
              <a:rPr lang="pl-PL" sz="2300" dirty="0"/>
              <a:t>Wybieramy jednego studenta spośród przybyłych na wykład. Niech </a:t>
            </a:r>
          </a:p>
          <a:p>
            <a:pPr marL="204076" indent="-204076">
              <a:buFont typeface="Arial" pitchFamily="34" charset="0"/>
              <a:buChar char="•"/>
            </a:pPr>
            <a:r>
              <a:rPr lang="pl-PL" sz="2300" dirty="0"/>
              <a:t>A oznacza zdarzenie, że wylosowano mężczyznę</a:t>
            </a:r>
          </a:p>
          <a:p>
            <a:pPr marL="204076" indent="-204076">
              <a:buFont typeface="Arial" pitchFamily="34" charset="0"/>
              <a:buChar char="•"/>
            </a:pPr>
            <a:r>
              <a:rPr lang="pl-PL" sz="2300" dirty="0"/>
              <a:t>B nie pali papierosów</a:t>
            </a:r>
          </a:p>
          <a:p>
            <a:pPr marL="204076" indent="-204076">
              <a:buFont typeface="Arial" pitchFamily="34" charset="0"/>
              <a:buChar char="•"/>
            </a:pPr>
            <a:r>
              <a:rPr lang="pl-PL" sz="2300" dirty="0"/>
              <a:t>C mieszka w akademiku</a:t>
            </a:r>
          </a:p>
          <a:p>
            <a:pPr>
              <a:buFontTx/>
              <a:buNone/>
            </a:pPr>
            <a:r>
              <a:rPr lang="pl-PL" sz="2300" b="1" dirty="0">
                <a:solidFill>
                  <a:srgbClr val="990000"/>
                </a:solidFill>
              </a:rPr>
              <a:t>Opisać zdarzenia:</a:t>
            </a:r>
          </a:p>
          <a:p>
            <a:pPr marL="520126" indent="-520126">
              <a:buFont typeface="+mj-lt"/>
              <a:buAutoNum type="alphaLcPeriod"/>
            </a:pPr>
            <a:r>
              <a:rPr lang="pl-PL" sz="2300" dirty="0">
                <a:solidFill>
                  <a:srgbClr val="990000"/>
                </a:solidFill>
              </a:rPr>
              <a:t> </a:t>
            </a:r>
            <a:r>
              <a:rPr lang="pl-PL" sz="2300" dirty="0">
                <a:solidFill>
                  <a:srgbClr val="990000"/>
                </a:solidFill>
                <a:sym typeface="Symbol" pitchFamily="18" charset="2"/>
              </a:rPr>
              <a:t>A  B  C’</a:t>
            </a:r>
          </a:p>
          <a:p>
            <a:pPr marL="520126" indent="-520126">
              <a:buFont typeface="+mj-lt"/>
              <a:buAutoNum type="alphaLcPeriod"/>
            </a:pPr>
            <a:r>
              <a:rPr lang="pl-PL" sz="2300" dirty="0">
                <a:solidFill>
                  <a:srgbClr val="990000"/>
                </a:solidFill>
                <a:sym typeface="Symbol" pitchFamily="18" charset="2"/>
              </a:rPr>
              <a:t>Przy jakich warunkach zachodzi równość </a:t>
            </a:r>
            <a:br>
              <a:rPr lang="pl-PL" sz="2300" dirty="0">
                <a:solidFill>
                  <a:srgbClr val="990000"/>
                </a:solidFill>
                <a:sym typeface="Symbol" pitchFamily="18" charset="2"/>
              </a:rPr>
            </a:br>
            <a:r>
              <a:rPr lang="pl-PL" sz="2300" dirty="0">
                <a:solidFill>
                  <a:srgbClr val="990000"/>
                </a:solidFill>
                <a:sym typeface="Symbol" pitchFamily="18" charset="2"/>
              </a:rPr>
              <a:t>A  B  C =A </a:t>
            </a:r>
          </a:p>
          <a:p>
            <a:pPr marL="520126" indent="-520126">
              <a:buFont typeface="+mj-lt"/>
              <a:buAutoNum type="alphaLcPeriod"/>
            </a:pPr>
            <a:r>
              <a:rPr lang="pl-PL" sz="2300" dirty="0">
                <a:solidFill>
                  <a:srgbClr val="990000"/>
                </a:solidFill>
                <a:sym typeface="Symbol" pitchFamily="18" charset="2"/>
              </a:rPr>
              <a:t>Przy jakich warunkach zachodzi C’  B</a:t>
            </a:r>
          </a:p>
          <a:p>
            <a:pPr marL="520126" indent="-520126">
              <a:buFont typeface="+mj-lt"/>
              <a:buAutoNum type="alphaLcPeriod"/>
            </a:pPr>
            <a:r>
              <a:rPr lang="pl-PL" sz="2300" dirty="0">
                <a:solidFill>
                  <a:srgbClr val="990000"/>
                </a:solidFill>
                <a:sym typeface="Symbol" pitchFamily="18" charset="2"/>
              </a:rPr>
              <a:t>Czy równość A’= B jest spełniona gdy wszyscy mężczyźni palą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98445" y="0"/>
            <a:ext cx="9462432" cy="1037270"/>
          </a:xfrm>
        </p:spPr>
        <p:txBody>
          <a:bodyPr/>
          <a:lstStyle/>
          <a:p>
            <a:r>
              <a:rPr lang="pl-PL" dirty="0"/>
              <a:t>Przykład określania przestrzeni </a:t>
            </a:r>
            <a:r>
              <a:rPr lang="pl-PL" dirty="0">
                <a:sym typeface="Symbol" pitchFamily="18" charset="2"/>
              </a:rPr>
              <a:t></a:t>
            </a:r>
            <a:r>
              <a:rPr lang="pl-PL" dirty="0"/>
              <a:t> dla różnych zadań np. w kontroli jakości wyrobów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789" y="1397989"/>
            <a:ext cx="9879648" cy="4763043"/>
          </a:xfrm>
        </p:spPr>
        <p:txBody>
          <a:bodyPr/>
          <a:lstStyle/>
          <a:p>
            <a:r>
              <a:rPr lang="pl-PL" dirty="0"/>
              <a:t>	</a:t>
            </a:r>
            <a:r>
              <a:rPr lang="pl-PL" sz="2300" dirty="0"/>
              <a:t>Losuję jeden egzemplarz i oceniam według wybranego kryterium </a:t>
            </a:r>
            <a:r>
              <a:rPr lang="pl-PL" sz="2300" dirty="0" smtClean="0"/>
              <a:t/>
            </a:r>
            <a:br>
              <a:rPr lang="pl-PL" sz="2300" dirty="0" smtClean="0"/>
            </a:br>
            <a:r>
              <a:rPr lang="pl-PL" sz="2300" dirty="0" smtClean="0"/>
              <a:t>	i stwierdzam</a:t>
            </a:r>
            <a:r>
              <a:rPr lang="pl-PL" sz="2300" dirty="0"/>
              <a:t>, że kontrolowany wyrób np.</a:t>
            </a:r>
          </a:p>
          <a:p>
            <a:pPr lvl="1"/>
            <a:r>
              <a:rPr lang="pl-PL" sz="2300" dirty="0">
                <a:solidFill>
                  <a:srgbClr val="0033CC"/>
                </a:solidFill>
              </a:rPr>
              <a:t>Jest dobry  albo  jest  wadliwy</a:t>
            </a:r>
          </a:p>
          <a:p>
            <a:pPr lvl="1"/>
            <a:r>
              <a:rPr lang="pl-PL" sz="2300" dirty="0">
                <a:solidFill>
                  <a:srgbClr val="0033CC"/>
                </a:solidFill>
              </a:rPr>
              <a:t>Jest I klasy, jest II klasy, jest wybrakiem</a:t>
            </a:r>
          </a:p>
          <a:p>
            <a:pPr lvl="1"/>
            <a:r>
              <a:rPr lang="pl-PL" sz="2300" dirty="0">
                <a:solidFill>
                  <a:srgbClr val="0033CC"/>
                </a:solidFill>
              </a:rPr>
              <a:t>Jest czerwony, zielony, żółty, czarny......</a:t>
            </a:r>
          </a:p>
          <a:p>
            <a:pPr lvl="1"/>
            <a:r>
              <a:rPr lang="pl-PL" sz="2300" dirty="0">
                <a:solidFill>
                  <a:srgbClr val="0033CC"/>
                </a:solidFill>
              </a:rPr>
              <a:t>Jest duży, średni, mały.....</a:t>
            </a:r>
          </a:p>
          <a:p>
            <a:pPr lvl="1"/>
            <a:r>
              <a:rPr lang="pl-PL" sz="2300" dirty="0">
                <a:solidFill>
                  <a:srgbClr val="0033CC"/>
                </a:solidFill>
              </a:rPr>
              <a:t>Jak określić przestrzeń </a:t>
            </a:r>
            <a:r>
              <a:rPr lang="pl-PL" sz="2300" dirty="0">
                <a:solidFill>
                  <a:srgbClr val="0033CC"/>
                </a:solidFill>
                <a:sym typeface="Symbol" pitchFamily="18" charset="2"/>
              </a:rPr>
              <a:t>, gdy kontrolujemy wymiary, ciężar, temperaturę, czas</a:t>
            </a:r>
          </a:p>
          <a:p>
            <a:pPr lvl="1"/>
            <a:endParaRPr lang="pl-PL" sz="2300" dirty="0">
              <a:solidFill>
                <a:srgbClr val="0033CC"/>
              </a:solidFill>
              <a:sym typeface="Symbol" pitchFamily="18" charset="2"/>
            </a:endParaRPr>
          </a:p>
          <a:p>
            <a:pPr lvl="1">
              <a:buNone/>
            </a:pPr>
            <a:r>
              <a:rPr lang="pl-PL" sz="2300" dirty="0"/>
              <a:t>Losuję dwa/ trzy/ pięć egzemplarzy i otrzymuję......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Zadanie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790" y="1318643"/>
            <a:ext cx="6055873" cy="5633293"/>
          </a:xfrm>
        </p:spPr>
        <p:txBody>
          <a:bodyPr>
            <a:normAutofit lnSpcReduction="10000"/>
          </a:bodyPr>
          <a:lstStyle/>
          <a:p>
            <a:pPr marL="325079" indent="-325079"/>
            <a:r>
              <a:rPr lang="pl-PL" dirty="0" smtClean="0"/>
              <a:t>W </a:t>
            </a:r>
            <a:r>
              <a:rPr lang="pl-PL" dirty="0"/>
              <a:t>zaciekłej walce co najmniej </a:t>
            </a:r>
          </a:p>
          <a:p>
            <a:pPr marL="325079" lvl="1"/>
            <a:r>
              <a:rPr lang="pl-PL" dirty="0"/>
              <a:t>70 % walczących </a:t>
            </a:r>
            <a:r>
              <a:rPr lang="pl-PL" dirty="0" smtClean="0"/>
              <a:t>straciło </a:t>
            </a:r>
            <a:r>
              <a:rPr lang="pl-PL" dirty="0"/>
              <a:t>jedno oko</a:t>
            </a:r>
          </a:p>
          <a:p>
            <a:pPr marL="325079" lvl="1"/>
            <a:r>
              <a:rPr lang="pl-PL" dirty="0"/>
              <a:t>75 % straciło jedno ucho</a:t>
            </a:r>
          </a:p>
          <a:p>
            <a:pPr marL="325079" lvl="1"/>
            <a:r>
              <a:rPr lang="pl-PL" dirty="0"/>
              <a:t>80 % straciło jedną rękę</a:t>
            </a:r>
          </a:p>
          <a:p>
            <a:pPr marL="325079" lvl="1"/>
            <a:r>
              <a:rPr lang="pl-PL" dirty="0"/>
              <a:t>85 % straciło jedną nogę</a:t>
            </a:r>
          </a:p>
          <a:p>
            <a:pPr marL="325079" lvl="1"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rgbClr val="990000"/>
                </a:solidFill>
              </a:rPr>
              <a:t>Jaka </a:t>
            </a:r>
            <a:r>
              <a:rPr lang="pl-PL" dirty="0">
                <a:solidFill>
                  <a:srgbClr val="990000"/>
                </a:solidFill>
              </a:rPr>
              <a:t>jest, co </a:t>
            </a:r>
            <a:r>
              <a:rPr lang="pl-PL" dirty="0" smtClean="0">
                <a:solidFill>
                  <a:srgbClr val="990000"/>
                </a:solidFill>
              </a:rPr>
              <a:t>najmniej, </a:t>
            </a:r>
            <a:r>
              <a:rPr lang="pl-PL" dirty="0">
                <a:solidFill>
                  <a:srgbClr val="990000"/>
                </a:solidFill>
              </a:rPr>
              <a:t>ilość tych, </a:t>
            </a:r>
            <a:r>
              <a:rPr lang="pl-PL" dirty="0" smtClean="0">
                <a:solidFill>
                  <a:srgbClr val="990000"/>
                </a:solidFill>
              </a:rPr>
              <a:t/>
            </a:r>
            <a:br>
              <a:rPr lang="pl-PL" dirty="0" smtClean="0">
                <a:solidFill>
                  <a:srgbClr val="990000"/>
                </a:solidFill>
              </a:rPr>
            </a:br>
            <a:r>
              <a:rPr lang="pl-PL" dirty="0" smtClean="0">
                <a:solidFill>
                  <a:srgbClr val="990000"/>
                </a:solidFill>
              </a:rPr>
              <a:t>którzy </a:t>
            </a:r>
            <a:r>
              <a:rPr lang="pl-PL" dirty="0">
                <a:solidFill>
                  <a:srgbClr val="990000"/>
                </a:solidFill>
              </a:rPr>
              <a:t>stracili jednocześnie </a:t>
            </a:r>
            <a:r>
              <a:rPr lang="pl-PL" dirty="0" smtClean="0">
                <a:solidFill>
                  <a:srgbClr val="990000"/>
                </a:solidFill>
              </a:rPr>
              <a:t/>
            </a:r>
            <a:br>
              <a:rPr lang="pl-PL" dirty="0" smtClean="0">
                <a:solidFill>
                  <a:srgbClr val="990000"/>
                </a:solidFill>
              </a:rPr>
            </a:br>
            <a:r>
              <a:rPr lang="pl-PL" dirty="0" smtClean="0">
                <a:solidFill>
                  <a:srgbClr val="990000"/>
                </a:solidFill>
              </a:rPr>
              <a:t>ucho</a:t>
            </a:r>
            <a:r>
              <a:rPr lang="pl-PL" dirty="0">
                <a:solidFill>
                  <a:srgbClr val="990000"/>
                </a:solidFill>
              </a:rPr>
              <a:t>, oko, rękę i nogę</a:t>
            </a:r>
          </a:p>
          <a:p>
            <a:pPr marL="325079" lvl="1">
              <a:buNone/>
            </a:pPr>
            <a:endParaRPr lang="pl-PL" dirty="0"/>
          </a:p>
          <a:p>
            <a:pPr marL="325079" lvl="1">
              <a:buNone/>
            </a:pPr>
            <a:r>
              <a:rPr lang="pl-PL" dirty="0"/>
              <a:t>( Lewis </a:t>
            </a:r>
            <a:r>
              <a:rPr lang="pl-PL" dirty="0" smtClean="0"/>
              <a:t>Carroll, </a:t>
            </a:r>
            <a:r>
              <a:rPr lang="pl-PL" i="1" dirty="0"/>
              <a:t>A </a:t>
            </a:r>
            <a:r>
              <a:rPr lang="pl-PL" i="1" dirty="0" err="1"/>
              <a:t>Tangled</a:t>
            </a:r>
            <a:r>
              <a:rPr lang="pl-PL" i="1" dirty="0"/>
              <a:t> Tale</a:t>
            </a:r>
            <a:r>
              <a:rPr lang="pl-PL" dirty="0"/>
              <a:t>, 1881r) </a:t>
            </a:r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7881" y="1477328"/>
            <a:ext cx="3615862" cy="54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268" y="1"/>
            <a:ext cx="8495768" cy="1080617"/>
          </a:xfrm>
        </p:spPr>
        <p:txBody>
          <a:bodyPr/>
          <a:lstStyle/>
          <a:p>
            <a:r>
              <a:rPr lang="pl-PL" dirty="0"/>
              <a:t>Aksjomatyczna definicja prawdopodobieństwa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680" y="1159959"/>
            <a:ext cx="10218982" cy="6109345"/>
          </a:xfrm>
        </p:spPr>
        <p:txBody>
          <a:bodyPr>
            <a:normAutofit/>
          </a:bodyPr>
          <a:lstStyle/>
          <a:p>
            <a:pPr marL="693504" indent="-693504">
              <a:lnSpc>
                <a:spcPct val="90000"/>
              </a:lnSpc>
            </a:pPr>
            <a:r>
              <a:rPr lang="pl-PL" dirty="0"/>
              <a:t>Zakładamy, że: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dirty="0" smtClean="0"/>
              <a:t> </a:t>
            </a:r>
            <a:r>
              <a:rPr lang="pl-PL" dirty="0"/>
              <a:t>jest zdarzeniem losowym: tzn.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  </a:t>
            </a:r>
            <a:endParaRPr lang="pl-PL" i="1" dirty="0" smtClean="0">
              <a:latin typeface="Times New Roman" pitchFamily="18" charset="0"/>
              <a:cs typeface="Times New Roman" pitchFamily="18" charset="0"/>
            </a:endParaRPr>
          </a:p>
          <a:p>
            <a:pPr marL="693504" indent="-693504">
              <a:lnSpc>
                <a:spcPct val="90000"/>
              </a:lnSpc>
            </a:pPr>
            <a:r>
              <a:rPr lang="pl-PL" dirty="0">
                <a:solidFill>
                  <a:srgbClr val="800000"/>
                </a:solidFill>
              </a:rPr>
              <a:t>Prawdopodobieństwo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dirty="0">
                <a:solidFill>
                  <a:srgbClr val="800000"/>
                </a:solidFill>
              </a:rPr>
              <a:t> jest funkcją : </a:t>
            </a:r>
          </a:p>
          <a:p>
            <a:pPr marL="693504" indent="-693504">
              <a:lnSpc>
                <a:spcPct val="90000"/>
              </a:lnSpc>
            </a:pPr>
            <a:r>
              <a:rPr lang="pl-PL" dirty="0">
                <a:solidFill>
                  <a:srgbClr val="800000"/>
                </a:solidFill>
              </a:rPr>
              <a:t>		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P:</a:t>
            </a:r>
            <a:r>
              <a:rPr lang="pl-PL" dirty="0">
                <a:solidFill>
                  <a:srgbClr val="800000"/>
                </a:solidFill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P (A)</a:t>
            </a:r>
          </a:p>
          <a:p>
            <a:pPr marL="693504" indent="-693504">
              <a:lnSpc>
                <a:spcPct val="90000"/>
              </a:lnSpc>
            </a:pPr>
            <a:r>
              <a:rPr lang="pl-PL" dirty="0">
                <a:solidFill>
                  <a:srgbClr val="800000"/>
                </a:solidFill>
                <a:sym typeface="Symbol" pitchFamily="18" charset="2"/>
              </a:rPr>
              <a:t>spełniającą następujące aksjomaty:</a:t>
            </a:r>
          </a:p>
          <a:p>
            <a:pPr marL="1126940" lvl="1" indent="-606818">
              <a:lnSpc>
                <a:spcPct val="90000"/>
              </a:lnSpc>
              <a:buFontTx/>
              <a:buAutoNum type="arabicPeriod"/>
            </a:pPr>
            <a:r>
              <a:rPr lang="pl-PL" sz="320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P(A) </a:t>
            </a:r>
            <a:r>
              <a:rPr lang="pl-PL" sz="3200" i="1" dirty="0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 [0,1]</a:t>
            </a:r>
            <a:endParaRPr lang="pl-PL" sz="3200" i="1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126940" lvl="1" indent="-606818">
              <a:lnSpc>
                <a:spcPct val="90000"/>
              </a:lnSpc>
              <a:buFontTx/>
              <a:buAutoNum type="arabicPeriod"/>
            </a:pPr>
            <a:r>
              <a:rPr lang="pl-PL" sz="320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P(</a:t>
            </a:r>
            <a:r>
              <a:rPr lang="pl-PL" sz="3200" i="1" dirty="0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) = 1 	P()=0</a:t>
            </a:r>
          </a:p>
          <a:p>
            <a:pPr marL="1126940" lvl="1" indent="-606818">
              <a:lnSpc>
                <a:spcPct val="90000"/>
              </a:lnSpc>
              <a:buFontTx/>
              <a:buAutoNum type="arabicPeriod"/>
            </a:pPr>
            <a:r>
              <a:rPr lang="pl-PL" sz="3200" i="1" dirty="0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P(</a:t>
            </a:r>
            <a:r>
              <a:rPr lang="pl-PL" sz="3200" i="1" dirty="0" err="1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AB</a:t>
            </a:r>
            <a:r>
              <a:rPr lang="pl-PL" sz="3200" i="1" dirty="0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)= P(A)+P(B) jeśli </a:t>
            </a:r>
            <a:r>
              <a:rPr lang="pl-PL" sz="3200" i="1" dirty="0" err="1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AB</a:t>
            </a:r>
            <a:r>
              <a:rPr lang="pl-PL" sz="3200" i="1" dirty="0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=</a:t>
            </a:r>
            <a:r>
              <a:rPr lang="pl-PL" sz="320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pl-PL" sz="3200" i="1" dirty="0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</a:t>
            </a:r>
          </a:p>
          <a:p>
            <a:pPr marL="1126940" lvl="1" indent="-606818">
              <a:lnSpc>
                <a:spcPct val="90000"/>
              </a:lnSpc>
              <a:buNone/>
            </a:pPr>
            <a:r>
              <a:rPr lang="pl-PL" sz="3200" dirty="0" smtClean="0">
                <a:solidFill>
                  <a:srgbClr val="800000"/>
                </a:solidFill>
                <a:ea typeface="+mn-ea"/>
                <a:cs typeface="+mn-cs"/>
                <a:sym typeface="Symbol" pitchFamily="18" charset="2"/>
              </a:rPr>
              <a:t>albo</a:t>
            </a:r>
            <a:endParaRPr lang="pl-PL" sz="3200" dirty="0">
              <a:solidFill>
                <a:srgbClr val="800000"/>
              </a:solidFill>
              <a:ea typeface="+mn-ea"/>
              <a:cs typeface="+mn-cs"/>
              <a:sym typeface="Symbol" pitchFamily="18" charset="2"/>
            </a:endParaRPr>
          </a:p>
          <a:p>
            <a:pPr marL="1126940" lvl="1" indent="-606818">
              <a:lnSpc>
                <a:spcPct val="90000"/>
              </a:lnSpc>
              <a:buNone/>
            </a:pPr>
            <a:r>
              <a:rPr lang="pl-PL" sz="3200" i="1" dirty="0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3’	 P(</a:t>
            </a:r>
            <a:r>
              <a:rPr lang="pl-PL" sz="3200" i="1" dirty="0" err="1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AB</a:t>
            </a:r>
            <a:r>
              <a:rPr lang="pl-PL" sz="3200" i="1" dirty="0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)= P(A) +P(B) –P(</a:t>
            </a:r>
            <a:r>
              <a:rPr lang="pl-PL" sz="3200" i="1" dirty="0" err="1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AB</a:t>
            </a:r>
            <a:r>
              <a:rPr lang="pl-PL" sz="3200" i="1" dirty="0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66682" y="0"/>
            <a:ext cx="9377135" cy="1037270"/>
          </a:xfrm>
        </p:spPr>
        <p:txBody>
          <a:bodyPr/>
          <a:lstStyle/>
          <a:p>
            <a:r>
              <a:rPr lang="pl-PL" dirty="0"/>
              <a:t>Definicje prawdopodobieństwa (rachunkowe)</a:t>
            </a:r>
            <a:br>
              <a:rPr lang="pl-PL" dirty="0"/>
            </a:br>
            <a:r>
              <a:rPr lang="pl-PL" dirty="0"/>
              <a:t>Definicja klasyczna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683" y="1239305"/>
            <a:ext cx="10178042" cy="59212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pl-PL" dirty="0">
                <a:sym typeface="Symbol" pitchFamily="18" charset="2"/>
              </a:rPr>
              <a:t> jest zbiorem wszystkich zdarzeń elementarnych, </a:t>
            </a:r>
            <a:r>
              <a:rPr lang="pl-PL" dirty="0" smtClean="0">
                <a:sym typeface="Symbol" pitchFamily="18" charset="2"/>
              </a:rPr>
              <a:t/>
            </a:r>
            <a:br>
              <a:rPr lang="pl-PL" dirty="0" smtClean="0">
                <a:sym typeface="Symbol" pitchFamily="18" charset="2"/>
              </a:rPr>
            </a:br>
            <a:r>
              <a:rPr lang="pl-PL" dirty="0" smtClean="0">
                <a:sym typeface="Symbol" pitchFamily="18" charset="2"/>
              </a:rPr>
              <a:t>(</a:t>
            </a:r>
            <a:r>
              <a:rPr lang="pl-PL" dirty="0">
                <a:sym typeface="Symbol" pitchFamily="18" charset="2"/>
              </a:rPr>
              <a:t>rozłącznych i jednakowo możliwych)  </a:t>
            </a:r>
            <a:endParaRPr lang="pl-PL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 , A </a:t>
            </a:r>
            <a:r>
              <a:rPr lang="pl-PL" dirty="0">
                <a:sym typeface="Symbol" pitchFamily="18" charset="2"/>
              </a:rPr>
              <a:t>jest zdarzeniem losowym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dirty="0"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dirty="0">
                <a:solidFill>
                  <a:srgbClr val="000099"/>
                </a:solidFill>
                <a:sym typeface="Symbol" pitchFamily="18" charset="2"/>
              </a:rPr>
              <a:t>Klasyczna definicja - wzór </a:t>
            </a:r>
            <a:r>
              <a:rPr lang="pl-PL" dirty="0" err="1">
                <a:solidFill>
                  <a:srgbClr val="000099"/>
                </a:solidFill>
                <a:sym typeface="Symbol" pitchFamily="18" charset="2"/>
              </a:rPr>
              <a:t>Laplace’a</a:t>
            </a:r>
            <a:endParaRPr lang="pl-PL" dirty="0">
              <a:solidFill>
                <a:srgbClr val="000099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dirty="0"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dirty="0">
              <a:solidFill>
                <a:schemeClr val="accent2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dirty="0" smtClean="0">
                <a:solidFill>
                  <a:srgbClr val="000099"/>
                </a:solidFill>
                <a:sym typeface="Symbol" pitchFamily="18" charset="2"/>
              </a:rPr>
              <a:t>Sprawdzić</a:t>
            </a:r>
            <a:r>
              <a:rPr lang="pl-PL" dirty="0">
                <a:solidFill>
                  <a:srgbClr val="000099"/>
                </a:solidFill>
                <a:sym typeface="Symbol" pitchFamily="18" charset="2"/>
              </a:rPr>
              <a:t>, czy wzór </a:t>
            </a:r>
            <a:r>
              <a:rPr lang="pl-PL" dirty="0" err="1">
                <a:solidFill>
                  <a:srgbClr val="000099"/>
                </a:solidFill>
                <a:sym typeface="Symbol" pitchFamily="18" charset="2"/>
              </a:rPr>
              <a:t>Laplace’a</a:t>
            </a:r>
            <a:r>
              <a:rPr lang="pl-PL" dirty="0">
                <a:solidFill>
                  <a:srgbClr val="000099"/>
                </a:solidFill>
                <a:sym typeface="Symbol" pitchFamily="18" charset="2"/>
              </a:rPr>
              <a:t> spełnia wszystkie aksjomaty prawdopodobieństwa</a:t>
            </a:r>
            <a:endParaRPr lang="pl-PL" dirty="0">
              <a:sym typeface="Symbol" pitchFamily="18" charset="2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6" y="-214095"/>
            <a:ext cx="210148" cy="42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026" tIns="52014" rIns="104026" bIns="52014" anchor="ctr">
            <a:spAutoFit/>
          </a:bodyPr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6" y="-214095"/>
            <a:ext cx="210148" cy="42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026" tIns="52014" rIns="104026" bIns="52014" anchor="ctr">
            <a:spAutoFit/>
          </a:bodyPr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209681" y="4254031"/>
          <a:ext cx="10176189" cy="1101990"/>
        </p:xfrm>
        <a:graphic>
          <a:graphicData uri="http://schemas.openxmlformats.org/presentationml/2006/ole">
            <p:oleObj spid="_x0000_s141314" name="Równanie" r:id="rId3" imgW="4317840" imgH="495000" progId="">
              <p:embed/>
            </p:oleObj>
          </a:graphicData>
        </a:graphic>
      </p:graphicFrame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6" y="-214095"/>
            <a:ext cx="210148" cy="42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026" tIns="52014" rIns="104026" bIns="52014" anchor="ctr">
            <a:spAutoFit/>
          </a:bodyPr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6" y="3564155"/>
            <a:ext cx="210148" cy="42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026" tIns="52014" rIns="104026" bIns="52014" anchor="ctr">
            <a:spAutoFit/>
          </a:bodyPr>
          <a:lstStyle/>
          <a:p>
            <a:endParaRPr lang="pl-PL" sz="2100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000099"/>
                </a:solidFill>
                <a:sym typeface="Symbol" pitchFamily="18" charset="2"/>
              </a:rPr>
              <a:t>Definicja geometryczna</a:t>
            </a:r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>
            <p:ph idx="1"/>
          </p:nvPr>
        </p:nvGraphicFramePr>
        <p:xfrm>
          <a:off x="1050774" y="1874039"/>
          <a:ext cx="8185398" cy="1194040"/>
        </p:xfrm>
        <a:graphic>
          <a:graphicData uri="http://schemas.openxmlformats.org/presentationml/2006/ole">
            <p:oleObj spid="_x0000_s142338" name="Równanie" r:id="rId3" imgW="2793960" imgH="431640" progId="">
              <p:embed/>
            </p:oleObj>
          </a:graphicData>
        </a:graphic>
      </p:graphicFrame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62026" y="3524967"/>
            <a:ext cx="9881501" cy="158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026" tIns="52014" rIns="104026" bIns="52014" anchor="ctr">
            <a:spAutoFit/>
          </a:bodyPr>
          <a:lstStyle/>
          <a:p>
            <a:pPr algn="just">
              <a:tabLst>
                <a:tab pos="520126" algn="l"/>
              </a:tabLst>
            </a:pPr>
            <a:r>
              <a:rPr lang="pl-PL" dirty="0">
                <a:latin typeface="Calibri"/>
                <a:cs typeface="+mn-cs"/>
              </a:rPr>
              <a:t>Przykład </a:t>
            </a:r>
          </a:p>
          <a:p>
            <a:pPr algn="just">
              <a:tabLst>
                <a:tab pos="520126" algn="l"/>
              </a:tabLst>
            </a:pPr>
            <a:r>
              <a:rPr lang="pl-PL" dirty="0">
                <a:latin typeface="Calibri"/>
                <a:cs typeface="+mn-cs"/>
              </a:rPr>
              <a:t>Obliczyć prawdopodobieństwo tego, że wybrany </a:t>
            </a:r>
          </a:p>
          <a:p>
            <a:pPr algn="just">
              <a:tabLst>
                <a:tab pos="520126" algn="l"/>
              </a:tabLst>
            </a:pPr>
            <a:r>
              <a:rPr lang="pl-PL" dirty="0">
                <a:latin typeface="Calibri"/>
                <a:cs typeface="+mn-cs"/>
              </a:rPr>
              <a:t>w sposób losowy punkt kwadratu: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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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&lt;1, 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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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&lt;1 </a:t>
            </a:r>
          </a:p>
          <a:p>
            <a:pPr algn="just">
              <a:tabLst>
                <a:tab pos="520126" algn="l"/>
              </a:tabLst>
            </a:pPr>
            <a:r>
              <a:rPr lang="pl-PL" dirty="0">
                <a:latin typeface="Calibri"/>
                <a:cs typeface="+mn-cs"/>
              </a:rPr>
              <a:t>jest punktem wewnętrznym okręgu 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+y</a:t>
            </a:r>
            <a:r>
              <a:rPr lang="pl-PL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000099"/>
                </a:solidFill>
                <a:sym typeface="Symbol" pitchFamily="18" charset="2"/>
              </a:rPr>
              <a:t>Definicja statystyczna</a:t>
            </a: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471320" y="1397985"/>
          <a:ext cx="7337419" cy="858852"/>
        </p:xfrm>
        <a:graphic>
          <a:graphicData uri="http://schemas.openxmlformats.org/presentationml/2006/ole">
            <p:oleObj spid="_x0000_s143362" name="Równanie" r:id="rId3" imgW="3479760" imgH="431640" progId="">
              <p:embed/>
            </p:oleObj>
          </a:graphicData>
        </a:graphic>
      </p:graphicFrame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461720" y="2508349"/>
            <a:ext cx="9926004" cy="222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026" tIns="52014" rIns="104026" bIns="52014">
            <a:spAutoFit/>
          </a:bodyPr>
          <a:lstStyle/>
          <a:p>
            <a:pPr marL="413572" indent="-413572"/>
            <a:r>
              <a:rPr lang="pl-PL" sz="2300" dirty="0">
                <a:solidFill>
                  <a:srgbClr val="000099"/>
                </a:solidFill>
                <a:latin typeface="Calibri"/>
                <a:cs typeface="+mn-cs"/>
              </a:rPr>
              <a:t>Przykład.</a:t>
            </a:r>
          </a:p>
          <a:p>
            <a:pPr marL="413572" indent="-413572"/>
            <a:r>
              <a:rPr lang="pl-PL" sz="2300" dirty="0">
                <a:solidFill>
                  <a:srgbClr val="000099"/>
                </a:solidFill>
                <a:latin typeface="Calibri"/>
                <a:cs typeface="+mn-cs"/>
              </a:rPr>
              <a:t>	W ciągu 1000 dni prowadzono obserwacje meteorologiczne dotyczące siły wiatru i ciśnienia atmosferycznego. </a:t>
            </a:r>
          </a:p>
          <a:p>
            <a:pPr marL="413572" indent="-413572"/>
            <a:r>
              <a:rPr lang="pl-PL" sz="2300" dirty="0">
                <a:solidFill>
                  <a:srgbClr val="000099"/>
                </a:solidFill>
                <a:latin typeface="Calibri"/>
                <a:cs typeface="+mn-cs"/>
              </a:rPr>
              <a:t>Założono, ze</a:t>
            </a:r>
            <a:r>
              <a:rPr lang="pl-PL" sz="2100" dirty="0">
                <a:solidFill>
                  <a:srgbClr val="000099"/>
                </a:solidFill>
                <a:latin typeface="Calibri"/>
                <a:cs typeface="+mn-cs"/>
              </a:rPr>
              <a:t> </a:t>
            </a:r>
          </a:p>
          <a:p>
            <a:pPr marL="413572" indent="-413572">
              <a:buFontTx/>
              <a:buChar char="•"/>
            </a:pPr>
            <a:r>
              <a:rPr lang="pl-PL" sz="2300" dirty="0">
                <a:solidFill>
                  <a:srgbClr val="000099"/>
                </a:solidFill>
                <a:latin typeface="Calibri"/>
                <a:cs typeface="+mn-cs"/>
              </a:rPr>
              <a:t>A oznacza zdarzenie : siła wiatru &lt; 5 m/s ,	 A’ =?</a:t>
            </a:r>
          </a:p>
          <a:p>
            <a:pPr marL="413572" indent="-413572">
              <a:buFontTx/>
              <a:buChar char="•"/>
            </a:pPr>
            <a:r>
              <a:rPr lang="pl-PL" sz="2300" dirty="0">
                <a:solidFill>
                  <a:srgbClr val="000099"/>
                </a:solidFill>
                <a:latin typeface="Calibri"/>
                <a:cs typeface="+mn-cs"/>
              </a:rPr>
              <a:t>B</a:t>
            </a:r>
            <a:r>
              <a:rPr lang="pl-PL" sz="2100" dirty="0">
                <a:solidFill>
                  <a:srgbClr val="000099"/>
                </a:solidFill>
                <a:latin typeface="Calibri"/>
                <a:cs typeface="+mn-cs"/>
              </a:rPr>
              <a:t> </a:t>
            </a:r>
            <a:r>
              <a:rPr lang="pl-PL" sz="2300" dirty="0">
                <a:solidFill>
                  <a:srgbClr val="000099"/>
                </a:solidFill>
                <a:latin typeface="Calibri"/>
                <a:cs typeface="+mn-cs"/>
              </a:rPr>
              <a:t>oznacza zdarzenie : ciśnienie &lt; 1020 milibarów, B’ = ?</a:t>
            </a:r>
            <a:r>
              <a:rPr lang="pl-PL" sz="2100" dirty="0">
                <a:latin typeface="Calibri"/>
                <a:cs typeface="+mn-cs"/>
              </a:rPr>
              <a:t> </a:t>
            </a:r>
          </a:p>
        </p:txBody>
      </p:sp>
      <p:graphicFrame>
        <p:nvGraphicFramePr>
          <p:cNvPr id="135275" name="Group 107"/>
          <p:cNvGraphicFramePr>
            <a:graphicFrameLocks noGrp="1"/>
          </p:cNvGraphicFramePr>
          <p:nvPr>
            <p:ph sz="half" idx="2"/>
          </p:nvPr>
        </p:nvGraphicFramePr>
        <p:xfrm>
          <a:off x="5845006" y="5206410"/>
          <a:ext cx="4218506" cy="1693709"/>
        </p:xfrm>
        <a:graphic>
          <a:graphicData uri="http://schemas.openxmlformats.org/drawingml/2006/table">
            <a:tbl>
              <a:tblPr/>
              <a:tblGrid>
                <a:gridCol w="1288730"/>
                <a:gridCol w="878933"/>
                <a:gridCol w="878933"/>
                <a:gridCol w="1171910"/>
              </a:tblGrid>
              <a:tr h="5684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6807" marR="106807" marT="50377" marB="503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6807" marR="106807" marT="50377" marB="503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A'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6807" marR="106807" marT="50377" marB="503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Razem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6807" marR="106807" marT="50377" marB="503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0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6807" marR="106807" marT="50377" marB="503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6807" marR="106807" marT="50377" marB="503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6807" marR="106807" marT="50377" marB="503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6807" marR="106807" marT="50377" marB="503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0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B'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6807" marR="106807" marT="50377" marB="503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6807" marR="106807" marT="50377" marB="503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6807" marR="106807" marT="50377" marB="503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6807" marR="106807" marT="50377" marB="503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0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Razem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6807" marR="106807" marT="50377" marB="503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6807" marR="106807" marT="50377" marB="503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6807" marR="106807" marT="50377" marB="503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6807" marR="106807" marT="50377" marB="503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5272" name="Text Box 104"/>
          <p:cNvSpPr txBox="1">
            <a:spLocks noChangeArrowheads="1"/>
          </p:cNvSpPr>
          <p:nvPr/>
        </p:nvSpPr>
        <p:spPr bwMode="auto">
          <a:xfrm>
            <a:off x="713902" y="4967706"/>
            <a:ext cx="3953342" cy="169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026" tIns="52014" rIns="104026" bIns="52014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300" dirty="0">
                <a:latin typeface="Calibri"/>
                <a:cs typeface="+mn-cs"/>
              </a:rPr>
              <a:t>Otrzymano następujące wyniki:</a:t>
            </a:r>
          </a:p>
          <a:p>
            <a:pPr>
              <a:spcBef>
                <a:spcPct val="50000"/>
              </a:spcBef>
            </a:pPr>
            <a:r>
              <a:rPr lang="pl-PL" sz="2300" dirty="0">
                <a:latin typeface="Calibri"/>
                <a:cs typeface="+mn-cs"/>
              </a:rPr>
              <a:t>Prawdopodobieństwa jakich zdarzeń można obliczać z tabelki</a:t>
            </a:r>
            <a:endParaRPr lang="pl-PL" sz="2100" dirty="0"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774" y="0"/>
            <a:ext cx="9293692" cy="1037270"/>
          </a:xfrm>
        </p:spPr>
        <p:txBody>
          <a:bodyPr/>
          <a:lstStyle/>
          <a:p>
            <a:r>
              <a:rPr lang="pl-PL" b="0" dirty="0">
                <a:solidFill>
                  <a:srgbClr val="000099"/>
                </a:solidFill>
              </a:rPr>
              <a:t>Podstawowe twierdzenia o prawdopodobieństwie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35" y="1636012"/>
            <a:ext cx="9673821" cy="5315924"/>
          </a:xfrm>
        </p:spPr>
        <p:txBody>
          <a:bodyPr/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P(A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’) = 1- P(A), 	gdy A’ =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-A</a:t>
            </a:r>
            <a:endParaRPr lang="pl-PL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pl-PL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AB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P(A)+P(B)-P(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AB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endParaRPr lang="pl-PL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P(A/B) = P(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AB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)/P(B)</a:t>
            </a:r>
          </a:p>
          <a:p>
            <a:pPr>
              <a:buFontTx/>
              <a:buNone/>
            </a:pPr>
            <a:endParaRPr lang="pl-PL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AB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P(A)*P(B)  A i B są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niezależne</a:t>
            </a:r>
            <a:endParaRPr lang="pl-PL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6" y="-214095"/>
            <a:ext cx="210148" cy="42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026" tIns="52014" rIns="104026" bIns="52014" anchor="ctr">
            <a:spAutoFit/>
          </a:bodyPr>
          <a:lstStyle/>
          <a:p>
            <a:endParaRPr lang="pl-PL" sz="2100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Zdarzenia wzajemnie wykluczające się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789" y="1159959"/>
            <a:ext cx="9937130" cy="4955455"/>
          </a:xfrm>
        </p:spPr>
        <p:txBody>
          <a:bodyPr/>
          <a:lstStyle/>
          <a:p>
            <a:pPr>
              <a:buFontTx/>
              <a:buNone/>
            </a:pPr>
            <a:r>
              <a:rPr lang="pl-PL" dirty="0" smtClean="0">
                <a:solidFill>
                  <a:srgbClr val="000099"/>
                </a:solidFill>
              </a:rPr>
              <a:t>Definicja:</a:t>
            </a:r>
            <a:endParaRPr lang="pl-PL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pl-PL" dirty="0" smtClean="0">
                <a:solidFill>
                  <a:srgbClr val="000099"/>
                </a:solidFill>
              </a:rPr>
              <a:t>Zdarzenia </a:t>
            </a:r>
            <a:r>
              <a:rPr lang="pl-PL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i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A</a:t>
            </a:r>
            <a:r>
              <a:rPr lang="pl-PL" i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A</a:t>
            </a:r>
            <a:r>
              <a:rPr lang="pl-PL" i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pl-PL" dirty="0">
                <a:solidFill>
                  <a:srgbClr val="000099"/>
                </a:solidFill>
                <a:sym typeface="Symbol" pitchFamily="18" charset="2"/>
              </a:rPr>
              <a:t>,….</a:t>
            </a:r>
            <a:r>
              <a:rPr lang="pl-PL" baseline="-25000" dirty="0">
                <a:solidFill>
                  <a:srgbClr val="000099"/>
                </a:solidFill>
                <a:sym typeface="Symbol" pitchFamily="18" charset="2"/>
              </a:rPr>
              <a:t> </a:t>
            </a:r>
            <a:r>
              <a:rPr lang="pl-PL" dirty="0">
                <a:solidFill>
                  <a:srgbClr val="000099"/>
                </a:solidFill>
                <a:sym typeface="Symbol" pitchFamily="18" charset="2"/>
              </a:rPr>
              <a:t>wzajemnie  się wykluczają, jeśli żadne dwa  z nich nie mają wspólnych elementów, czyli  </a:t>
            </a:r>
            <a:r>
              <a:rPr lang="pl-PL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Ai</a:t>
            </a:r>
            <a:r>
              <a:rPr lang="pl-PL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 Aj =     </a:t>
            </a:r>
            <a:r>
              <a:rPr lang="pl-PL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i</a:t>
            </a:r>
            <a:r>
              <a:rPr lang="pl-PL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j : </a:t>
            </a:r>
            <a:r>
              <a:rPr lang="pl-PL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i,j</a:t>
            </a:r>
            <a:r>
              <a:rPr lang="pl-PL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=1,2,3,…</a:t>
            </a:r>
          </a:p>
          <a:p>
            <a:pPr>
              <a:buFontTx/>
              <a:buNone/>
            </a:pPr>
            <a:r>
              <a:rPr lang="pl-PL" dirty="0">
                <a:sym typeface="Symbol" pitchFamily="18" charset="2"/>
              </a:rPr>
              <a:t>Uwaga. Sumę dowolnych dwóch zdarzeń można przedstawić jako sumę zdarzeń wzajemnie wykluczających się </a:t>
            </a:r>
          </a:p>
          <a:p>
            <a:pPr>
              <a:buFontTx/>
              <a:buNone/>
            </a:pPr>
            <a:endParaRPr lang="pl-PL" dirty="0"/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134" y="4730356"/>
            <a:ext cx="5274494" cy="2422628"/>
          </a:xfrm>
          <a:prstGeom prst="rect">
            <a:avLst/>
          </a:prstGeom>
          <a:noFill/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80279" y="5592160"/>
            <a:ext cx="4186983" cy="59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026" tIns="52014" rIns="104026" bIns="52014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 B = I  II 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774" y="0"/>
            <a:ext cx="8956212" cy="1037270"/>
          </a:xfrm>
        </p:spPr>
        <p:txBody>
          <a:bodyPr/>
          <a:lstStyle/>
          <a:p>
            <a:r>
              <a:rPr lang="pl-PL" dirty="0" smtClean="0">
                <a:solidFill>
                  <a:srgbClr val="990000"/>
                </a:solidFill>
                <a:sym typeface="Symbol" pitchFamily="18" charset="2"/>
              </a:rPr>
              <a:t>Twierdzenie  o </a:t>
            </a:r>
            <a:r>
              <a:rPr lang="pl-PL" b="1" dirty="0" smtClean="0">
                <a:solidFill>
                  <a:srgbClr val="990000"/>
                </a:solidFill>
                <a:sym typeface="Symbol" pitchFamily="18" charset="2"/>
              </a:rPr>
              <a:t>prawdopodobieństwie całkowitym</a:t>
            </a:r>
            <a:endParaRPr lang="pl-PL" b="1" dirty="0">
              <a:solidFill>
                <a:srgbClr val="990000"/>
              </a:solidFill>
              <a:sym typeface="Symbol" pitchFamily="18" charset="2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010" y="1239301"/>
            <a:ext cx="9757264" cy="535252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dirty="0" err="1" smtClean="0">
                <a:sym typeface="Symbol" pitchFamily="18" charset="2"/>
              </a:rPr>
              <a:t>Zał</a:t>
            </a:r>
            <a:r>
              <a:rPr lang="pl-PL" dirty="0" smtClean="0">
                <a:sym typeface="Symbol" pitchFamily="18" charset="2"/>
              </a:rPr>
              <a:t>: 	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…. </a:t>
            </a:r>
            <a:r>
              <a:rPr lang="pl-PL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</a:t>
            </a:r>
            <a:r>
              <a:rPr lang="pl-PL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 </a:t>
            </a:r>
            <a:r>
              <a:rPr lang="pl-PL" dirty="0">
                <a:sym typeface="Symbol" pitchFamily="18" charset="2"/>
              </a:rPr>
              <a:t>,  </a:t>
            </a:r>
          </a:p>
          <a:p>
            <a:pPr>
              <a:buFontTx/>
              <a:buNone/>
            </a:pPr>
            <a:r>
              <a:rPr lang="pl-PL" dirty="0">
                <a:sym typeface="Symbol" pitchFamily="18" charset="2"/>
              </a:rPr>
              <a:t>	</a:t>
            </a:r>
            <a:r>
              <a:rPr lang="pl-PL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i="1" baseline="-25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l-PL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pl-PL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</a:t>
            </a:r>
            <a:r>
              <a:rPr lang="pl-PL" i="1" baseline="-25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= 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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i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j :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i,j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=1,2,…,n</a:t>
            </a:r>
          </a:p>
          <a:p>
            <a:pPr>
              <a:buFontTx/>
              <a:buNone/>
            </a:pPr>
            <a:r>
              <a:rPr lang="pl-PL" dirty="0" smtClean="0">
                <a:sym typeface="Symbol" pitchFamily="18" charset="2"/>
              </a:rPr>
              <a:t>Teza:</a:t>
            </a:r>
            <a:endParaRPr lang="pl-PL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None/>
            </a:pPr>
            <a:endParaRPr lang="pl-PL" dirty="0">
              <a:sym typeface="Symbol" pitchFamily="18" charset="2"/>
            </a:endParaRPr>
          </a:p>
          <a:p>
            <a:pPr>
              <a:buFontTx/>
              <a:buNone/>
            </a:pPr>
            <a:endParaRPr lang="pl-PL" dirty="0">
              <a:sym typeface="Symbol" pitchFamily="18" charset="2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82563" y="3302208"/>
            <a:ext cx="8353339" cy="659042"/>
          </a:xfrm>
          <a:prstGeom prst="rect">
            <a:avLst/>
          </a:prstGeom>
          <a:solidFill>
            <a:srgbClr val="EBB887"/>
          </a:solidFill>
          <a:ln>
            <a:solidFill>
              <a:srgbClr val="D15933"/>
            </a:solidFill>
          </a:ln>
        </p:spPr>
        <p:txBody>
          <a:bodyPr wrap="none" lIns="104026" tIns="52014" rIns="104026" bIns="52014">
            <a:spAutoFit/>
          </a:bodyPr>
          <a:lstStyle/>
          <a:p>
            <a:r>
              <a:rPr lang="pl-PL" sz="36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P(B) = P(B/A</a:t>
            </a:r>
            <a:r>
              <a:rPr lang="pl-PL" sz="36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)*P(A</a:t>
            </a:r>
            <a:r>
              <a:rPr lang="pl-PL" sz="36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)+…..+ P(B/A</a:t>
            </a:r>
            <a:r>
              <a:rPr lang="pl-PL" sz="36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)*P(A</a:t>
            </a:r>
            <a:r>
              <a:rPr lang="pl-PL" sz="36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sz="36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pl-PL" sz="3600" dirty="0">
              <a:latin typeface="Arial" charset="0"/>
              <a:cs typeface="+mn-cs"/>
            </a:endParaRPr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35" y="4174978"/>
            <a:ext cx="4327909" cy="273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246931" y="4730360"/>
            <a:ext cx="5424459" cy="751375"/>
          </a:xfrm>
          <a:prstGeom prst="rect">
            <a:avLst/>
          </a:prstGeom>
        </p:spPr>
        <p:txBody>
          <a:bodyPr wrap="square" lIns="104026" tIns="52014" rIns="104026" bIns="52014">
            <a:spAutoFit/>
          </a:bodyPr>
          <a:lstStyle/>
          <a:p>
            <a:pPr marL="921059" indent="-921059"/>
            <a:r>
              <a:rPr lang="pl-PL" sz="2100" b="1" dirty="0" smtClean="0">
                <a:solidFill>
                  <a:srgbClr val="990000"/>
                </a:solidFill>
                <a:latin typeface="Calibri Light" pitchFamily="34" charset="0"/>
                <a:cs typeface="Times New Roman" pitchFamily="18" charset="0"/>
                <a:sym typeface="Symbol" pitchFamily="18" charset="2"/>
              </a:rPr>
              <a:t>drzewo stochastyczne </a:t>
            </a:r>
          </a:p>
          <a:p>
            <a:pPr marL="921059" indent="-921059"/>
            <a:r>
              <a:rPr lang="pl-PL" sz="2100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(drzewo zdarzeń, prawdopodobieństwa)</a:t>
            </a:r>
            <a:endParaRPr lang="pl-PL" sz="2100" dirty="0">
              <a:latin typeface="Calibri Ligh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000" dirty="0" smtClean="0">
                <a:solidFill>
                  <a:srgbClr val="800000"/>
                </a:solidFill>
                <a:latin typeface="+mj-lt"/>
              </a:rPr>
              <a:t>Kanon jedynej różnicy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0085" y="1397633"/>
            <a:ext cx="8099560" cy="1269857"/>
          </a:xfrm>
        </p:spPr>
        <p:txBody>
          <a:bodyPr/>
          <a:lstStyle/>
          <a:p>
            <a:r>
              <a:rPr lang="pl-PL" dirty="0" smtClean="0"/>
              <a:t>schematy wnioskowania indukcyjnego: </a:t>
            </a:r>
            <a:br>
              <a:rPr lang="pl-PL" dirty="0" smtClean="0"/>
            </a:br>
            <a:r>
              <a:rPr lang="pl-PL" dirty="0" smtClean="0"/>
              <a:t>kanony Milla (1843r.)</a:t>
            </a:r>
          </a:p>
          <a:p>
            <a:r>
              <a:rPr lang="pl-PL" dirty="0" smtClean="0"/>
              <a:t>pozwalają ustalić związki przyczynowe między występowaniem zjawisk różnego rodzaju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31" y="1318647"/>
            <a:ext cx="1613231" cy="261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1555430" y="4412987"/>
          <a:ext cx="8099560" cy="182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 (</a:t>
            </a:r>
            <a:r>
              <a:rPr lang="pl-PL" dirty="0" err="1" smtClean="0"/>
              <a:t>Event</a:t>
            </a:r>
            <a:r>
              <a:rPr lang="pl-PL" dirty="0" smtClean="0"/>
              <a:t> </a:t>
            </a:r>
            <a:r>
              <a:rPr lang="pl-PL" dirty="0" err="1" smtClean="0"/>
              <a:t>Tree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r>
              <a:rPr lang="pl-PL" dirty="0" smtClean="0"/>
              <a:t>) </a:t>
            </a:r>
            <a:br>
              <a:rPr lang="pl-PL" dirty="0" smtClean="0"/>
            </a:br>
            <a:r>
              <a:rPr lang="pl-PL" sz="2700" dirty="0" smtClean="0">
                <a:solidFill>
                  <a:srgbClr val="990000"/>
                </a:solidFill>
              </a:rPr>
              <a:t>Analiza Drzewa Zdarzeń</a:t>
            </a:r>
            <a:endParaRPr lang="pl-PL" dirty="0">
              <a:solidFill>
                <a:srgbClr val="99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899" y="1080634"/>
            <a:ext cx="9612630" cy="1190515"/>
          </a:xfrm>
        </p:spPr>
        <p:txBody>
          <a:bodyPr/>
          <a:lstStyle/>
          <a:p>
            <a:r>
              <a:rPr lang="pl-PL" sz="2700" dirty="0" smtClean="0"/>
              <a:t>ETA jest podstawową metodą </a:t>
            </a:r>
            <a:br>
              <a:rPr lang="pl-PL" sz="2700" dirty="0" smtClean="0"/>
            </a:br>
            <a:r>
              <a:rPr lang="pl-PL" sz="2700" dirty="0" smtClean="0"/>
              <a:t>tworzenia modelu obiektu do </a:t>
            </a:r>
            <a:r>
              <a:rPr lang="pl-PL" sz="2700" dirty="0" smtClean="0">
                <a:solidFill>
                  <a:srgbClr val="990000"/>
                </a:solidFill>
              </a:rPr>
              <a:t>analiz zagrożenia</a:t>
            </a:r>
            <a:r>
              <a:rPr lang="pl-PL" sz="2700" dirty="0" smtClean="0"/>
              <a:t>. </a:t>
            </a:r>
            <a:endParaRPr lang="pl-PL" sz="27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119" y="2270749"/>
            <a:ext cx="815330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990000"/>
                </a:solidFill>
                <a:sym typeface="Symbol" pitchFamily="18" charset="2"/>
              </a:rPr>
              <a:t>Twierdzenie </a:t>
            </a:r>
            <a:r>
              <a:rPr lang="pl-PL" b="1" dirty="0" err="1" smtClean="0">
                <a:solidFill>
                  <a:srgbClr val="990000"/>
                </a:solidFill>
                <a:sym typeface="Symbol" pitchFamily="18" charset="2"/>
              </a:rPr>
              <a:t>Bayesa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dirty="0" err="1" smtClean="0">
                <a:sym typeface="Symbol" pitchFamily="18" charset="2"/>
              </a:rPr>
              <a:t>Zał</a:t>
            </a:r>
            <a:r>
              <a:rPr lang="pl-PL" dirty="0" smtClean="0">
                <a:sym typeface="Symbol" pitchFamily="18" charset="2"/>
              </a:rPr>
              <a:t>: 	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….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 </a:t>
            </a:r>
            <a:r>
              <a:rPr lang="pl-PL" dirty="0" smtClean="0">
                <a:sym typeface="Symbol" pitchFamily="18" charset="2"/>
              </a:rPr>
              <a:t>,  </a:t>
            </a:r>
          </a:p>
          <a:p>
            <a:pPr>
              <a:buFontTx/>
              <a:buNone/>
            </a:pPr>
            <a:r>
              <a:rPr lang="pl-PL" dirty="0" smtClean="0">
                <a:solidFill>
                  <a:srgbClr val="990000"/>
                </a:solidFill>
                <a:sym typeface="Symbol" pitchFamily="18" charset="2"/>
              </a:rPr>
              <a:t> 	</a:t>
            </a:r>
            <a:r>
              <a:rPr lang="pl-PL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i="1" baseline="-25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l-PL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pl-PL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</a:t>
            </a:r>
            <a:r>
              <a:rPr lang="pl-PL" i="1" baseline="-25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pl-PL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=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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i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j :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i,j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=1,2,…,n</a:t>
            </a:r>
          </a:p>
          <a:p>
            <a:pPr>
              <a:buFontTx/>
              <a:buNone/>
            </a:pPr>
            <a:r>
              <a:rPr lang="pl-PL" dirty="0" smtClean="0">
                <a:sym typeface="Symbol" pitchFamily="18" charset="2"/>
              </a:rPr>
              <a:t>Teza: 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3631" y="1318643"/>
            <a:ext cx="2447660" cy="247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zaokrąglony 5"/>
          <p:cNvSpPr/>
          <p:nvPr/>
        </p:nvSpPr>
        <p:spPr>
          <a:xfrm>
            <a:off x="7863630" y="3619574"/>
            <a:ext cx="2439171" cy="831308"/>
          </a:xfrm>
          <a:prstGeom prst="roundRect">
            <a:avLst/>
          </a:prstGeom>
          <a:solidFill>
            <a:srgbClr val="EBB887"/>
          </a:solidFill>
          <a:ln>
            <a:solidFill>
              <a:srgbClr val="D15933"/>
            </a:solidFill>
          </a:ln>
        </p:spPr>
        <p:txBody>
          <a:bodyPr wrap="square" lIns="104026" tIns="52014" rIns="104026" bIns="52014">
            <a:spAutoFit/>
          </a:bodyPr>
          <a:lstStyle/>
          <a:p>
            <a:pPr algn="ctr"/>
            <a:r>
              <a:rPr lang="pl-PL" sz="2100" dirty="0" smtClean="0">
                <a:latin typeface="Calibri Light" pitchFamily="34" charset="0"/>
                <a:cs typeface="+mn-cs"/>
              </a:rPr>
              <a:t>Thomas </a:t>
            </a:r>
            <a:r>
              <a:rPr lang="pl-PL" sz="2100" dirty="0" err="1" smtClean="0">
                <a:latin typeface="Calibri Light" pitchFamily="34" charset="0"/>
                <a:cs typeface="+mn-cs"/>
              </a:rPr>
              <a:t>Bayes</a:t>
            </a:r>
            <a:endParaRPr lang="pl-PL" sz="2100" dirty="0" smtClean="0">
              <a:latin typeface="Calibri Light" pitchFamily="34" charset="0"/>
              <a:cs typeface="+mn-cs"/>
            </a:endParaRPr>
          </a:p>
          <a:p>
            <a:pPr algn="ctr"/>
            <a:r>
              <a:rPr lang="pl-PL" sz="2100" dirty="0" smtClean="0">
                <a:latin typeface="Calibri Light" pitchFamily="34" charset="0"/>
                <a:cs typeface="+mn-cs"/>
              </a:rPr>
              <a:t>1702 - 1761</a:t>
            </a:r>
            <a:endParaRPr lang="pl-PL" sz="2100" dirty="0">
              <a:latin typeface="Calibri Light" pitchFamily="34" charset="0"/>
              <a:cs typeface="+mn-cs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6" y="-214095"/>
            <a:ext cx="210148" cy="42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4026" tIns="52014" rIns="104026" bIns="52014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5976" y="3064188"/>
            <a:ext cx="4962451" cy="1247553"/>
          </a:xfrm>
          <a:prstGeom prst="rect">
            <a:avLst/>
          </a:prstGeom>
          <a:noFill/>
          <a:ln w="9525">
            <a:solidFill>
              <a:srgbClr val="D15933"/>
            </a:solidFill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714337" y="5206414"/>
            <a:ext cx="9083809" cy="2044036"/>
          </a:xfrm>
          <a:prstGeom prst="rect">
            <a:avLst/>
          </a:prstGeom>
        </p:spPr>
        <p:txBody>
          <a:bodyPr wrap="square" lIns="104026" tIns="52014" rIns="104026" bIns="52014">
            <a:spAutoFit/>
          </a:bodyPr>
          <a:lstStyle/>
          <a:p>
            <a:pPr marL="921059" indent="-921059"/>
            <a:r>
              <a:rPr lang="pl-PL" sz="21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</a:t>
            </a:r>
            <a:r>
              <a:rPr lang="pl-PL" sz="21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sz="21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l-PL" sz="21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/B)	-</a:t>
            </a:r>
            <a:r>
              <a:rPr lang="pl-PL" sz="21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100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prawdopodobieństwo tego, że hipoteza jest prawdziwa, </a:t>
            </a:r>
            <a:br>
              <a:rPr lang="pl-PL" sz="2100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</a:br>
            <a:r>
              <a:rPr lang="pl-PL" sz="2100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jeśli dostarczone dane są prawdziwe</a:t>
            </a:r>
          </a:p>
          <a:p>
            <a:pPr marL="921059" indent="-921059"/>
            <a:r>
              <a:rPr lang="pl-PL" sz="21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</a:t>
            </a:r>
            <a:r>
              <a:rPr lang="pl-PL" sz="21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pl-PL" sz="21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l-PL" sz="21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pl-PL" sz="21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	- </a:t>
            </a:r>
            <a:r>
              <a:rPr lang="pl-PL" sz="2100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prawdopodobieństwo wyjściowe (bazowe), bez danych</a:t>
            </a:r>
          </a:p>
          <a:p>
            <a:pPr marL="921059" indent="-921059"/>
            <a:endParaRPr lang="pl-PL" sz="2100" dirty="0" smtClean="0">
              <a:latin typeface="Calibri Light" pitchFamily="34" charset="0"/>
              <a:cs typeface="Times New Roman" pitchFamily="18" charset="0"/>
              <a:sym typeface="Symbol" pitchFamily="18" charset="2"/>
            </a:endParaRPr>
          </a:p>
          <a:p>
            <a:pPr marL="921059" indent="-921059"/>
            <a:r>
              <a:rPr lang="pl-PL" sz="2100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	Twierdzenie </a:t>
            </a:r>
            <a:r>
              <a:rPr lang="pl-PL" sz="2100" dirty="0" err="1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Bayesa</a:t>
            </a:r>
            <a:r>
              <a:rPr lang="pl-PL" sz="2100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 stosujemy głównie wtedy, </a:t>
            </a:r>
            <a:br>
              <a:rPr lang="pl-PL" sz="2100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</a:br>
            <a:r>
              <a:rPr lang="pl-PL" sz="2100" dirty="0" smtClean="0">
                <a:latin typeface="Calibri Light" pitchFamily="34" charset="0"/>
                <a:cs typeface="Times New Roman" pitchFamily="18" charset="0"/>
                <a:sym typeface="Symbol" pitchFamily="18" charset="2"/>
              </a:rPr>
              <a:t>gdy </a:t>
            </a:r>
            <a:r>
              <a:rPr lang="pl-PL" sz="2100" b="1" dirty="0" smtClean="0">
                <a:solidFill>
                  <a:srgbClr val="990000"/>
                </a:solidFill>
                <a:latin typeface="Calibri Light" pitchFamily="34" charset="0"/>
                <a:cs typeface="Times New Roman" pitchFamily="18" charset="0"/>
                <a:sym typeface="Symbol" pitchFamily="18" charset="2"/>
              </a:rPr>
              <a:t>znamy wynik doświadczenia i pytamy o jego przebieg</a:t>
            </a:r>
            <a:endParaRPr lang="pl-PL" sz="2100" b="1" dirty="0">
              <a:solidFill>
                <a:srgbClr val="990000"/>
              </a:solidFill>
              <a:latin typeface="Calibri Ligh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17" y="1477328"/>
            <a:ext cx="9167891" cy="4955454"/>
          </a:xfrm>
        </p:spPr>
        <p:txBody>
          <a:bodyPr/>
          <a:lstStyle/>
          <a:p>
            <a:pPr marL="433453" indent="-433453"/>
            <a:r>
              <a:rPr lang="pl-PL" sz="2700" dirty="0" smtClean="0">
                <a:solidFill>
                  <a:srgbClr val="800000"/>
                </a:solidFill>
              </a:rPr>
              <a:t>	Obliczyć </a:t>
            </a:r>
            <a:r>
              <a:rPr lang="pl-PL" sz="2700" dirty="0">
                <a:solidFill>
                  <a:srgbClr val="800000"/>
                </a:solidFill>
              </a:rPr>
              <a:t>prawdopodobieństwo tego, że przypadkowo wzięta liczba naturalna jest</a:t>
            </a:r>
          </a:p>
          <a:p>
            <a:pPr marL="953565" lvl="1" indent="-433453"/>
            <a:r>
              <a:rPr lang="pl-PL" dirty="0">
                <a:solidFill>
                  <a:srgbClr val="800000"/>
                </a:solidFill>
              </a:rPr>
              <a:t>podzielna przez 6</a:t>
            </a:r>
          </a:p>
          <a:p>
            <a:pPr marL="953565" lvl="1" indent="-433453"/>
            <a:r>
              <a:rPr lang="pl-PL" dirty="0">
                <a:solidFill>
                  <a:srgbClr val="800000"/>
                </a:solidFill>
              </a:rPr>
              <a:t>podzielna przez 2 lub 3</a:t>
            </a:r>
          </a:p>
          <a:p>
            <a:pPr marL="953565" lvl="1" indent="-433453">
              <a:buNone/>
            </a:pPr>
            <a:endParaRPr lang="pl-PL" dirty="0">
              <a:solidFill>
                <a:srgbClr val="800000"/>
              </a:solidFill>
            </a:endParaRPr>
          </a:p>
          <a:p>
            <a:pPr marL="433453" indent="-433453"/>
            <a:r>
              <a:rPr lang="pl-PL" sz="2700" dirty="0" smtClean="0">
                <a:solidFill>
                  <a:srgbClr val="006600"/>
                </a:solidFill>
              </a:rPr>
              <a:t>	</a:t>
            </a:r>
            <a:endParaRPr lang="pl-PL" sz="2700" dirty="0" smtClean="0">
              <a:solidFill>
                <a:srgbClr val="000099"/>
              </a:solidFill>
            </a:endParaRPr>
          </a:p>
          <a:p>
            <a:pPr marL="433453" indent="-433453"/>
            <a:endParaRPr lang="pl-PL" sz="2700" dirty="0"/>
          </a:p>
        </p:txBody>
      </p:sp>
      <p:sp>
        <p:nvSpPr>
          <p:cNvPr id="5" name="Tytuł 3"/>
          <p:cNvSpPr>
            <a:spLocks noGrp="1"/>
          </p:cNvSpPr>
          <p:nvPr>
            <p:ph type="title"/>
          </p:nvPr>
        </p:nvSpPr>
        <p:spPr>
          <a:xfrm>
            <a:off x="1051400" y="208154"/>
            <a:ext cx="8746677" cy="634955"/>
          </a:xfrm>
        </p:spPr>
        <p:txBody>
          <a:bodyPr/>
          <a:lstStyle/>
          <a:p>
            <a:r>
              <a:rPr lang="pl-PL" dirty="0" smtClean="0">
                <a:solidFill>
                  <a:srgbClr val="000099"/>
                </a:solidFill>
                <a:latin typeface="Calibri Light" pitchFamily="34" charset="0"/>
                <a:sym typeface="Symbol" pitchFamily="18" charset="2"/>
              </a:rPr>
              <a:t>Zadania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17" y="1477328"/>
            <a:ext cx="9167891" cy="4955454"/>
          </a:xfrm>
        </p:spPr>
        <p:txBody>
          <a:bodyPr/>
          <a:lstStyle/>
          <a:p>
            <a:pPr marL="433453" indent="-433453"/>
            <a:r>
              <a:rPr lang="pl-PL" sz="2700" dirty="0" smtClean="0">
                <a:solidFill>
                  <a:srgbClr val="006600"/>
                </a:solidFill>
              </a:rPr>
              <a:t>	W pewnym przedsiębiorstwie 96% wyrobów jest dobrych. Na 100 dobrych wyrobów 75 jest pierwszego gatunku. </a:t>
            </a:r>
          </a:p>
          <a:p>
            <a:pPr marL="433453" indent="-433453"/>
            <a:r>
              <a:rPr lang="pl-PL" sz="2700" dirty="0" smtClean="0">
                <a:solidFill>
                  <a:srgbClr val="006600"/>
                </a:solidFill>
              </a:rPr>
              <a:t>	Jakie jest prawdopodobieństwo zdarzenia, że losowo wybrany wyrób okaże się wyrobem I gatunku?</a:t>
            </a:r>
          </a:p>
          <a:p>
            <a:pPr marL="433453" indent="-433453"/>
            <a:endParaRPr lang="pl-PL" sz="2700" dirty="0" smtClean="0">
              <a:solidFill>
                <a:srgbClr val="000099"/>
              </a:solidFill>
            </a:endParaRPr>
          </a:p>
          <a:p>
            <a:pPr marL="433453" indent="-433453"/>
            <a:endParaRPr lang="pl-PL" sz="2700" dirty="0"/>
          </a:p>
        </p:txBody>
      </p:sp>
      <p:sp>
        <p:nvSpPr>
          <p:cNvPr id="5" name="Tytuł 3"/>
          <p:cNvSpPr>
            <a:spLocks noGrp="1"/>
          </p:cNvSpPr>
          <p:nvPr>
            <p:ph type="title"/>
          </p:nvPr>
        </p:nvSpPr>
        <p:spPr>
          <a:xfrm>
            <a:off x="1051400" y="208154"/>
            <a:ext cx="8746677" cy="634955"/>
          </a:xfrm>
        </p:spPr>
        <p:txBody>
          <a:bodyPr/>
          <a:lstStyle/>
          <a:p>
            <a:r>
              <a:rPr lang="pl-PL" dirty="0" smtClean="0">
                <a:solidFill>
                  <a:srgbClr val="000099"/>
                </a:solidFill>
                <a:latin typeface="Calibri Light" pitchFamily="34" charset="0"/>
                <a:sym typeface="Symbol" pitchFamily="18" charset="2"/>
              </a:rPr>
              <a:t>Zadania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18" y="1318643"/>
            <a:ext cx="9180580" cy="5157240"/>
          </a:xfrm>
        </p:spPr>
        <p:txBody>
          <a:bodyPr/>
          <a:lstStyle/>
          <a:p>
            <a:r>
              <a:rPr lang="pl-PL" sz="2700" dirty="0">
                <a:solidFill>
                  <a:srgbClr val="000099"/>
                </a:solidFill>
              </a:rPr>
              <a:t>Na egzaminie jest 10 zestawów pytań, </a:t>
            </a:r>
            <a:br>
              <a:rPr lang="pl-PL" sz="2700" dirty="0">
                <a:solidFill>
                  <a:srgbClr val="000099"/>
                </a:solidFill>
              </a:rPr>
            </a:br>
            <a:r>
              <a:rPr lang="pl-PL" sz="2700" dirty="0">
                <a:solidFill>
                  <a:srgbClr val="000099"/>
                </a:solidFill>
              </a:rPr>
              <a:t>kartka z numerem k zawiera najtrudniejszy zestaw pytań. </a:t>
            </a:r>
            <a:br>
              <a:rPr lang="pl-PL" sz="2700" dirty="0">
                <a:solidFill>
                  <a:srgbClr val="000099"/>
                </a:solidFill>
              </a:rPr>
            </a:br>
            <a:r>
              <a:rPr lang="pl-PL" sz="2700" dirty="0">
                <a:solidFill>
                  <a:srgbClr val="000099"/>
                </a:solidFill>
              </a:rPr>
              <a:t>Jakie jest prawdopodobieństwo, że żaden z pięciu zdających studentów nie wylosuje kartki z numerem k jeśli</a:t>
            </a:r>
          </a:p>
          <a:p>
            <a:pPr lvl="1"/>
            <a:r>
              <a:rPr lang="pl-PL" dirty="0"/>
              <a:t>Losowanie jest bez zwracania (wylosowane kartki są odkładane)</a:t>
            </a:r>
          </a:p>
          <a:p>
            <a:pPr lvl="1"/>
            <a:r>
              <a:rPr lang="pl-PL" dirty="0"/>
              <a:t>Losowanie jest ze zwracaniem </a:t>
            </a:r>
            <a:r>
              <a:rPr lang="pl-PL" dirty="0" smtClean="0"/>
              <a:t>– (</a:t>
            </a:r>
            <a:r>
              <a:rPr lang="pl-PL" dirty="0"/>
              <a:t>kartka wylosowana przez jednego studenta wraca do puli i może być wylosowana przez innego zdającego)</a:t>
            </a:r>
          </a:p>
          <a:p>
            <a:pPr lvl="1"/>
            <a:r>
              <a:rPr lang="pl-PL" dirty="0">
                <a:solidFill>
                  <a:schemeClr val="accent6"/>
                </a:solidFill>
              </a:rPr>
              <a:t>Który sposób losowania jest bardziej korzystny dla studentów?</a:t>
            </a:r>
          </a:p>
          <a:p>
            <a:endParaRPr lang="pl-PL" sz="27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99"/>
                </a:solidFill>
                <a:sym typeface="Symbol" pitchFamily="18" charset="2"/>
              </a:rPr>
              <a:t>Zadania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99"/>
                </a:solidFill>
                <a:sym typeface="Symbol" pitchFamily="18" charset="2"/>
              </a:rPr>
              <a:t>Zadania</a:t>
            </a:r>
            <a:endParaRPr lang="pl-PL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681" y="1239301"/>
            <a:ext cx="10177231" cy="5950661"/>
          </a:xfrm>
        </p:spPr>
        <p:txBody>
          <a:bodyPr/>
          <a:lstStyle/>
          <a:p>
            <a:pPr marL="520126" indent="-520126"/>
            <a:r>
              <a:rPr lang="pl-PL" sz="3600" dirty="0"/>
              <a:t>	</a:t>
            </a:r>
            <a:r>
              <a:rPr lang="pl-PL" sz="2700" dirty="0">
                <a:solidFill>
                  <a:srgbClr val="990000"/>
                </a:solidFill>
              </a:rPr>
              <a:t>W magazynie znajdują się pewne elementy do komputera pochodzące z dwóch fabryk, przy czym 40% z nich pochodzi z fabryki </a:t>
            </a:r>
            <a:r>
              <a:rPr lang="pl-PL" sz="2700" dirty="0" smtClean="0">
                <a:solidFill>
                  <a:srgbClr val="990000"/>
                </a:solidFill>
              </a:rPr>
              <a:t>A, </a:t>
            </a:r>
            <a:r>
              <a:rPr lang="pl-PL" sz="2700" dirty="0">
                <a:solidFill>
                  <a:srgbClr val="990000"/>
                </a:solidFill>
              </a:rPr>
              <a:t>a 60% z fabryki </a:t>
            </a:r>
            <a:r>
              <a:rPr lang="pl-PL" sz="2700" dirty="0" smtClean="0">
                <a:solidFill>
                  <a:srgbClr val="990000"/>
                </a:solidFill>
              </a:rPr>
              <a:t>B. </a:t>
            </a:r>
            <a:r>
              <a:rPr lang="pl-PL" sz="2700" dirty="0"/>
              <a:t>Niezawodność (w czasie T) elementów z fabryki </a:t>
            </a:r>
            <a:r>
              <a:rPr lang="pl-PL" sz="2700" dirty="0" smtClean="0"/>
              <a:t>A </a:t>
            </a:r>
            <a:r>
              <a:rPr lang="pl-PL" sz="2700" dirty="0"/>
              <a:t>wynosi 0,95 a z fabryki </a:t>
            </a:r>
            <a:r>
              <a:rPr lang="pl-PL" sz="2700" dirty="0" smtClean="0"/>
              <a:t>B=0,7</a:t>
            </a:r>
            <a:r>
              <a:rPr lang="pl-PL" sz="2700" dirty="0"/>
              <a:t>. obliczyć prawdopodobieństwo, że losowo wzięty z magazynu element</a:t>
            </a:r>
          </a:p>
          <a:p>
            <a:pPr marL="996912" lvl="1" indent="-476785"/>
            <a:r>
              <a:rPr lang="pl-PL" dirty="0">
                <a:solidFill>
                  <a:srgbClr val="990000"/>
                </a:solidFill>
              </a:rPr>
              <a:t>był wyprodukowany w fabryce </a:t>
            </a:r>
            <a:r>
              <a:rPr lang="pl-PL" dirty="0" smtClean="0">
                <a:solidFill>
                  <a:srgbClr val="990000"/>
                </a:solidFill>
              </a:rPr>
              <a:t>A</a:t>
            </a:r>
            <a:endParaRPr lang="pl-PL" dirty="0">
              <a:solidFill>
                <a:srgbClr val="990000"/>
              </a:solidFill>
            </a:endParaRPr>
          </a:p>
          <a:p>
            <a:pPr marL="996912" lvl="1" indent="-476785"/>
            <a:r>
              <a:rPr lang="pl-PL" dirty="0">
                <a:solidFill>
                  <a:srgbClr val="990000"/>
                </a:solidFill>
              </a:rPr>
              <a:t>będzie poprawnie pracował przez czas T</a:t>
            </a:r>
          </a:p>
          <a:p>
            <a:pPr marL="996912" lvl="1" indent="-476785"/>
            <a:r>
              <a:rPr lang="pl-PL" dirty="0"/>
              <a:t>pochodzi z fabryki </a:t>
            </a:r>
            <a:r>
              <a:rPr lang="pl-PL" dirty="0" smtClean="0"/>
              <a:t>A </a:t>
            </a:r>
            <a:r>
              <a:rPr lang="pl-PL" dirty="0"/>
              <a:t>jeśli stwierdzono, że poprawnie pracował przez czas T</a:t>
            </a:r>
          </a:p>
          <a:p>
            <a:pPr marL="996912" lvl="1" indent="-476785"/>
            <a:r>
              <a:rPr lang="pl-PL" dirty="0"/>
              <a:t>pochodzi z fabryki </a:t>
            </a:r>
            <a:r>
              <a:rPr lang="pl-PL" dirty="0" smtClean="0"/>
              <a:t>B </a:t>
            </a:r>
            <a:r>
              <a:rPr lang="pl-PL" dirty="0"/>
              <a:t>jeśli stwierdzono, że poprawnie pracował przez czas T.</a:t>
            </a:r>
          </a:p>
          <a:p>
            <a:pPr marL="520126" indent="-520126"/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4884" y="2905486"/>
            <a:ext cx="8746677" cy="1348817"/>
          </a:xfrm>
        </p:spPr>
        <p:txBody>
          <a:bodyPr/>
          <a:lstStyle/>
          <a:p>
            <a:r>
              <a:rPr lang="pl-PL" dirty="0" smtClean="0"/>
              <a:t>Histogram</a:t>
            </a:r>
            <a:br>
              <a:rPr lang="pl-PL" dirty="0" smtClean="0"/>
            </a:br>
            <a:r>
              <a:rPr lang="pl-PL" sz="2300" dirty="0" smtClean="0">
                <a:solidFill>
                  <a:schemeClr val="bg2"/>
                </a:solidFill>
              </a:rPr>
              <a:t>…znowu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75938" y="2632690"/>
            <a:ext cx="6304762" cy="49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097334" cy="4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35427" cy="433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613" y="5"/>
            <a:ext cx="5140087" cy="55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3723263"/>
            <a:ext cx="5424458" cy="383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Tabele raportujące</a:t>
            </a:r>
            <a:endParaRPr lang="pl-PL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80" y="1159999"/>
            <a:ext cx="8573446" cy="489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431" y="5047724"/>
            <a:ext cx="8564958" cy="159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Falsyfikacja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32992" y="1080619"/>
            <a:ext cx="7510795" cy="1428159"/>
          </a:xfrm>
        </p:spPr>
        <p:txBody>
          <a:bodyPr/>
          <a:lstStyle/>
          <a:p>
            <a:r>
              <a:rPr lang="pl-PL" sz="2700" dirty="0" smtClean="0"/>
              <a:t>idealizm ontologiczny; </a:t>
            </a:r>
          </a:p>
          <a:p>
            <a:pPr>
              <a:spcBef>
                <a:spcPts val="0"/>
              </a:spcBef>
            </a:pPr>
            <a:r>
              <a:rPr lang="pl-PL" sz="2700" dirty="0" smtClean="0"/>
              <a:t>co jest rozumne, jest rzeczywiste, </a:t>
            </a:r>
            <a:br>
              <a:rPr lang="pl-PL" sz="2700" dirty="0" smtClean="0"/>
            </a:br>
            <a:r>
              <a:rPr lang="pl-PL" sz="2700" dirty="0" smtClean="0"/>
              <a:t>a co jest rzeczywiste, jest rozumne</a:t>
            </a:r>
            <a:endParaRPr lang="pl-PL" sz="27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98" y="1239307"/>
            <a:ext cx="1869123" cy="276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5"/>
          <p:cNvGrpSpPr/>
          <p:nvPr/>
        </p:nvGrpSpPr>
        <p:grpSpPr>
          <a:xfrm>
            <a:off x="2732964" y="2350094"/>
            <a:ext cx="7258465" cy="1318466"/>
            <a:chOff x="0" y="0"/>
            <a:chExt cx="6934224" cy="1628639"/>
          </a:xfrm>
        </p:grpSpPr>
        <p:sp>
          <p:nvSpPr>
            <p:cNvPr id="7" name="Prostokąt zaokrąglony 6"/>
            <p:cNvSpPr/>
            <p:nvPr/>
          </p:nvSpPr>
          <p:spPr>
            <a:xfrm>
              <a:off x="0" y="0"/>
              <a:ext cx="6934224" cy="1628639"/>
            </a:xfrm>
            <a:prstGeom prst="roundRect">
              <a:avLst/>
            </a:prstGeom>
            <a:solidFill>
              <a:srgbClr val="D159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79504" y="79504"/>
              <a:ext cx="6775216" cy="1469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211965">
                <a:lnSpc>
                  <a:spcPct val="90000"/>
                </a:lnSpc>
                <a:spcAft>
                  <a:spcPct val="35000"/>
                </a:spcAft>
              </a:pPr>
              <a:r>
                <a:rPr lang="pl-PL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„jeśli fakty nie potwierdzają teorii, </a:t>
              </a:r>
              <a:br>
                <a:rPr lang="pl-PL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pl-PL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tym gorzej dla faktów”</a:t>
              </a:r>
              <a:endParaRPr lang="pl-PL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upa 8"/>
          <p:cNvGrpSpPr/>
          <p:nvPr/>
        </p:nvGrpSpPr>
        <p:grpSpPr>
          <a:xfrm>
            <a:off x="2732964" y="5523807"/>
            <a:ext cx="7258465" cy="1715177"/>
            <a:chOff x="0" y="0"/>
            <a:chExt cx="6934224" cy="1628639"/>
          </a:xfrm>
        </p:grpSpPr>
        <p:sp>
          <p:nvSpPr>
            <p:cNvPr id="10" name="Prostokąt zaokrąglony 9"/>
            <p:cNvSpPr/>
            <p:nvPr/>
          </p:nvSpPr>
          <p:spPr>
            <a:xfrm>
              <a:off x="0" y="0"/>
              <a:ext cx="6934224" cy="1628639"/>
            </a:xfrm>
            <a:prstGeom prst="roundRect">
              <a:avLst/>
            </a:prstGeom>
            <a:solidFill>
              <a:srgbClr val="D159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79504" y="79504"/>
              <a:ext cx="6775216" cy="1469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211965">
                <a:lnSpc>
                  <a:spcPct val="90000"/>
                </a:lnSpc>
                <a:spcAft>
                  <a:spcPct val="35000"/>
                </a:spcAft>
              </a:pPr>
              <a:r>
                <a:rPr lang="pl-PL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„Teoria naukowa jest jak słup wbity w ruchomy piasek, na którym buduje się całą konstrukcję, gdy słup zgnije albo się zawali pod naporem faktów, trzeba go zastąpić nowym”</a:t>
              </a:r>
              <a:endParaRPr lang="pl-PL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08" y="4174991"/>
            <a:ext cx="1891374" cy="257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2732992" y="3698908"/>
            <a:ext cx="7510795" cy="174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883" tIns="51944" rIns="103883" bIns="51944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  <a:buSzPct val="70000"/>
            </a:pPr>
            <a:r>
              <a:rPr lang="pl-PL" kern="0" dirty="0" smtClean="0">
                <a:latin typeface="Calibri Light" pitchFamily="34" charset="0"/>
                <a:cs typeface="+mn-cs"/>
              </a:rPr>
              <a:t>Nawet jeśli będziemy mieli zbiór miliona faktów potwierdzających daną teorię, może się w każdej chwili zdarzyć, że ktoś zarejestruje fakt nr milion jeden, który nie będzie z teorią zgodny. </a:t>
            </a:r>
            <a:endParaRPr lang="pl-PL" kern="0" dirty="0">
              <a:latin typeface="Calibri Light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051425" y="208193"/>
            <a:ext cx="8746677" cy="1110489"/>
          </a:xfrm>
        </p:spPr>
        <p:txBody>
          <a:bodyPr/>
          <a:lstStyle/>
          <a:p>
            <a:pPr eaLnBrk="1" hangingPunct="1"/>
            <a:r>
              <a:rPr lang="pl-PL" sz="2700" b="1" dirty="0" smtClean="0">
                <a:solidFill>
                  <a:srgbClr val="FF0000"/>
                </a:solidFill>
              </a:rPr>
              <a:t>Tablice kontyngencji </a:t>
            </a:r>
            <a:r>
              <a:rPr lang="pl-PL" sz="2700" dirty="0" smtClean="0"/>
              <a:t>(tabele przestawne)</a:t>
            </a:r>
            <a:br>
              <a:rPr lang="pl-PL" sz="2700" dirty="0" smtClean="0"/>
            </a:br>
            <a:r>
              <a:rPr lang="pl-PL" sz="2700" dirty="0" smtClean="0"/>
              <a:t>tabele liczebności, </a:t>
            </a:r>
            <a:r>
              <a:rPr lang="pl-PL" sz="2700" b="1" dirty="0" smtClean="0"/>
              <a:t>tabele krzyżowe</a:t>
            </a:r>
            <a:r>
              <a:rPr lang="pl-PL" sz="2700" dirty="0" smtClean="0"/>
              <a:t> albo </a:t>
            </a:r>
            <a:r>
              <a:rPr lang="pl-PL" sz="2700" b="1" dirty="0" smtClean="0"/>
              <a:t>rozdzielcze</a:t>
            </a:r>
            <a:r>
              <a:rPr lang="pl-PL" sz="2700" dirty="0" smtClean="0"/>
              <a:t>, </a:t>
            </a:r>
            <a:br>
              <a:rPr lang="pl-PL" sz="2700" dirty="0" smtClean="0"/>
            </a:br>
            <a:r>
              <a:rPr lang="pl-PL" sz="2700" dirty="0" smtClean="0"/>
              <a:t>a w przypadku dwóch wskaźników także </a:t>
            </a:r>
            <a:r>
              <a:rPr lang="pl-PL" sz="2700" b="1" dirty="0" err="1" smtClean="0"/>
              <a:t>dwudzielcze</a:t>
            </a:r>
            <a:r>
              <a:rPr lang="pl-PL" sz="2700" dirty="0" smtClean="0"/>
              <a:t> </a:t>
            </a:r>
            <a:endParaRPr lang="pl-PL" dirty="0" smtClean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1"/>
          </p:nvPr>
        </p:nvGraphicFramePr>
        <p:xfrm>
          <a:off x="5760897" y="3540224"/>
          <a:ext cx="3869030" cy="1374864"/>
        </p:xfrm>
        <a:graphic>
          <a:graphicData uri="http://schemas.openxmlformats.org/drawingml/2006/table">
            <a:tbl>
              <a:tblPr/>
              <a:tblGrid>
                <a:gridCol w="925203"/>
                <a:gridCol w="1404535"/>
                <a:gridCol w="1539292"/>
              </a:tblGrid>
              <a:tr h="68218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usterek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wystąpiła usterka(i)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 65</a:t>
                      </a:r>
                      <a:r>
                        <a:rPr lang="pl-PL" sz="22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65</a:t>
                      </a:r>
                      <a:r>
                        <a:rPr lang="pl-PL" sz="22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pl-PL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46117" y="1794696"/>
          <a:ext cx="4037253" cy="2538948"/>
        </p:xfrm>
        <a:graphic>
          <a:graphicData uri="http://schemas.openxmlformats.org/drawingml/2006/table">
            <a:tbl>
              <a:tblPr/>
              <a:tblGrid>
                <a:gridCol w="850881"/>
                <a:gridCol w="633729"/>
                <a:gridCol w="850881"/>
                <a:gridCol w="850881"/>
                <a:gridCol w="850881"/>
              </a:tblGrid>
              <a:tr h="52081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l-PL" sz="22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l-PL" sz="2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l-PL" sz="22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2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l-PL" sz="22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pl-PL" sz="2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81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l-PL" sz="22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l-PL" sz="2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2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pl-PL" sz="2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2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pl-PL" sz="2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2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</a:t>
                      </a:r>
                      <a:endParaRPr lang="pl-PL" sz="2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81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l-PL" sz="22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2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2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pl-PL" sz="2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2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pl-PL" sz="2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2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2m</a:t>
                      </a:r>
                      <a:endParaRPr lang="pl-PL" sz="2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0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81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l-PL" sz="22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pl-PL" sz="2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2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k1</a:t>
                      </a:r>
                      <a:endParaRPr lang="pl-PL" sz="2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2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k2</a:t>
                      </a:r>
                      <a:endParaRPr lang="pl-PL" sz="2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2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lang="pl-PL" sz="2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26" marR="11126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760897" y="5047724"/>
          <a:ext cx="3869030" cy="1507500"/>
        </p:xfrm>
        <a:graphic>
          <a:graphicData uri="http://schemas.openxmlformats.org/drawingml/2006/table">
            <a:tbl>
              <a:tblPr/>
              <a:tblGrid>
                <a:gridCol w="1030788"/>
                <a:gridCol w="1324274"/>
                <a:gridCol w="1513968"/>
              </a:tblGrid>
              <a:tr h="7286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usterek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wystąpiła usterka(i)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 65</a:t>
                      </a:r>
                      <a:r>
                        <a:rPr lang="pl-PL" sz="22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65</a:t>
                      </a:r>
                      <a:r>
                        <a:rPr lang="pl-PL" sz="22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pl-PL" sz="2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13%</a:t>
                      </a:r>
                    </a:p>
                  </a:txBody>
                  <a:tcPr marL="11126" marR="11126" marT="10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42" name="pole tekstowe 9"/>
          <p:cNvSpPr txBox="1">
            <a:spLocks noChangeArrowheads="1"/>
          </p:cNvSpPr>
          <p:nvPr/>
        </p:nvSpPr>
        <p:spPr bwMode="auto">
          <a:xfrm flipH="1">
            <a:off x="5508569" y="1953397"/>
            <a:ext cx="4626450" cy="152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775" tIns="51891" rIns="103775" bIns="51891">
            <a:spAutoFit/>
          </a:bodyPr>
          <a:lstStyle/>
          <a:p>
            <a:r>
              <a:rPr lang="pl-PL" sz="2300" dirty="0">
                <a:latin typeface="Arial" charset="0"/>
                <a:cs typeface="+mn-cs"/>
              </a:rPr>
              <a:t>Czy musiało dojść do katastrofy </a:t>
            </a:r>
            <a:r>
              <a:rPr lang="pl-PL" sz="2300" dirty="0" err="1">
                <a:latin typeface="Arial" charset="0"/>
                <a:cs typeface="+mn-cs"/>
              </a:rPr>
              <a:t>Challengera</a:t>
            </a:r>
            <a:r>
              <a:rPr lang="pl-PL" sz="2300" dirty="0">
                <a:latin typeface="Arial" charset="0"/>
                <a:cs typeface="+mn-cs"/>
              </a:rPr>
              <a:t> w 1986r. </a:t>
            </a:r>
          </a:p>
          <a:p>
            <a:r>
              <a:rPr lang="pl-PL" sz="2300" dirty="0">
                <a:latin typeface="Arial" charset="0"/>
                <a:cs typeface="+mn-cs"/>
              </a:rPr>
              <a:t>Analiza danych z wcześniejszych 24 startów</a:t>
            </a:r>
          </a:p>
        </p:txBody>
      </p:sp>
      <p:pic>
        <p:nvPicPr>
          <p:cNvPr id="4864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99" y="4492330"/>
            <a:ext cx="4626014" cy="190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Przykład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>
          <a:xfrm>
            <a:off x="378317" y="1240176"/>
            <a:ext cx="9781371" cy="5791567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pl-PL" sz="2300" dirty="0" smtClean="0"/>
              <a:t>Do </a:t>
            </a:r>
            <a:r>
              <a:rPr lang="pl-PL" sz="2300" dirty="0"/>
              <a:t>badania wybrano 500 mieszkańców Rzeszowa, których poproszono o określenie, czy czują się bezpiecznie. Wyniki odpowiedzi respondentów zostały przedstawione w tabeli niezależności. </a:t>
            </a:r>
            <a:endParaRPr lang="pl-PL" sz="2300" dirty="0" smtClean="0"/>
          </a:p>
          <a:p>
            <a:pPr>
              <a:buFont typeface="Georgia" pitchFamily="18" charset="0"/>
              <a:buNone/>
            </a:pPr>
            <a:r>
              <a:rPr lang="pl-PL" sz="2300" b="1" dirty="0" smtClean="0"/>
              <a:t>Sprawdź</a:t>
            </a:r>
            <a:r>
              <a:rPr lang="pl-PL" sz="2300" b="1" dirty="0"/>
              <a:t>, czy istnieje zależność między płcią respondenta a poczuciem jego bezpieczeństwa, przyjmując poziom istotności alfa= 0,05.</a:t>
            </a:r>
            <a:endParaRPr lang="pl-PL" sz="2300" dirty="0"/>
          </a:p>
          <a:p>
            <a:endParaRPr lang="pl-PL" sz="2300" dirty="0"/>
          </a:p>
        </p:txBody>
      </p:sp>
      <p:graphicFrame>
        <p:nvGraphicFramePr>
          <p:cNvPr id="331819" name="Group 43"/>
          <p:cNvGraphicFramePr>
            <a:graphicFrameLocks noGrp="1"/>
          </p:cNvGraphicFramePr>
          <p:nvPr/>
        </p:nvGraphicFramePr>
        <p:xfrm>
          <a:off x="293832" y="3302201"/>
          <a:ext cx="5130671" cy="2234354"/>
        </p:xfrm>
        <a:graphic>
          <a:graphicData uri="http://schemas.openxmlformats.org/drawingml/2006/table">
            <a:tbl>
              <a:tblPr/>
              <a:tblGrid>
                <a:gridCol w="1709732"/>
                <a:gridCol w="1010498"/>
                <a:gridCol w="1056227"/>
                <a:gridCol w="1354214"/>
              </a:tblGrid>
              <a:tr h="1015154">
                <a:tc rowSpan="2"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Płeć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6807" marR="106807" marT="50377" marB="503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Czy czuje się bezpiecznie?</a:t>
                      </a:r>
                    </a:p>
                  </a:txBody>
                  <a:tcPr marL="106807" marR="106807" marT="50377" marB="503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RAZEM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Mężczyzna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Kobieta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390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RAZEM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Wykres 7"/>
          <p:cNvGraphicFramePr/>
          <p:nvPr/>
        </p:nvGraphicFramePr>
        <p:xfrm>
          <a:off x="5088022" y="4254303"/>
          <a:ext cx="534035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Porównanie dwóch wskaźników struktury (proporcji)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Zweryfikujmy hipotezę o większym procencie wyzdrowień w grupie psów leczonych nową szczepionką</a:t>
            </a:r>
            <a:endParaRPr lang="pl-PL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787" y="2667460"/>
            <a:ext cx="4472543" cy="268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46117" y="2984838"/>
            <a:ext cx="5340350" cy="1397457"/>
          </a:xfrm>
          <a:prstGeom prst="rect">
            <a:avLst/>
          </a:prstGeom>
        </p:spPr>
        <p:txBody>
          <a:bodyPr lIns="103775" tIns="51891" rIns="103775" bIns="51891">
            <a:spAutoFit/>
          </a:bodyPr>
          <a:lstStyle/>
          <a:p>
            <a:r>
              <a:rPr lang="pl-PL" sz="2100" dirty="0">
                <a:latin typeface="Arial" charset="0"/>
                <a:cs typeface="+mn-cs"/>
              </a:rPr>
              <a:t>Z menu Statystyka wybieramy opcję Statystyki podstawowe i tabele. Następnie w otwierającym się oknie wybieramy opcję Inne testy istotności. </a:t>
            </a: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27" y="4333651"/>
            <a:ext cx="4828566" cy="97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34901" y="3698908"/>
            <a:ext cx="8746677" cy="6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26" tIns="52014" rIns="104026" bIns="52014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2300" i="1" kern="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MS Excel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1219010" y="3143513"/>
            <a:ext cx="8746677" cy="6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26" tIns="52014" rIns="104026" bIns="52014" numCol="1" anchor="ctr" anchorCtr="0" compatLnSpc="1">
            <a:prstTxWarp prst="textNoShape">
              <a:avLst/>
            </a:prstTxWarp>
          </a:bodyPr>
          <a:lstStyle/>
          <a:p>
            <a:pPr algn="ctr" defTabSz="1040255" eaLnBrk="0" hangingPunct="0">
              <a:defRPr/>
            </a:pPr>
            <a:r>
              <a:rPr lang="pl-PL" sz="3200" kern="0" dirty="0" smtClean="0">
                <a:latin typeface="Calibri"/>
                <a:cs typeface="+mn-cs"/>
              </a:rPr>
              <a:t>Tabele przestawne</a:t>
            </a:r>
            <a:endParaRPr lang="pl-PL" sz="3200" kern="0" dirty="0"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Tabele przestawne Excel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7034" y="3698908"/>
            <a:ext cx="3952241" cy="3332835"/>
          </a:xfrm>
        </p:spPr>
        <p:txBody>
          <a:bodyPr/>
          <a:lstStyle/>
          <a:p>
            <a:r>
              <a:rPr lang="pl-PL" dirty="0" smtClean="0"/>
              <a:t>Czy stan cywilny, zarobki oraz płeć wpływa na rozkład czasu pracy?</a:t>
            </a:r>
          </a:p>
          <a:p>
            <a:r>
              <a:rPr lang="pl-PL" dirty="0" smtClean="0"/>
              <a:t>Kto pracuje dłużej?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4601" y="1239301"/>
            <a:ext cx="6400226" cy="523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7106646" y="2667463"/>
            <a:ext cx="841093" cy="317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7106646" y="3778252"/>
            <a:ext cx="841093" cy="317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8872945" y="2667463"/>
            <a:ext cx="841093" cy="317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8872945" y="3381539"/>
            <a:ext cx="841093" cy="476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7106646" y="4730360"/>
            <a:ext cx="841093" cy="317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8957052" y="4571672"/>
            <a:ext cx="841093" cy="238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957052" y="5682461"/>
            <a:ext cx="841093" cy="317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7106646" y="2905486"/>
            <a:ext cx="841093" cy="3173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7106646" y="4095619"/>
            <a:ext cx="841093" cy="23802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8957052" y="3143513"/>
            <a:ext cx="841093" cy="23802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8957052" y="4095619"/>
            <a:ext cx="841093" cy="23802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8957052" y="5920490"/>
            <a:ext cx="841093" cy="3173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7106646" y="5920490"/>
            <a:ext cx="841093" cy="3173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20" name="Tytuł 1"/>
          <p:cNvSpPr txBox="1">
            <a:spLocks/>
          </p:cNvSpPr>
          <p:nvPr/>
        </p:nvSpPr>
        <p:spPr bwMode="auto">
          <a:xfrm>
            <a:off x="462009" y="1477333"/>
            <a:ext cx="3280264" cy="142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26" tIns="52014" rIns="104026" bIns="52014" numCol="1" anchor="ctr" anchorCtr="0" compatLnSpc="1">
            <a:prstTxWarp prst="textNoShape">
              <a:avLst/>
            </a:prstTxWarp>
          </a:bodyPr>
          <a:lstStyle/>
          <a:p>
            <a:pPr algn="ctr" defTabSz="1040255" eaLnBrk="0" hangingPunct="0">
              <a:defRPr/>
            </a:pPr>
            <a:r>
              <a:rPr lang="pl-PL" sz="3200" kern="0" dirty="0" smtClean="0">
                <a:solidFill>
                  <a:srgbClr val="006699"/>
                </a:solidFill>
                <a:latin typeface="Calibri"/>
                <a:cs typeface="+mn-cs"/>
              </a:rPr>
              <a:t>Liczba godzin w pracy w tygodniu</a:t>
            </a:r>
            <a:endParaRPr lang="pl-PL" sz="3200" kern="0" dirty="0">
              <a:solidFill>
                <a:srgbClr val="006699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0700" cy="501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304" y="3143514"/>
            <a:ext cx="2072371" cy="44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4415147" y="3460887"/>
            <a:ext cx="1598078" cy="634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Liczba godzin w pracy w tygodniu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grpSp>
        <p:nvGrpSpPr>
          <p:cNvPr id="3" name="Grupa 15"/>
          <p:cNvGrpSpPr/>
          <p:nvPr/>
        </p:nvGrpSpPr>
        <p:grpSpPr>
          <a:xfrm>
            <a:off x="377917" y="1239301"/>
            <a:ext cx="9922297" cy="5950661"/>
            <a:chOff x="323528" y="1124744"/>
            <a:chExt cx="8494713" cy="5400600"/>
          </a:xfrm>
        </p:grpSpPr>
        <p:pic>
          <p:nvPicPr>
            <p:cNvPr id="9318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196752"/>
              <a:ext cx="8494713" cy="509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Elipsa 5"/>
            <p:cNvSpPr/>
            <p:nvPr/>
          </p:nvSpPr>
          <p:spPr>
            <a:xfrm>
              <a:off x="3347864" y="3140968"/>
              <a:ext cx="720080" cy="2880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100" dirty="0">
                <a:solidFill>
                  <a:srgbClr val="FFFFFF"/>
                </a:solidFill>
              </a:endParaRPr>
            </a:p>
          </p:txBody>
        </p:sp>
        <p:sp>
          <p:nvSpPr>
            <p:cNvPr id="7" name="Elipsa 6"/>
            <p:cNvSpPr/>
            <p:nvPr/>
          </p:nvSpPr>
          <p:spPr>
            <a:xfrm>
              <a:off x="6516216" y="3140968"/>
              <a:ext cx="720080" cy="2880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100" dirty="0">
                <a:solidFill>
                  <a:srgbClr val="FFFFFF"/>
                </a:solidFill>
              </a:endParaRPr>
            </a:p>
          </p:txBody>
        </p:sp>
        <p:sp>
          <p:nvSpPr>
            <p:cNvPr id="8" name="Elipsa 7"/>
            <p:cNvSpPr/>
            <p:nvPr/>
          </p:nvSpPr>
          <p:spPr>
            <a:xfrm>
              <a:off x="1835696" y="2492896"/>
              <a:ext cx="720080" cy="2880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100" dirty="0">
                <a:solidFill>
                  <a:srgbClr val="FFFFFF"/>
                </a:solidFill>
              </a:endParaRPr>
            </a:p>
          </p:txBody>
        </p:sp>
        <p:sp>
          <p:nvSpPr>
            <p:cNvPr id="9" name="Elipsa 8"/>
            <p:cNvSpPr/>
            <p:nvPr/>
          </p:nvSpPr>
          <p:spPr>
            <a:xfrm>
              <a:off x="4139952" y="1412776"/>
              <a:ext cx="432048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100" dirty="0">
                <a:solidFill>
                  <a:srgbClr val="FFFFFF"/>
                </a:solidFill>
              </a:endParaRPr>
            </a:p>
          </p:txBody>
        </p:sp>
        <p:sp>
          <p:nvSpPr>
            <p:cNvPr id="11" name="Elipsa 10"/>
            <p:cNvSpPr/>
            <p:nvPr/>
          </p:nvSpPr>
          <p:spPr>
            <a:xfrm>
              <a:off x="971600" y="1484784"/>
              <a:ext cx="432048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100" dirty="0">
                <a:solidFill>
                  <a:srgbClr val="FFFFFF"/>
                </a:solidFill>
              </a:endParaRPr>
            </a:p>
          </p:txBody>
        </p:sp>
        <p:sp>
          <p:nvSpPr>
            <p:cNvPr id="12" name="Elipsa 11"/>
            <p:cNvSpPr/>
            <p:nvPr/>
          </p:nvSpPr>
          <p:spPr>
            <a:xfrm>
              <a:off x="2555776" y="1412776"/>
              <a:ext cx="864096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100" dirty="0">
                <a:solidFill>
                  <a:srgbClr val="FFFFFF"/>
                </a:solidFill>
              </a:endParaRPr>
            </a:p>
          </p:txBody>
        </p:sp>
        <p:sp>
          <p:nvSpPr>
            <p:cNvPr id="15" name="Elipsa 14"/>
            <p:cNvSpPr/>
            <p:nvPr/>
          </p:nvSpPr>
          <p:spPr>
            <a:xfrm>
              <a:off x="5148064" y="1412776"/>
              <a:ext cx="432048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100" dirty="0">
                <a:solidFill>
                  <a:srgbClr val="FFFFFF"/>
                </a:solidFill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3995936" y="1124744"/>
              <a:ext cx="3384376" cy="5400600"/>
            </a:xfrm>
            <a:prstGeom prst="rect">
              <a:avLst/>
            </a:prstGeom>
            <a:solidFill>
              <a:schemeClr val="accent3">
                <a:lumMod val="95000"/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1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Zarobki </a:t>
            </a:r>
            <a:r>
              <a:rPr lang="pl-PL" dirty="0" err="1" smtClean="0"/>
              <a:t>vs</a:t>
            </a:r>
            <a:r>
              <a:rPr lang="pl-PL" dirty="0" smtClean="0"/>
              <a:t>. Rasa </a:t>
            </a:r>
            <a:r>
              <a:rPr lang="pl-PL" dirty="0" err="1" smtClean="0"/>
              <a:t>vs</a:t>
            </a:r>
            <a:r>
              <a:rPr lang="pl-PL" dirty="0" smtClean="0"/>
              <a:t>. Edukacja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98" y="4413004"/>
            <a:ext cx="8731843" cy="25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9"/>
          <p:cNvGrpSpPr/>
          <p:nvPr/>
        </p:nvGrpSpPr>
        <p:grpSpPr>
          <a:xfrm>
            <a:off x="0" y="1239304"/>
            <a:ext cx="10680700" cy="3112380"/>
            <a:chOff x="0" y="1124744"/>
            <a:chExt cx="9144000" cy="282468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24744"/>
              <a:ext cx="9144000" cy="2824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Elipsa 6"/>
            <p:cNvSpPr/>
            <p:nvPr/>
          </p:nvSpPr>
          <p:spPr>
            <a:xfrm>
              <a:off x="7775848" y="2852936"/>
              <a:ext cx="1368152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100" dirty="0">
                <a:solidFill>
                  <a:srgbClr val="FFFFFF"/>
                </a:solidFill>
              </a:endParaRPr>
            </a:p>
          </p:txBody>
        </p:sp>
        <p:sp>
          <p:nvSpPr>
            <p:cNvPr id="8" name="Elipsa 7"/>
            <p:cNvSpPr/>
            <p:nvPr/>
          </p:nvSpPr>
          <p:spPr>
            <a:xfrm>
              <a:off x="8524056" y="2708920"/>
              <a:ext cx="61994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100" dirty="0">
                <a:solidFill>
                  <a:srgbClr val="FFFFFF"/>
                </a:solidFill>
              </a:endParaRPr>
            </a:p>
          </p:txBody>
        </p:sp>
        <p:sp>
          <p:nvSpPr>
            <p:cNvPr id="9" name="Elipsa 8"/>
            <p:cNvSpPr/>
            <p:nvPr/>
          </p:nvSpPr>
          <p:spPr>
            <a:xfrm>
              <a:off x="8524056" y="3717032"/>
              <a:ext cx="61994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1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4162826" y="3143523"/>
            <a:ext cx="3801901" cy="10745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4026" tIns="52014" rIns="104026" bIns="52014" rtlCol="0">
            <a:spAutoFit/>
          </a:bodyPr>
          <a:lstStyle/>
          <a:p>
            <a:r>
              <a:rPr lang="pl-PL" sz="2100" dirty="0" smtClean="0">
                <a:solidFill>
                  <a:srgbClr val="000000"/>
                </a:solidFill>
              </a:rPr>
              <a:t>Rasa wpływa na zarobki </a:t>
            </a:r>
          </a:p>
          <a:p>
            <a:r>
              <a:rPr lang="pl-PL" sz="2100" dirty="0" smtClean="0">
                <a:solidFill>
                  <a:srgbClr val="000000"/>
                </a:solidFill>
              </a:rPr>
              <a:t>– proporcjonalnie więcej białych </a:t>
            </a:r>
          </a:p>
          <a:p>
            <a:r>
              <a:rPr lang="pl-PL" sz="2100" dirty="0" smtClean="0">
                <a:solidFill>
                  <a:srgbClr val="000000"/>
                </a:solidFill>
              </a:rPr>
              <a:t>zarabia powyżej 50K</a:t>
            </a:r>
            <a:endParaRPr lang="pl-PL" sz="2100" dirty="0">
              <a:solidFill>
                <a:srgbClr val="000000"/>
              </a:solidFill>
            </a:endParaRPr>
          </a:p>
        </p:txBody>
      </p:sp>
      <p:cxnSp>
        <p:nvCxnSpPr>
          <p:cNvPr id="13" name="Łącznik prosty ze strzałką 12"/>
          <p:cNvCxnSpPr>
            <a:stCxn id="11" idx="3"/>
            <a:endCxn id="8" idx="1"/>
          </p:cNvCxnSpPr>
          <p:nvPr/>
        </p:nvCxnSpPr>
        <p:spPr>
          <a:xfrm flipV="1">
            <a:off x="7964727" y="3019689"/>
            <a:ext cx="2097890" cy="6611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stCxn id="11" idx="3"/>
            <a:endCxn id="9" idx="2"/>
          </p:cNvCxnSpPr>
          <p:nvPr/>
        </p:nvCxnSpPr>
        <p:spPr>
          <a:xfrm>
            <a:off x="7964727" y="3680793"/>
            <a:ext cx="1991844" cy="53384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6601990" y="5761804"/>
            <a:ext cx="672875" cy="238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6601990" y="4730356"/>
            <a:ext cx="672875" cy="238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8284178" y="4412999"/>
            <a:ext cx="2160791" cy="10745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4026" tIns="52014" rIns="104026" bIns="52014" rtlCol="0">
            <a:spAutoFit/>
          </a:bodyPr>
          <a:lstStyle/>
          <a:p>
            <a:r>
              <a:rPr lang="pl-PL" sz="2100" dirty="0" smtClean="0">
                <a:solidFill>
                  <a:srgbClr val="000000"/>
                </a:solidFill>
              </a:rPr>
              <a:t>Wykształcenie wpływa na zarobki </a:t>
            </a:r>
          </a:p>
        </p:txBody>
      </p:sp>
      <p:cxnSp>
        <p:nvCxnSpPr>
          <p:cNvPr id="22" name="Łącznik prosty ze strzałką 21"/>
          <p:cNvCxnSpPr>
            <a:stCxn id="21" idx="1"/>
            <a:endCxn id="20" idx="7"/>
          </p:cNvCxnSpPr>
          <p:nvPr/>
        </p:nvCxnSpPr>
        <p:spPr>
          <a:xfrm flipH="1" flipV="1">
            <a:off x="7176325" y="4765214"/>
            <a:ext cx="1107853" cy="18505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>
            <a:stCxn id="21" idx="1"/>
            <a:endCxn id="19" idx="6"/>
          </p:cNvCxnSpPr>
          <p:nvPr/>
        </p:nvCxnSpPr>
        <p:spPr>
          <a:xfrm flipH="1">
            <a:off x="7274865" y="4950269"/>
            <a:ext cx="1009313" cy="9305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a 27"/>
          <p:cNvSpPr/>
          <p:nvPr/>
        </p:nvSpPr>
        <p:spPr>
          <a:xfrm>
            <a:off x="6601990" y="6158520"/>
            <a:ext cx="672875" cy="634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26" tIns="52014" rIns="104026" bIns="52014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8284178" y="5999835"/>
            <a:ext cx="2160791" cy="13977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4026" tIns="52014" rIns="104026" bIns="52014" rtlCol="0">
            <a:spAutoFit/>
          </a:bodyPr>
          <a:lstStyle/>
          <a:p>
            <a:r>
              <a:rPr lang="pl-PL" sz="2100" dirty="0" smtClean="0">
                <a:solidFill>
                  <a:srgbClr val="000000"/>
                </a:solidFill>
              </a:rPr>
              <a:t>Inne rasy muszą uczyć się dłużej, żeby zarabiać powyżej 50K</a:t>
            </a:r>
          </a:p>
        </p:txBody>
      </p:sp>
      <p:cxnSp>
        <p:nvCxnSpPr>
          <p:cNvPr id="30" name="Łącznik prosty ze strzałką 29"/>
          <p:cNvCxnSpPr>
            <a:stCxn id="29" idx="1"/>
            <a:endCxn id="28" idx="6"/>
          </p:cNvCxnSpPr>
          <p:nvPr/>
        </p:nvCxnSpPr>
        <p:spPr>
          <a:xfrm flipH="1" flipV="1">
            <a:off x="7274865" y="6475889"/>
            <a:ext cx="1009313" cy="2227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34901" y="3698908"/>
            <a:ext cx="8746677" cy="6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26" tIns="52014" rIns="104026" bIns="52014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2300" i="1" kern="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STATISTICA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1219010" y="3143513"/>
            <a:ext cx="8746677" cy="6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26" tIns="52014" rIns="104026" bIns="52014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pl-PL" sz="3200" kern="0" dirty="0" smtClean="0">
                <a:latin typeface="Calibri Light" pitchFamily="34" charset="0"/>
                <a:cs typeface="+mn-cs"/>
              </a:rPr>
              <a:t>Tabele wielodzielcze</a:t>
            </a:r>
            <a:endParaRPr lang="pl-PL" sz="3200" kern="0" dirty="0"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Tabele </a:t>
            </a:r>
            <a:r>
              <a:rPr lang="pl-PL" dirty="0" err="1" smtClean="0"/>
              <a:t>wielodzielcze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08" y="1477345"/>
            <a:ext cx="2981695" cy="147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195" y="3064171"/>
            <a:ext cx="7897414" cy="8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66682" y="604564"/>
            <a:ext cx="8746677" cy="6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26" tIns="52014" rIns="104026" bIns="52014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2300" i="1" kern="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STATISTICA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pre-processing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363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867" y="1362620"/>
            <a:ext cx="8850895" cy="572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443806" y="2842146"/>
            <a:ext cx="3456384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8" rIns="91377" bIns="45688"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90" y="1239318"/>
            <a:ext cx="6308288" cy="313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821" y="2429451"/>
            <a:ext cx="6152528" cy="485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Tabele raportujące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80" y="1159976"/>
            <a:ext cx="8573446" cy="489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431" y="5047724"/>
            <a:ext cx="8564958" cy="159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90" y="2032723"/>
            <a:ext cx="10176478" cy="42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Rozkłady dwuwymiarowe </a:t>
            </a:r>
            <a:br>
              <a:rPr lang="pl-PL" dirty="0" smtClean="0"/>
            </a:br>
            <a:r>
              <a:rPr lang="pl-PL" dirty="0" smtClean="0"/>
              <a:t>histogramy skategoryzowane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680" y="1159959"/>
            <a:ext cx="6585592" cy="634737"/>
          </a:xfrm>
        </p:spPr>
        <p:txBody>
          <a:bodyPr/>
          <a:lstStyle/>
          <a:p>
            <a:r>
              <a:rPr lang="pl-PL" dirty="0" smtClean="0"/>
              <a:t>Tabela </a:t>
            </a:r>
            <a:r>
              <a:rPr lang="pl-PL" dirty="0" err="1" smtClean="0"/>
              <a:t>dwudzielcza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80" y="1794696"/>
            <a:ext cx="9907576" cy="11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241" y="3077163"/>
            <a:ext cx="5107608" cy="44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555439" y="6793264"/>
            <a:ext cx="3541124" cy="428209"/>
          </a:xfrm>
          <a:prstGeom prst="rect">
            <a:avLst/>
          </a:prstGeom>
        </p:spPr>
        <p:txBody>
          <a:bodyPr wrap="none" lIns="104026" tIns="52014" rIns="104026" bIns="52014">
            <a:spAutoFit/>
          </a:bodyPr>
          <a:lstStyle/>
          <a:p>
            <a:r>
              <a:rPr lang="pl-PL" sz="2100" dirty="0" smtClean="0">
                <a:latin typeface="Arial" charset="0"/>
                <a:cs typeface="+mn-cs"/>
              </a:rPr>
              <a:t>histogram skategoryzowany</a:t>
            </a:r>
            <a:endParaRPr lang="pl-PL" sz="2100" dirty="0"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KISIM, WIMiIP, AGH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34901" y="3698908"/>
            <a:ext cx="8746677" cy="6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26" tIns="52014" rIns="104026" bIns="52014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2300" i="1" kern="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MS Excel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1219010" y="3143513"/>
            <a:ext cx="8746677" cy="6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26" tIns="52014" rIns="104026" bIns="52014" numCol="1" anchor="ctr" anchorCtr="0" compatLnSpc="1">
            <a:prstTxWarp prst="textNoShape">
              <a:avLst/>
            </a:prstTxWarp>
          </a:bodyPr>
          <a:lstStyle/>
          <a:p>
            <a:pPr algn="ctr" defTabSz="1040255" eaLnBrk="0" hangingPunct="0">
              <a:defRPr/>
            </a:pPr>
            <a:r>
              <a:rPr lang="pl-PL" sz="3200" kern="0" dirty="0" smtClean="0">
                <a:latin typeface="Calibri Light" pitchFamily="34" charset="0"/>
                <a:cs typeface="+mn-cs"/>
              </a:rPr>
              <a:t>Rozkłady i histogramy</a:t>
            </a:r>
            <a:endParaRPr lang="pl-PL" sz="3200" kern="0" dirty="0">
              <a:latin typeface="Calibri Ligh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wykres słupkowy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17" y="1318643"/>
            <a:ext cx="1746521" cy="300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564755" y="1397999"/>
            <a:ext cx="4166680" cy="428209"/>
          </a:xfrm>
          <a:prstGeom prst="rect">
            <a:avLst/>
          </a:prstGeom>
        </p:spPr>
        <p:txBody>
          <a:bodyPr wrap="none" lIns="104026" tIns="52014" rIns="104026" bIns="52014">
            <a:spAutoFit/>
          </a:bodyPr>
          <a:lstStyle/>
          <a:p>
            <a:r>
              <a:rPr lang="pl-PL" sz="2100" dirty="0" smtClean="0">
                <a:latin typeface="Calibri Light" pitchFamily="34" charset="0"/>
                <a:cs typeface="+mn-cs"/>
              </a:rPr>
              <a:t>=CZĘSTOŚĆ(B94:B1005;$A$3:$A$18)</a:t>
            </a:r>
            <a:endParaRPr lang="pl-PL" sz="2100" dirty="0">
              <a:latin typeface="Calibri Light" pitchFamily="34" charset="0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648859" y="1715361"/>
            <a:ext cx="6231732" cy="428209"/>
          </a:xfrm>
          <a:prstGeom prst="rect">
            <a:avLst/>
          </a:prstGeom>
        </p:spPr>
        <p:txBody>
          <a:bodyPr wrap="none" lIns="104026" tIns="52014" rIns="104026" bIns="52014">
            <a:spAutoFit/>
          </a:bodyPr>
          <a:lstStyle/>
          <a:p>
            <a:r>
              <a:rPr lang="pl-PL" sz="2100" dirty="0" smtClean="0">
                <a:latin typeface="Calibri Light" pitchFamily="34" charset="0"/>
                <a:cs typeface="+mn-cs"/>
              </a:rPr>
              <a:t> funkcje tablicowe kończymy wybierając </a:t>
            </a:r>
            <a:r>
              <a:rPr lang="pl-PL" sz="2100" b="1" dirty="0" err="1" smtClean="0">
                <a:latin typeface="Calibri Light" pitchFamily="34" charset="0"/>
                <a:cs typeface="+mn-cs"/>
              </a:rPr>
              <a:t>Ctrl+Shift+Enter</a:t>
            </a:r>
            <a:endParaRPr lang="pl-PL" sz="2100" dirty="0">
              <a:latin typeface="Calibri Light" pitchFamily="34" charset="0"/>
              <a:cs typeface="+mn-cs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6097334" y="2270753"/>
          <a:ext cx="3765732" cy="4829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700" dirty="0" err="1" smtClean="0"/>
              <a:t>Analysis</a:t>
            </a:r>
            <a:r>
              <a:rPr lang="pl-PL" sz="2700" dirty="0" smtClean="0"/>
              <a:t> </a:t>
            </a:r>
            <a:r>
              <a:rPr lang="pl-PL" sz="2700" dirty="0" err="1" smtClean="0"/>
              <a:t>Toolpak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histogram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35694" y="4095619"/>
            <a:ext cx="5323952" cy="2936124"/>
          </a:xfrm>
        </p:spPr>
        <p:txBody>
          <a:bodyPr/>
          <a:lstStyle/>
          <a:p>
            <a:r>
              <a:rPr lang="pl-PL" sz="1800" dirty="0" smtClean="0"/>
              <a:t>Zakres komórek – B1:B30 – wyniki / obserwacje</a:t>
            </a:r>
          </a:p>
          <a:p>
            <a:r>
              <a:rPr lang="pl-PL" sz="1800" dirty="0" smtClean="0"/>
              <a:t>Zakres zbioru – D1:D9 – grupy do których zostaną przyporządkowane obserwacje</a:t>
            </a:r>
          </a:p>
          <a:p>
            <a:r>
              <a:rPr lang="pl-PL" sz="1800" dirty="0" smtClean="0"/>
              <a:t>Zakres wyjściowy – F1 – wybieramy jedną komórkę, od której w prawo i w dół zostanie wygenerowane zestawienie</a:t>
            </a:r>
          </a:p>
          <a:p>
            <a:endParaRPr lang="pl-PL" sz="18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2050" name="Picture 2" descr="Histogra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99" y="1318649"/>
            <a:ext cx="6731066" cy="2655271"/>
          </a:xfrm>
          <a:prstGeom prst="rect">
            <a:avLst/>
          </a:prstGeom>
          <a:noFill/>
        </p:spPr>
      </p:pic>
      <p:pic>
        <p:nvPicPr>
          <p:cNvPr id="2052" name="Picture 4" descr="Histogram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02" y="4095636"/>
            <a:ext cx="4407151" cy="305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700" dirty="0" err="1" smtClean="0"/>
              <a:t>Analysis</a:t>
            </a:r>
            <a:r>
              <a:rPr lang="pl-PL" sz="2700" dirty="0" smtClean="0"/>
              <a:t> </a:t>
            </a:r>
            <a:r>
              <a:rPr lang="pl-PL" sz="2700" dirty="0" err="1" smtClean="0"/>
              <a:t>Toolpak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histogram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60418" name="Picture 2" descr="Histogram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994" y="1636018"/>
            <a:ext cx="7198347" cy="3085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rozkład normalny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00" y="2746802"/>
            <a:ext cx="9798145" cy="417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649" y="1636012"/>
            <a:ext cx="5635326" cy="61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Excel – statystyka opisowa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62008" y="1001279"/>
          <a:ext cx="9612630" cy="627329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02105"/>
                <a:gridCol w="1602105"/>
                <a:gridCol w="1602105"/>
                <a:gridCol w="1602105"/>
                <a:gridCol w="1602105"/>
                <a:gridCol w="1602105"/>
              </a:tblGrid>
              <a:tr h="4086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err="1"/>
                        <a:t>Age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/>
                        <a:t> </a:t>
                      </a:r>
                      <a:endParaRPr lang="pl-PL" sz="1200" b="0" i="1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/>
                        <a:t>education-num</a:t>
                      </a:r>
                      <a:endParaRPr lang="pl-PL" sz="1200" b="0" i="1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/>
                        <a:t> </a:t>
                      </a:r>
                      <a:endParaRPr lang="pl-PL" sz="1200" b="0" i="1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/>
                        <a:t>hours-per-week</a:t>
                      </a:r>
                      <a:endParaRPr lang="pl-PL" sz="1200" b="0" i="1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/>
                        <a:t> </a:t>
                      </a:r>
                      <a:endParaRPr lang="pl-PL" sz="1200" b="0" i="1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</a:tr>
              <a:tr h="40861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 dirty="0"/>
                        <a:t>Średnia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38,58631415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Średnia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10,0311042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Średnia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40,84603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</a:tr>
              <a:tr h="40861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Błąd standardowy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 dirty="0"/>
                        <a:t>0,550114822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Błąd standardowy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0,098083873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Błąd standardowy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0,510591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</a:tr>
              <a:tr h="40861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Mediana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37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Mediana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10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Mediana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40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</a:tr>
              <a:tr h="40861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Tryb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25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 dirty="0"/>
                        <a:t>Tryb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9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Tryb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40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</a:tr>
              <a:tr h="480677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Odchylenie standardowe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13,94950616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 dirty="0"/>
                        <a:t>Odchylenie standardowe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2,48715639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Odchylenie standardowe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12,94728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</a:tr>
              <a:tr h="40861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Wariancja próbki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194,5887221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 dirty="0"/>
                        <a:t>Wariancja próbki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6,18594691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Wariancja próbki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167,632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</a:tr>
              <a:tr h="40861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Kurtoza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0,165702229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 dirty="0" err="1"/>
                        <a:t>Kurtoza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 dirty="0"/>
                        <a:t>0,543292338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Kurtoza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3,369519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</a:tr>
              <a:tr h="40861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Skośność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0,679404796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Skośność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 dirty="0"/>
                        <a:t>-0,253749493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Skośność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0,626327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</a:tr>
              <a:tr h="40861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Zakres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73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Zakres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 dirty="0"/>
                        <a:t>15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Zakres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95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</a:tr>
              <a:tr h="40861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Minimum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17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Minimum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 dirty="0"/>
                        <a:t>1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 dirty="0"/>
                        <a:t>Minimum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4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</a:tr>
              <a:tr h="40861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Maksimum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90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Maksimum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16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 dirty="0"/>
                        <a:t>Maksimum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99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</a:tr>
              <a:tr h="40861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Suma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24811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Suma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6450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 dirty="0"/>
                        <a:t>Suma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26264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</a:tr>
              <a:tr h="408611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Licznik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643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Licznik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643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Licznik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643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</a:tr>
              <a:tr h="480677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Poziom ufności(95,0%)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1,080241733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Poziom ufności(95,0%)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/>
                        <a:t>0,19260396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u="none" strike="noStrike"/>
                        <a:t>Poziom ufności(95,0%)</a:t>
                      </a:r>
                      <a:endParaRPr lang="pl-PL" sz="15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500" u="none" strike="noStrike" dirty="0"/>
                        <a:t>1,00263</a:t>
                      </a:r>
                      <a:endParaRPr lang="pl-PL" sz="15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1126" marR="11126" marT="10495" marB="0" anchor="b"/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podstawy statystyki opisowej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najważniejsze charakterystyki: </a:t>
            </a:r>
          </a:p>
          <a:p>
            <a:pPr lvl="1"/>
            <a:r>
              <a:rPr lang="pl-PL" sz="2800" dirty="0" smtClean="0">
                <a:solidFill>
                  <a:srgbClr val="006699"/>
                </a:solidFill>
              </a:rPr>
              <a:t>średnia</a:t>
            </a:r>
            <a:r>
              <a:rPr lang="pl-PL" sz="2800" dirty="0" smtClean="0"/>
              <a:t> i </a:t>
            </a:r>
            <a:r>
              <a:rPr lang="pl-PL" sz="2800" dirty="0" smtClean="0">
                <a:solidFill>
                  <a:srgbClr val="FF0000"/>
                </a:solidFill>
              </a:rPr>
              <a:t>mediana</a:t>
            </a:r>
            <a:r>
              <a:rPr lang="pl-PL" sz="2800" dirty="0" smtClean="0"/>
              <a:t> (</a:t>
            </a:r>
            <a:r>
              <a:rPr lang="pl-PL" sz="2800" i="1" dirty="0" err="1" smtClean="0"/>
              <a:t>mean</a:t>
            </a:r>
            <a:r>
              <a:rPr lang="pl-PL" sz="2800" i="1" dirty="0" smtClean="0"/>
              <a:t> and median</a:t>
            </a:r>
            <a:r>
              <a:rPr lang="pl-PL" sz="2800" dirty="0" smtClean="0"/>
              <a:t>) – </a:t>
            </a:r>
            <a:r>
              <a:rPr lang="pl-PL" sz="2800" dirty="0" smtClean="0">
                <a:latin typeface="AntPolt" pitchFamily="2" charset="-18"/>
              </a:rPr>
              <a:t>miary położenia</a:t>
            </a:r>
          </a:p>
          <a:p>
            <a:pPr lvl="1"/>
            <a:r>
              <a:rPr lang="pl-PL" sz="2800" dirty="0" smtClean="0">
                <a:solidFill>
                  <a:srgbClr val="00B050"/>
                </a:solidFill>
              </a:rPr>
              <a:t>odchylenie standardowe </a:t>
            </a:r>
            <a:r>
              <a:rPr lang="pl-PL" sz="2800" dirty="0" smtClean="0"/>
              <a:t>i </a:t>
            </a:r>
            <a:r>
              <a:rPr lang="pl-PL" sz="2800" dirty="0" smtClean="0">
                <a:solidFill>
                  <a:srgbClr val="00B050"/>
                </a:solidFill>
              </a:rPr>
              <a:t>wariancja</a:t>
            </a:r>
            <a:r>
              <a:rPr lang="pl-PL" sz="2800" dirty="0" smtClean="0"/>
              <a:t> – </a:t>
            </a:r>
            <a:r>
              <a:rPr lang="pl-PL" sz="2800" dirty="0" smtClean="0">
                <a:latin typeface="AntPolt" pitchFamily="2" charset="-18"/>
              </a:rPr>
              <a:t>miary rozproszenia</a:t>
            </a:r>
          </a:p>
          <a:p>
            <a:r>
              <a:rPr lang="pl-PL" sz="2800" dirty="0" smtClean="0">
                <a:solidFill>
                  <a:srgbClr val="FF0000"/>
                </a:solidFill>
              </a:rPr>
              <a:t>mediana</a:t>
            </a:r>
            <a:r>
              <a:rPr lang="pl-PL" sz="2800" dirty="0" smtClean="0"/>
              <a:t>: wartość środkowa w szeregu uporządkowanym</a:t>
            </a:r>
            <a:br>
              <a:rPr lang="pl-PL" sz="2800" dirty="0" smtClean="0"/>
            </a:br>
            <a:r>
              <a:rPr lang="pl-PL" sz="2800" dirty="0" smtClean="0"/>
              <a:t>				</a:t>
            </a:r>
            <a:r>
              <a:rPr lang="pl-PL" sz="2400" dirty="0" smtClean="0"/>
              <a:t>dla zbioru {1,5,99}, mediana wynosi 5 </a:t>
            </a:r>
            <a:endParaRPr lang="pl-PL" sz="2800" dirty="0" smtClean="0"/>
          </a:p>
          <a:p>
            <a:r>
              <a:rPr lang="pl-PL" sz="2800" dirty="0" smtClean="0"/>
              <a:t>jeśli w szeregu jest parzysta liczba obserwacji, mediana to średnia z dwóch środkowych</a:t>
            </a:r>
            <a:br>
              <a:rPr lang="pl-PL" sz="2800" dirty="0" smtClean="0"/>
            </a:br>
            <a:r>
              <a:rPr lang="pl-PL" sz="2800" dirty="0" smtClean="0"/>
              <a:t>		</a:t>
            </a:r>
            <a:r>
              <a:rPr lang="pl-PL" sz="2400" dirty="0" smtClean="0"/>
              <a:t>np. dla zbioru: {2,5,8,10}, mediana wynosi (5 + 8) / 2 = 6,5</a:t>
            </a:r>
            <a:endParaRPr lang="pl-PL" sz="2800" dirty="0" smtClean="0"/>
          </a:p>
          <a:p>
            <a:r>
              <a:rPr lang="pl-PL" sz="2800" dirty="0" smtClean="0"/>
              <a:t>mediana dzieli zbiorowość na pół (</a:t>
            </a:r>
            <a:r>
              <a:rPr lang="pl-PL" sz="2800" dirty="0" smtClean="0">
                <a:solidFill>
                  <a:srgbClr val="FF0000"/>
                </a:solidFill>
              </a:rPr>
              <a:t>drugi kwartyl</a:t>
            </a:r>
            <a:r>
              <a:rPr lang="pl-PL" sz="2800" dirty="0" smtClean="0"/>
              <a:t>)</a:t>
            </a:r>
          </a:p>
          <a:p>
            <a:r>
              <a:rPr lang="pl-PL" sz="2800" dirty="0" smtClean="0"/>
              <a:t>jeśli średnia równa jest medianie, rozkład jest </a:t>
            </a:r>
            <a:r>
              <a:rPr lang="pl-PL" sz="2800" dirty="0" smtClean="0">
                <a:solidFill>
                  <a:srgbClr val="FF0000"/>
                </a:solidFill>
              </a:rPr>
              <a:t>symetryczny</a:t>
            </a:r>
            <a:r>
              <a:rPr lang="pl-PL" sz="2800" dirty="0" smtClean="0"/>
              <a:t> </a:t>
            </a:r>
            <a:endParaRPr lang="pl-PL" sz="28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Wykaz narzędzi statystycznych</a:t>
            </a:r>
            <a:br>
              <a:rPr lang="pl-PL" dirty="0" smtClean="0"/>
            </a:br>
            <a:r>
              <a:rPr lang="pl-PL" sz="2300" dirty="0" smtClean="0">
                <a:solidFill>
                  <a:srgbClr val="006699"/>
                </a:solidFill>
              </a:rPr>
              <a:t> </a:t>
            </a:r>
            <a:r>
              <a:rPr lang="pl-PL" sz="2300" dirty="0" err="1" smtClean="0">
                <a:solidFill>
                  <a:srgbClr val="006699"/>
                </a:solidFill>
              </a:rPr>
              <a:t>Analysis</a:t>
            </a:r>
            <a:r>
              <a:rPr lang="pl-PL" sz="2300" dirty="0" smtClean="0">
                <a:solidFill>
                  <a:srgbClr val="006699"/>
                </a:solidFill>
              </a:rPr>
              <a:t> </a:t>
            </a:r>
            <a:r>
              <a:rPr lang="pl-PL" sz="2300" dirty="0" err="1" smtClean="0">
                <a:solidFill>
                  <a:srgbClr val="006699"/>
                </a:solidFill>
              </a:rPr>
              <a:t>Toolpak</a:t>
            </a:r>
            <a:r>
              <a:rPr lang="pl-PL" sz="2300" dirty="0" smtClean="0">
                <a:solidFill>
                  <a:srgbClr val="006699"/>
                </a:solidFill>
              </a:rPr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1. ANOVA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2. ANOVA: POJEDYNCZY CZYNNIK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3. ANOVA: DWA CZYNNIKI Z REPLIKACJ</a:t>
            </a:r>
            <a:r>
              <a:rPr lang="pl-PL" sz="2100" dirty="0" smtClean="0">
                <a:latin typeface="TimesNewRoman"/>
              </a:rPr>
              <a:t>Ą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4. ANOVA: DWA CZYNNIKI BEZ REPLIKACJI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5. Korelacja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6. Kowariancja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7. Statystyki opisowe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8. Wygładzanie wykładnicze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9. Test F: dwie próbki dla wariancji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10. Analiza </a:t>
            </a:r>
            <a:r>
              <a:rPr lang="pl-PL" sz="2100" dirty="0" err="1" smtClean="0">
                <a:latin typeface="Times-Roman"/>
              </a:rPr>
              <a:t>fouriera</a:t>
            </a:r>
            <a:endParaRPr lang="pl-PL" sz="2100" dirty="0" smtClean="0">
              <a:latin typeface="Times-Roman"/>
            </a:endParaRP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11. Histogram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12. </a:t>
            </a:r>
            <a:r>
              <a:rPr lang="pl-PL" sz="2100" dirty="0" smtClean="0">
                <a:latin typeface="TimesNewRoman"/>
              </a:rPr>
              <a:t>Ś</a:t>
            </a:r>
            <a:r>
              <a:rPr lang="pl-PL" sz="2100" dirty="0" smtClean="0">
                <a:latin typeface="Times-Roman"/>
              </a:rPr>
              <a:t>rednia ruchoma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13. Generowanie liczb losowych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14. Ranga i </a:t>
            </a:r>
            <a:r>
              <a:rPr lang="pl-PL" sz="2100" dirty="0" err="1" smtClean="0">
                <a:latin typeface="Times-Roman"/>
              </a:rPr>
              <a:t>percentyl</a:t>
            </a:r>
            <a:endParaRPr lang="pl-PL" sz="2100" dirty="0" smtClean="0">
              <a:latin typeface="Times-Roman"/>
            </a:endParaRP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15. Regresja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16. Próbkowanie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17. Test t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18. Test t: dwie próby, przy założeniu równych wariancji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19. Test t: dwie próby, przy założeniu nierównych wariancji</a:t>
            </a:r>
          </a:p>
          <a:p>
            <a:pPr>
              <a:spcBef>
                <a:spcPts val="0"/>
              </a:spcBef>
            </a:pPr>
            <a:r>
              <a:rPr lang="pl-PL" sz="2100" dirty="0" smtClean="0">
                <a:latin typeface="Times-Roman"/>
              </a:rPr>
              <a:t>20. Test t: sparowany, dwie próby dla </a:t>
            </a:r>
            <a:r>
              <a:rPr lang="pl-PL" sz="2100" dirty="0" smtClean="0">
                <a:latin typeface="TimesNewRoman"/>
              </a:rPr>
              <a:t>ś</a:t>
            </a:r>
            <a:r>
              <a:rPr lang="pl-PL" sz="2100" dirty="0" smtClean="0">
                <a:latin typeface="Times-Roman"/>
              </a:rPr>
              <a:t>rednich</a:t>
            </a:r>
            <a:endParaRPr lang="pl-PL" sz="21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803" y="2826152"/>
            <a:ext cx="5273596" cy="208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charts</a:t>
            </a:r>
            <a:r>
              <a:rPr lang="pl-PL" dirty="0" smtClean="0"/>
              <a:t> to </a:t>
            </a:r>
            <a:r>
              <a:rPr lang="pl-PL" dirty="0" err="1" smtClean="0"/>
              <a:t>use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0864" indent="-510864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line</a:t>
            </a:r>
            <a:r>
              <a:rPr lang="en-US" dirty="0" smtClean="0"/>
              <a:t> charts </a:t>
            </a:r>
            <a:endParaRPr lang="pl-PL" dirty="0" smtClean="0"/>
          </a:p>
          <a:p>
            <a:pPr marL="510864" lvl="1" indent="-510864">
              <a:buFont typeface="Calibri" pitchFamily="34" charset="0"/>
              <a:buChar char="―"/>
            </a:pPr>
            <a:r>
              <a:rPr lang="en-US" dirty="0" smtClean="0"/>
              <a:t>to analyze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trends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patterns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exceptions</a:t>
            </a:r>
            <a:r>
              <a:rPr lang="en-US" dirty="0" smtClean="0"/>
              <a:t> </a:t>
            </a:r>
            <a:endParaRPr lang="pl-PL" dirty="0" smtClean="0"/>
          </a:p>
          <a:p>
            <a:pPr marL="510864" indent="-510864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bar</a:t>
            </a:r>
            <a:r>
              <a:rPr lang="en-US" dirty="0" smtClean="0"/>
              <a:t> charts </a:t>
            </a:r>
            <a:endParaRPr lang="pl-PL" dirty="0" smtClean="0"/>
          </a:p>
          <a:p>
            <a:pPr marL="510864" lvl="1" indent="-510864">
              <a:buFont typeface="Calibri" pitchFamily="34" charset="0"/>
              <a:buChar char="―"/>
            </a:pPr>
            <a:r>
              <a:rPr lang="en-US" dirty="0" smtClean="0"/>
              <a:t>to investigate specific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comparisons</a:t>
            </a:r>
            <a:r>
              <a:rPr lang="en-US" dirty="0" smtClean="0"/>
              <a:t> in time </a:t>
            </a:r>
            <a:endParaRPr lang="pl-PL" dirty="0" smtClean="0"/>
          </a:p>
          <a:p>
            <a:pPr marL="510864" lvl="1" indent="-510864">
              <a:buFont typeface="Calibri" pitchFamily="34" charset="0"/>
              <a:buChar char="―"/>
            </a:pPr>
            <a:r>
              <a:rPr lang="en-US" dirty="0" smtClean="0"/>
              <a:t>to compare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categorical</a:t>
            </a:r>
            <a:r>
              <a:rPr lang="en-US" dirty="0" smtClean="0"/>
              <a:t> data </a:t>
            </a:r>
            <a:endParaRPr lang="pl-PL" dirty="0" smtClean="0"/>
          </a:p>
          <a:p>
            <a:pPr marL="510864" indent="-510864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scatter</a:t>
            </a:r>
            <a:r>
              <a:rPr lang="en-US" dirty="0" smtClean="0"/>
              <a:t> plots </a:t>
            </a:r>
            <a:endParaRPr lang="pl-PL" dirty="0" smtClean="0"/>
          </a:p>
          <a:p>
            <a:pPr marL="510864" lvl="1" indent="-510864">
              <a:buFont typeface="Calibri" pitchFamily="34" charset="0"/>
              <a:buChar char="―"/>
            </a:pPr>
            <a:r>
              <a:rPr lang="en-US" dirty="0" smtClean="0"/>
              <a:t>to visualize how two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attributes vary together 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0864" indent="-510864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box </a:t>
            </a:r>
            <a:r>
              <a:rPr lang="en-US" dirty="0" smtClean="0"/>
              <a:t>plots</a:t>
            </a:r>
            <a:r>
              <a:rPr lang="pl-PL" dirty="0" smtClean="0"/>
              <a:t>, </a:t>
            </a:r>
            <a:r>
              <a:rPr lang="pl-PL" dirty="0" err="1" smtClean="0"/>
              <a:t>histograms</a:t>
            </a:r>
            <a:endParaRPr lang="pl-PL" dirty="0" smtClean="0"/>
          </a:p>
          <a:p>
            <a:pPr marL="510864" lvl="1" indent="-510864">
              <a:buFont typeface="Calibri" pitchFamily="34" charset="0"/>
              <a:buChar char="―"/>
            </a:pPr>
            <a:r>
              <a:rPr lang="en-US" dirty="0" smtClean="0"/>
              <a:t>to view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compare distributions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1044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033" y="3180574"/>
            <a:ext cx="7664670" cy="43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" y="0"/>
            <a:ext cx="7529339" cy="401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</a:t>
            </a:r>
            <a:r>
              <a:rPr lang="en-US" dirty="0" err="1" smtClean="0"/>
              <a:t>Tufte’s</a:t>
            </a:r>
            <a:r>
              <a:rPr lang="en-US" dirty="0" smtClean="0"/>
              <a:t> Graphical Efficiency Measures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28" y="2191411"/>
            <a:ext cx="4710123" cy="316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753" y="842592"/>
            <a:ext cx="3530154" cy="317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7334" y="4103621"/>
            <a:ext cx="3782748" cy="345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6664" y="5603125"/>
            <a:ext cx="4121358" cy="13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Big Data: </a:t>
            </a:r>
            <a:r>
              <a:rPr lang="pl-PL" dirty="0" err="1" smtClean="0"/>
              <a:t>Data</a:t>
            </a:r>
            <a:r>
              <a:rPr lang="pl-PL" dirty="0" smtClean="0"/>
              <a:t> </a:t>
            </a:r>
            <a:r>
              <a:rPr lang="pl-PL" dirty="0" err="1" smtClean="0"/>
              <a:t>Visualisation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7016" y="1397624"/>
            <a:ext cx="9612630" cy="3332753"/>
          </a:xfrm>
        </p:spPr>
        <p:txBody>
          <a:bodyPr/>
          <a:lstStyle/>
          <a:p>
            <a:pPr marL="409773" indent="-409773">
              <a:buFont typeface="Calibri" pitchFamily="34" charset="0"/>
              <a:buChar char="―"/>
            </a:pPr>
            <a:r>
              <a:rPr lang="en-US" dirty="0" smtClean="0"/>
              <a:t>Through data </a:t>
            </a:r>
            <a:r>
              <a:rPr lang="en-US" dirty="0" err="1" smtClean="0"/>
              <a:t>visualisations</a:t>
            </a:r>
            <a:r>
              <a:rPr lang="en-US" dirty="0" smtClean="0"/>
              <a:t> we are able to draw </a:t>
            </a:r>
            <a:r>
              <a:rPr lang="en-US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r>
              <a:rPr lang="en-US" dirty="0" smtClean="0"/>
              <a:t> from data that are sometimes not immediately obvious.</a:t>
            </a:r>
            <a:endParaRPr lang="pl-PL" dirty="0" smtClean="0"/>
          </a:p>
          <a:p>
            <a:pPr marL="409773" indent="-409773">
              <a:buFont typeface="Calibri" pitchFamily="34" charset="0"/>
              <a:buChar char="―"/>
            </a:pPr>
            <a:r>
              <a:rPr lang="en-US" dirty="0" smtClean="0"/>
              <a:t>It enables decision makers to </a:t>
            </a:r>
            <a:r>
              <a:rPr lang="en-US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analytics </a:t>
            </a:r>
            <a:r>
              <a:rPr lang="en-US" dirty="0" smtClean="0"/>
              <a:t>presented visually, so they can </a:t>
            </a:r>
            <a:r>
              <a:rPr lang="en-US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grasp difficult concepts </a:t>
            </a:r>
            <a:r>
              <a:rPr lang="en-US" dirty="0" smtClean="0"/>
              <a:t>or identify new </a:t>
            </a:r>
            <a:r>
              <a:rPr lang="en-US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patterns</a:t>
            </a:r>
            <a:r>
              <a:rPr lang="en-US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46117" y="4889051"/>
            <a:ext cx="7065185" cy="1720824"/>
          </a:xfrm>
          <a:prstGeom prst="rect">
            <a:avLst/>
          </a:prstGeom>
        </p:spPr>
        <p:txBody>
          <a:bodyPr wrap="square" lIns="103978" tIns="51991" rIns="103978" bIns="51991">
            <a:spAutoFit/>
          </a:bodyPr>
          <a:lstStyle/>
          <a:p>
            <a:r>
              <a:rPr lang="en-US" sz="2100" dirty="0" smtClean="0">
                <a:latin typeface="Calibri Light" pitchFamily="34" charset="0"/>
                <a:cs typeface="+mn-cs"/>
              </a:rPr>
              <a:t>Data visualization can also:</a:t>
            </a:r>
          </a:p>
          <a:p>
            <a:pPr marL="306878" indent="-306878"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Identify</a:t>
            </a:r>
            <a:r>
              <a:rPr lang="en-US" sz="2100" dirty="0" smtClean="0">
                <a:latin typeface="Calibri Light" pitchFamily="34" charset="0"/>
                <a:cs typeface="+mn-cs"/>
              </a:rPr>
              <a:t> areas that need attention or improvement.</a:t>
            </a:r>
          </a:p>
          <a:p>
            <a:pPr marL="306878" indent="-306878">
              <a:buFont typeface="Arial" pitchFamily="34" charset="0"/>
              <a:buChar char="•"/>
            </a:pPr>
            <a:r>
              <a:rPr lang="en-US" sz="2100" dirty="0" smtClean="0">
                <a:latin typeface="Calibri Light" pitchFamily="34" charset="0"/>
                <a:cs typeface="+mn-cs"/>
              </a:rPr>
              <a:t>Clarify which </a:t>
            </a:r>
            <a:r>
              <a:rPr lang="en-US" sz="21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factors influence </a:t>
            </a:r>
            <a:r>
              <a:rPr lang="en-US" sz="2100" dirty="0" smtClean="0">
                <a:latin typeface="Calibri Light" pitchFamily="34" charset="0"/>
                <a:cs typeface="+mn-cs"/>
              </a:rPr>
              <a:t>customer behavior.</a:t>
            </a:r>
          </a:p>
          <a:p>
            <a:pPr marL="306878" indent="-306878">
              <a:buFont typeface="Arial" pitchFamily="34" charset="0"/>
              <a:buChar char="•"/>
            </a:pPr>
            <a:r>
              <a:rPr lang="en-US" sz="2100" dirty="0" smtClean="0">
                <a:latin typeface="Calibri Light" pitchFamily="34" charset="0"/>
                <a:cs typeface="+mn-cs"/>
              </a:rPr>
              <a:t>Help you understand which products to place </a:t>
            </a:r>
            <a:r>
              <a:rPr lang="en-US" sz="21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where</a:t>
            </a:r>
            <a:r>
              <a:rPr lang="en-US" sz="2100" dirty="0" smtClean="0">
                <a:latin typeface="Calibri Light" pitchFamily="34" charset="0"/>
                <a:cs typeface="+mn-cs"/>
              </a:rPr>
              <a:t>.</a:t>
            </a:r>
          </a:p>
          <a:p>
            <a:pPr marL="306878" indent="-306878"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+mn-cs"/>
              </a:rPr>
              <a:t>Predict</a:t>
            </a:r>
            <a:r>
              <a:rPr lang="en-US" sz="2100" dirty="0" smtClean="0">
                <a:latin typeface="Calibri Light" pitchFamily="34" charset="0"/>
                <a:cs typeface="+mn-cs"/>
              </a:rPr>
              <a:t> sales volumes.</a:t>
            </a:r>
            <a:endParaRPr lang="en-US" sz="2100" dirty="0">
              <a:latin typeface="Calibri Ligh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Google Chart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1028" name="Picture 4" descr="Znalezione obrazy dla zapytania Google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10328"/>
            <a:ext cx="6697689" cy="394617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803" y="1318665"/>
            <a:ext cx="5562865" cy="46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VEPAC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variability</a:t>
            </a:r>
            <a:r>
              <a:rPr lang="pl-PL" dirty="0" smtClean="0"/>
              <a:t> plot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3074" name="Picture 2" descr="Znalezione obrazy dla zapytania vepac d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225" y="1239323"/>
            <a:ext cx="4272280" cy="3022601"/>
          </a:xfrm>
          <a:prstGeom prst="rect">
            <a:avLst/>
          </a:prstGeom>
          <a:noFill/>
        </p:spPr>
      </p:pic>
      <p:pic>
        <p:nvPicPr>
          <p:cNvPr id="3076" name="Picture 4" descr="Znalezione obrazy dla zapytania variability 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662" y="4492330"/>
            <a:ext cx="3337719" cy="2518834"/>
          </a:xfrm>
          <a:prstGeom prst="rect">
            <a:avLst/>
          </a:prstGeom>
          <a:noFill/>
        </p:spPr>
      </p:pic>
      <p:pic>
        <p:nvPicPr>
          <p:cNvPr id="3078" name="Picture 6" descr="Znalezione obrazy dla zapytania variability 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08" y="3540224"/>
            <a:ext cx="5205538" cy="350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Processing.js is a JavaScript library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290" y="1397986"/>
            <a:ext cx="7064838" cy="56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7016" y="6634567"/>
            <a:ext cx="9612630" cy="397176"/>
          </a:xfrm>
        </p:spPr>
        <p:txBody>
          <a:bodyPr/>
          <a:lstStyle/>
          <a:p>
            <a:r>
              <a:rPr lang="pl-PL" dirty="0" smtClean="0">
                <a:latin typeface="Bodoni MT Condensed" pitchFamily="18" charset="0"/>
              </a:rPr>
              <a:t>http://www.axiis.org/examples/browsermarketshare.html</a:t>
            </a:r>
            <a:endParaRPr lang="pl-PL" dirty="0">
              <a:latin typeface="Bodoni MT Condensed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061" y="1239306"/>
            <a:ext cx="5952265" cy="519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377900" y="2112075"/>
            <a:ext cx="4457795" cy="1397659"/>
          </a:xfrm>
          <a:prstGeom prst="rect">
            <a:avLst/>
          </a:prstGeom>
        </p:spPr>
        <p:txBody>
          <a:bodyPr wrap="square" lIns="103978" tIns="51991" rIns="103978" bIns="51991">
            <a:spAutoFit/>
          </a:bodyPr>
          <a:lstStyle/>
          <a:p>
            <a:r>
              <a:rPr lang="en-US" sz="2100" b="1" dirty="0" smtClean="0">
                <a:latin typeface="Calibri"/>
                <a:cs typeface="+mn-cs"/>
              </a:rPr>
              <a:t>Browser market share (Jan 2002 to Aug 2009)</a:t>
            </a:r>
            <a:r>
              <a:rPr lang="en-US" sz="2100" dirty="0" smtClean="0">
                <a:latin typeface="Calibri"/>
                <a:cs typeface="+mn-cs"/>
              </a:rPr>
              <a:t> -An interactive visual representation of browser market share from Jan 2002 to August 2009</a:t>
            </a:r>
            <a:endParaRPr lang="pl-PL" sz="2100" dirty="0"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>
          <a:xfrm>
            <a:off x="731890" y="177849"/>
            <a:ext cx="9648825" cy="576263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36867" name="Symbol zastępczy zawartości 2"/>
          <p:cNvSpPr>
            <a:spLocks noGrp="1"/>
          </p:cNvSpPr>
          <p:nvPr>
            <p:ph idx="1"/>
          </p:nvPr>
        </p:nvSpPr>
        <p:spPr>
          <a:xfrm>
            <a:off x="515990" y="1257300"/>
            <a:ext cx="9648825" cy="5834063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0680700" cy="75565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3668" tIns="51838" rIns="103668" bIns="51838" anchor="ctr"/>
          <a:lstStyle/>
          <a:p>
            <a:pPr algn="ctr" eaLnBrk="0" hangingPunct="0"/>
            <a:r>
              <a:rPr lang="pl-PL" sz="2300" dirty="0">
                <a:solidFill>
                  <a:srgbClr val="A1152E"/>
                </a:solidFill>
                <a:latin typeface="Calibri" pitchFamily="34" charset="0"/>
              </a:rPr>
              <a:t>ZAPRASZAM </a:t>
            </a:r>
            <a:r>
              <a:rPr lang="pl-PL" sz="2300" dirty="0">
                <a:solidFill>
                  <a:schemeClr val="bg1"/>
                </a:solidFill>
                <a:latin typeface="Calibri" pitchFamily="34" charset="0"/>
              </a:rPr>
              <a:t>do</a:t>
            </a:r>
            <a:r>
              <a:rPr lang="pl-PL" sz="2300" dirty="0">
                <a:solidFill>
                  <a:srgbClr val="A1152E"/>
                </a:solidFill>
                <a:latin typeface="Calibri" pitchFamily="34" charset="0"/>
              </a:rPr>
              <a:t> </a:t>
            </a:r>
            <a:r>
              <a:rPr lang="pl-PL" sz="2300" dirty="0">
                <a:solidFill>
                  <a:srgbClr val="1D6132"/>
                </a:solidFill>
                <a:latin typeface="Calibri" pitchFamily="34" charset="0"/>
              </a:rPr>
              <a:t>DYSKUSJI</a:t>
            </a:r>
          </a:p>
          <a:p>
            <a:pPr algn="ctr" eaLnBrk="0" hangingPunct="0"/>
            <a:r>
              <a:rPr lang="pl-PL" sz="2300" dirty="0">
                <a:solidFill>
                  <a:srgbClr val="1D6132"/>
                </a:solidFill>
                <a:latin typeface="Calibri" pitchFamily="34" charset="0"/>
              </a:rPr>
              <a:t>   DZIĘKUJĘ</a:t>
            </a:r>
            <a:r>
              <a:rPr lang="en-US" sz="2300" dirty="0">
                <a:solidFill>
                  <a:srgbClr val="1D6132"/>
                </a:solidFill>
                <a:latin typeface="Calibri" pitchFamily="34" charset="0"/>
              </a:rPr>
              <a:t> </a:t>
            </a:r>
            <a:r>
              <a:rPr lang="pl-PL" sz="2300" dirty="0">
                <a:solidFill>
                  <a:schemeClr val="bg1"/>
                </a:solidFill>
                <a:latin typeface="Calibri" pitchFamily="34" charset="0"/>
              </a:rPr>
              <a:t>za</a:t>
            </a:r>
            <a:r>
              <a:rPr lang="en-US" sz="23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300" dirty="0">
                <a:solidFill>
                  <a:srgbClr val="A1152E"/>
                </a:solidFill>
                <a:latin typeface="Calibri" pitchFamily="34" charset="0"/>
              </a:rPr>
              <a:t>UWAGĘ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4" y="146051"/>
            <a:ext cx="6337299" cy="726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1050812" y="287199"/>
            <a:ext cx="8746677" cy="634955"/>
          </a:xfrm>
        </p:spPr>
        <p:txBody>
          <a:bodyPr/>
          <a:lstStyle/>
          <a:p>
            <a:pPr lvl="0"/>
            <a:r>
              <a:rPr lang="pl-PL" dirty="0" smtClean="0"/>
              <a:t>sposób oceny poziomu wymagań</a:t>
            </a:r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28" y="1397989"/>
            <a:ext cx="10011303" cy="266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aśnienie prostokątne 9"/>
          <p:cNvSpPr/>
          <p:nvPr/>
        </p:nvSpPr>
        <p:spPr>
          <a:xfrm>
            <a:off x="462008" y="4730356"/>
            <a:ext cx="2607390" cy="1031448"/>
          </a:xfrm>
          <a:prstGeom prst="wedgeRectCallout">
            <a:avLst>
              <a:gd name="adj1" fmla="val 5825"/>
              <a:gd name="adj2" fmla="val -112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11" tIns="51908" rIns="103811" bIns="51908" rtlCol="0" anchor="ctr"/>
          <a:lstStyle/>
          <a:p>
            <a:pPr algn="ctr" eaLnBrk="0" hangingPunct="0">
              <a:spcBef>
                <a:spcPct val="50000"/>
              </a:spcBef>
              <a:buSzPct val="70000"/>
            </a:pPr>
            <a:r>
              <a:rPr lang="pl-PL" sz="2100" dirty="0">
                <a:solidFill>
                  <a:srgbClr val="000000"/>
                </a:solidFill>
                <a:latin typeface="AntPolt" pitchFamily="2" charset="-18"/>
              </a:rPr>
              <a:t>wymagania i prowadzący </a:t>
            </a:r>
            <a:br>
              <a:rPr lang="pl-PL" sz="2100" dirty="0">
                <a:solidFill>
                  <a:srgbClr val="000000"/>
                </a:solidFill>
                <a:latin typeface="AntPolt" pitchFamily="2" charset="-18"/>
              </a:rPr>
            </a:br>
            <a:r>
              <a:rPr lang="pl-PL" sz="2100" dirty="0">
                <a:solidFill>
                  <a:srgbClr val="000000"/>
                </a:solidFill>
                <a:latin typeface="AntPolt" pitchFamily="2" charset="-18"/>
              </a:rPr>
              <a:t>OK</a:t>
            </a:r>
          </a:p>
        </p:txBody>
      </p:sp>
      <p:sp>
        <p:nvSpPr>
          <p:cNvPr id="11" name="Objaśnienie prostokątne 10"/>
          <p:cNvSpPr/>
          <p:nvPr/>
        </p:nvSpPr>
        <p:spPr>
          <a:xfrm>
            <a:off x="3826382" y="4730356"/>
            <a:ext cx="2607390" cy="1031448"/>
          </a:xfrm>
          <a:prstGeom prst="wedgeRectCallout">
            <a:avLst>
              <a:gd name="adj1" fmla="val -13681"/>
              <a:gd name="adj2" fmla="val -104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11" tIns="51908" rIns="103811" bIns="51908" rtlCol="0" anchor="ctr"/>
          <a:lstStyle/>
          <a:p>
            <a:pPr algn="ctr" eaLnBrk="0" hangingPunct="0">
              <a:spcBef>
                <a:spcPct val="50000"/>
              </a:spcBef>
              <a:buSzPct val="70000"/>
            </a:pPr>
            <a:r>
              <a:rPr lang="pl-PL" sz="2100" dirty="0">
                <a:solidFill>
                  <a:srgbClr val="000000"/>
                </a:solidFill>
                <a:latin typeface="AntPolt" pitchFamily="2" charset="-18"/>
              </a:rPr>
              <a:t>studenci się nie uczą</a:t>
            </a:r>
          </a:p>
        </p:txBody>
      </p:sp>
      <p:sp>
        <p:nvSpPr>
          <p:cNvPr id="12" name="Objaśnienie prostokątne 11"/>
          <p:cNvSpPr/>
          <p:nvPr/>
        </p:nvSpPr>
        <p:spPr>
          <a:xfrm>
            <a:off x="7358974" y="4730356"/>
            <a:ext cx="2607390" cy="1031448"/>
          </a:xfrm>
          <a:prstGeom prst="wedgeRectCallout">
            <a:avLst>
              <a:gd name="adj1" fmla="val 34434"/>
              <a:gd name="adj2" fmla="val -106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11" tIns="51908" rIns="103811" bIns="51908" rtlCol="0" anchor="ctr"/>
          <a:lstStyle/>
          <a:p>
            <a:pPr algn="ctr" eaLnBrk="0" hangingPunct="0">
              <a:spcBef>
                <a:spcPct val="50000"/>
              </a:spcBef>
              <a:buSzPct val="70000"/>
            </a:pPr>
            <a:r>
              <a:rPr lang="pl-PL" sz="2100" dirty="0">
                <a:solidFill>
                  <a:srgbClr val="000000"/>
                </a:solidFill>
                <a:latin typeface="AntPolt" pitchFamily="2" charset="-18"/>
              </a:rPr>
              <a:t>trzeba zaostrzyć reżim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3417831" y="6079190"/>
            <a:ext cx="3569544" cy="751161"/>
          </a:xfrm>
          <a:prstGeom prst="rect">
            <a:avLst/>
          </a:prstGeom>
        </p:spPr>
        <p:txBody>
          <a:bodyPr wrap="none" lIns="103811" tIns="51908" rIns="103811" bIns="51908">
            <a:spAutoFit/>
          </a:bodyPr>
          <a:lstStyle/>
          <a:p>
            <a:pPr algn="ctr" eaLnBrk="0" hangingPunct="0">
              <a:defRPr/>
            </a:pPr>
            <a:r>
              <a:rPr lang="pl-PL" sz="2100" kern="0" dirty="0">
                <a:latin typeface="Calibri Light" pitchFamily="34" charset="0"/>
                <a:cs typeface="Arial"/>
              </a:rPr>
              <a:t>skośny w prawo </a:t>
            </a:r>
            <a:br>
              <a:rPr lang="pl-PL" sz="2100" kern="0" dirty="0">
                <a:latin typeface="Calibri Light" pitchFamily="34" charset="0"/>
                <a:cs typeface="Arial"/>
              </a:rPr>
            </a:br>
            <a:r>
              <a:rPr lang="pl-PL" sz="2100" kern="0" dirty="0">
                <a:latin typeface="Calibri Light" pitchFamily="34" charset="0"/>
                <a:cs typeface="Arial"/>
              </a:rPr>
              <a:t>– średnia mniejsza niż mediana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920819" y="6396552"/>
            <a:ext cx="3460540" cy="751161"/>
          </a:xfrm>
          <a:prstGeom prst="rect">
            <a:avLst/>
          </a:prstGeom>
        </p:spPr>
        <p:txBody>
          <a:bodyPr wrap="none" lIns="103811" tIns="51908" rIns="103811" bIns="51908">
            <a:spAutoFit/>
          </a:bodyPr>
          <a:lstStyle/>
          <a:p>
            <a:pPr algn="ctr" eaLnBrk="0" hangingPunct="0">
              <a:defRPr/>
            </a:pPr>
            <a:r>
              <a:rPr lang="pl-PL" sz="2100" kern="0" dirty="0">
                <a:latin typeface="Calibri Light" pitchFamily="34" charset="0"/>
                <a:cs typeface="Arial"/>
              </a:rPr>
              <a:t>skośny w lewo </a:t>
            </a:r>
            <a:br>
              <a:rPr lang="pl-PL" sz="2100" kern="0" dirty="0">
                <a:latin typeface="Calibri Light" pitchFamily="34" charset="0"/>
                <a:cs typeface="Arial"/>
              </a:rPr>
            </a:br>
            <a:r>
              <a:rPr lang="pl-PL" sz="2100" kern="0" dirty="0">
                <a:latin typeface="Calibri Light" pitchFamily="34" charset="0"/>
                <a:cs typeface="Arial"/>
              </a:rPr>
              <a:t>– średnia większa niż mediana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1807758" y="1715354"/>
            <a:ext cx="0" cy="23009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214812" y="5841157"/>
            <a:ext cx="3042156" cy="751161"/>
          </a:xfrm>
          <a:prstGeom prst="rect">
            <a:avLst/>
          </a:prstGeom>
        </p:spPr>
        <p:txBody>
          <a:bodyPr wrap="none" lIns="103811" tIns="51908" rIns="103811" bIns="51908">
            <a:spAutoFit/>
          </a:bodyPr>
          <a:lstStyle/>
          <a:p>
            <a:pPr algn="ctr" eaLnBrk="0" hangingPunct="0">
              <a:defRPr/>
            </a:pPr>
            <a:r>
              <a:rPr lang="pl-PL" sz="2100" kern="0" dirty="0">
                <a:latin typeface="Calibri Light" pitchFamily="34" charset="0"/>
                <a:cs typeface="Arial"/>
              </a:rPr>
              <a:t>symetryczny: </a:t>
            </a:r>
            <a:br>
              <a:rPr lang="pl-PL" sz="2100" kern="0" dirty="0">
                <a:latin typeface="Calibri Light" pitchFamily="34" charset="0"/>
                <a:cs typeface="Arial"/>
              </a:rPr>
            </a:br>
            <a:r>
              <a:rPr lang="pl-PL" sz="2100" kern="0" dirty="0">
                <a:latin typeface="Calibri Light" pitchFamily="34" charset="0"/>
                <a:cs typeface="Arial"/>
              </a:rPr>
              <a:t>mediana „równa” średniej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4751584" y="1715354"/>
            <a:ext cx="925203" cy="952106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flipH="1">
            <a:off x="8031849" y="1874038"/>
            <a:ext cx="1093421" cy="1110790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5003913" y="2032723"/>
            <a:ext cx="0" cy="23009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5340350" y="2350091"/>
            <a:ext cx="0" cy="19835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8957052" y="2064713"/>
            <a:ext cx="0" cy="2110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8536505" y="2461419"/>
            <a:ext cx="0" cy="17135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6148" y="445882"/>
            <a:ext cx="5214171" cy="1507201"/>
          </a:xfrm>
        </p:spPr>
        <p:txBody>
          <a:bodyPr/>
          <a:lstStyle/>
          <a:p>
            <a:r>
              <a:rPr lang="pl-PL" dirty="0" smtClean="0"/>
              <a:t>ramka-wąsy</a:t>
            </a:r>
            <a:br>
              <a:rPr lang="pl-PL" dirty="0" smtClean="0"/>
            </a:br>
            <a:r>
              <a:rPr lang="pl-PL" dirty="0" err="1" smtClean="0"/>
              <a:t>boxplot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candlestick</a:t>
            </a:r>
            <a:r>
              <a:rPr lang="pl-PL" dirty="0" smtClean="0"/>
              <a:t> chart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103426" name="Picture 2" descr="Znalezione obrazy dla zapytania boxp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0091"/>
            <a:ext cx="4652370" cy="4601845"/>
          </a:xfrm>
          <a:prstGeom prst="rect">
            <a:avLst/>
          </a:prstGeom>
          <a:noFill/>
        </p:spPr>
      </p:pic>
      <p:pic>
        <p:nvPicPr>
          <p:cNvPr id="103428" name="Picture 4" descr="Znalezione obrazy dla zapytania box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898" y="207856"/>
            <a:ext cx="4138771" cy="2476854"/>
          </a:xfrm>
          <a:prstGeom prst="rect">
            <a:avLst/>
          </a:prstGeom>
          <a:noFill/>
        </p:spPr>
      </p:pic>
      <p:pic>
        <p:nvPicPr>
          <p:cNvPr id="103430" name="Picture 6" descr="Znalezione obrazy dla zapytania box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131" y="2746802"/>
            <a:ext cx="4762247" cy="449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B887"/>
        </a:solidFill>
        <a:ln>
          <a:solidFill>
            <a:srgbClr val="D15933"/>
          </a:solidFill>
        </a:ln>
      </a:spPr>
      <a:bodyPr wrap="none">
        <a:spAutoFit/>
      </a:bodyPr>
      <a:lstStyle>
        <a:defPPr>
          <a:defRPr i="1" dirty="0" err="1" smtClean="0"/>
        </a:defPPr>
      </a:lstStyle>
    </a:sp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1818</Words>
  <Application>Microsoft Office PowerPoint</Application>
  <PresentationFormat>Niestandardowy</PresentationFormat>
  <Paragraphs>543</Paragraphs>
  <Slides>79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10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79</vt:i4>
      </vt:variant>
    </vt:vector>
  </HeadingPairs>
  <TitlesOfParts>
    <vt:vector size="90" baseType="lpstr">
      <vt:lpstr>Blank Presentation</vt:lpstr>
      <vt:lpstr>Projekt domyślny</vt:lpstr>
      <vt:lpstr>1_Blank Presentation</vt:lpstr>
      <vt:lpstr>1_Projekt domyślny</vt:lpstr>
      <vt:lpstr>2_Projekt domyślny</vt:lpstr>
      <vt:lpstr>3_Projekt domyślny</vt:lpstr>
      <vt:lpstr>4_Projekt domyślny</vt:lpstr>
      <vt:lpstr>5_Projekt domyślny</vt:lpstr>
      <vt:lpstr>6_Projekt domyślny</vt:lpstr>
      <vt:lpstr>7_Projekt domyślny</vt:lpstr>
      <vt:lpstr>Równanie</vt:lpstr>
      <vt:lpstr>Statystyczna  Analiza Danych</vt:lpstr>
      <vt:lpstr>Londyn, 1710r.</vt:lpstr>
      <vt:lpstr>Karl Pearson, 1857-1936;  Ronald Fisher, 1890-1962; </vt:lpstr>
      <vt:lpstr>Kanon jedynej różnicy</vt:lpstr>
      <vt:lpstr>Falsyfikacja</vt:lpstr>
      <vt:lpstr>pre-processing</vt:lpstr>
      <vt:lpstr>podstawy statystyki opisowej</vt:lpstr>
      <vt:lpstr>sposób oceny poziomu wymagań</vt:lpstr>
      <vt:lpstr>ramka-wąsy boxplot candlestick chart</vt:lpstr>
      <vt:lpstr>outliers</vt:lpstr>
      <vt:lpstr>średnie w grupach</vt:lpstr>
      <vt:lpstr>fatal motorcycle accidents (Moss)</vt:lpstr>
      <vt:lpstr>miary rozproszenia, dyspersji (spread of data)</vt:lpstr>
      <vt:lpstr>Slajd 14</vt:lpstr>
      <vt:lpstr>Histogram</vt:lpstr>
      <vt:lpstr>Charakterystyki położenia</vt:lpstr>
      <vt:lpstr>Miary położenia</vt:lpstr>
      <vt:lpstr>Moda (dominanta)</vt:lpstr>
      <vt:lpstr>Miary rozproszenia</vt:lpstr>
      <vt:lpstr>Miary zmienności (rozproszenia) danych – interpretacja graficzna odchylenia standardowego</vt:lpstr>
      <vt:lpstr>Reguła „3 sigma”</vt:lpstr>
      <vt:lpstr>Slajd 22</vt:lpstr>
      <vt:lpstr>Charakterystyczne cechy rozkładów: punkty skupienia, asymetria, rozrzut</vt:lpstr>
      <vt:lpstr>Slajd 24</vt:lpstr>
      <vt:lpstr>Doświadczenie - zdarzenia – definiowanie przestrzeni zdarzeń– tworzenie modelu</vt:lpstr>
      <vt:lpstr>Zdarzenia, przestrzeń zdarzeń  – formalizacja opisu</vt:lpstr>
      <vt:lpstr>Zdarzenia losowe, Przestrzeń zdarzeń losowych</vt:lpstr>
      <vt:lpstr>Wizualizacja relacji i wyników działań na zbiorach - Diagramy Venna</vt:lpstr>
      <vt:lpstr>Działania w przestrzeni zdarzeń losowych</vt:lpstr>
      <vt:lpstr>Przykład definiowania zdarzeń</vt:lpstr>
      <vt:lpstr>Przykład określania przestrzeni  dla różnych zadań np. w kontroli jakości wyrobów</vt:lpstr>
      <vt:lpstr>Zadanie</vt:lpstr>
      <vt:lpstr>Aksjomatyczna definicja prawdopodobieństwa</vt:lpstr>
      <vt:lpstr>Definicje prawdopodobieństwa (rachunkowe) Definicja klasyczna</vt:lpstr>
      <vt:lpstr>Definicja geometryczna</vt:lpstr>
      <vt:lpstr>Definicja statystyczna</vt:lpstr>
      <vt:lpstr>Podstawowe twierdzenia o prawdopodobieństwie</vt:lpstr>
      <vt:lpstr>Zdarzenia wzajemnie wykluczające się</vt:lpstr>
      <vt:lpstr>Twierdzenie  o prawdopodobieństwie całkowitym</vt:lpstr>
      <vt:lpstr>ETA (Event Tree Analysis)  Analiza Drzewa Zdarzeń</vt:lpstr>
      <vt:lpstr>Twierdzenie Bayesa</vt:lpstr>
      <vt:lpstr>Zadania</vt:lpstr>
      <vt:lpstr>Zadania</vt:lpstr>
      <vt:lpstr>Zadania</vt:lpstr>
      <vt:lpstr>Zadania</vt:lpstr>
      <vt:lpstr>Histogram …znowu</vt:lpstr>
      <vt:lpstr>Slajd 47</vt:lpstr>
      <vt:lpstr>Slajd 48</vt:lpstr>
      <vt:lpstr>Tabele raportujące</vt:lpstr>
      <vt:lpstr>Tablice kontyngencji (tabele przestawne) tabele liczebności, tabele krzyżowe albo rozdzielcze,  a w przypadku dwóch wskaźników także dwudzielcze </vt:lpstr>
      <vt:lpstr>Przykład</vt:lpstr>
      <vt:lpstr>Porównanie dwóch wskaźników struktury (proporcji)</vt:lpstr>
      <vt:lpstr>Slajd 53</vt:lpstr>
      <vt:lpstr>Tabele przestawne Excel</vt:lpstr>
      <vt:lpstr>Slajd 55</vt:lpstr>
      <vt:lpstr>Liczba godzin w pracy w tygodniu</vt:lpstr>
      <vt:lpstr>Zarobki vs. Rasa vs. Edukacja</vt:lpstr>
      <vt:lpstr>Slajd 58</vt:lpstr>
      <vt:lpstr>Tabele wielodzielcze</vt:lpstr>
      <vt:lpstr>Slajd 60</vt:lpstr>
      <vt:lpstr>Tabele raportujące</vt:lpstr>
      <vt:lpstr>Slajd 62</vt:lpstr>
      <vt:lpstr>Rozkłady dwuwymiarowe  histogramy skategoryzowane</vt:lpstr>
      <vt:lpstr>Slajd 64</vt:lpstr>
      <vt:lpstr>wykres słupkowy</vt:lpstr>
      <vt:lpstr>Analysis Toolpak histogram</vt:lpstr>
      <vt:lpstr>Analysis Toolpak histogram</vt:lpstr>
      <vt:lpstr>rozkład normalny</vt:lpstr>
      <vt:lpstr>Excel – statystyka opisowa</vt:lpstr>
      <vt:lpstr>Wykaz narzędzi statystycznych  Analysis Toolpak </vt:lpstr>
      <vt:lpstr>which charts to use</vt:lpstr>
      <vt:lpstr>Slajd 72</vt:lpstr>
      <vt:lpstr>Edward Tufte’s Graphical Efficiency Measures</vt:lpstr>
      <vt:lpstr>Big Data: Data Visualisation</vt:lpstr>
      <vt:lpstr>Google Chart</vt:lpstr>
      <vt:lpstr>VEPAC</vt:lpstr>
      <vt:lpstr>Processing.js is a JavaScript library</vt:lpstr>
      <vt:lpstr>Slajd 78</vt:lpstr>
      <vt:lpstr>Slajd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Krzysztof Regulski</dc:creator>
  <cp:lastModifiedBy>regulski</cp:lastModifiedBy>
  <cp:revision>72</cp:revision>
  <dcterms:modified xsi:type="dcterms:W3CDTF">2020-03-03T13:41:43Z</dcterms:modified>
</cp:coreProperties>
</file>