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72" r:id="rId2"/>
    <p:sldId id="377" r:id="rId3"/>
    <p:sldId id="378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87" r:id="rId13"/>
    <p:sldId id="388" r:id="rId14"/>
    <p:sldId id="389" r:id="rId15"/>
    <p:sldId id="390" r:id="rId16"/>
    <p:sldId id="391" r:id="rId17"/>
    <p:sldId id="374" r:id="rId18"/>
    <p:sldId id="375" r:id="rId19"/>
    <p:sldId id="376" r:id="rId20"/>
    <p:sldId id="334" r:id="rId21"/>
    <p:sldId id="323" r:id="rId22"/>
    <p:sldId id="324" r:id="rId23"/>
    <p:sldId id="325" r:id="rId24"/>
    <p:sldId id="326" r:id="rId25"/>
    <p:sldId id="327" r:id="rId26"/>
    <p:sldId id="369" r:id="rId27"/>
    <p:sldId id="328" r:id="rId28"/>
    <p:sldId id="370" r:id="rId29"/>
    <p:sldId id="329" r:id="rId30"/>
    <p:sldId id="371" r:id="rId31"/>
    <p:sldId id="330" r:id="rId32"/>
    <p:sldId id="331" r:id="rId33"/>
    <p:sldId id="332" r:id="rId34"/>
    <p:sldId id="333" r:id="rId35"/>
    <p:sldId id="335" r:id="rId36"/>
    <p:sldId id="336" r:id="rId37"/>
    <p:sldId id="337" r:id="rId38"/>
    <p:sldId id="338" r:id="rId39"/>
    <p:sldId id="339" r:id="rId40"/>
    <p:sldId id="340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8" r:id="rId53"/>
    <p:sldId id="359" r:id="rId54"/>
    <p:sldId id="360" r:id="rId55"/>
    <p:sldId id="361" r:id="rId56"/>
    <p:sldId id="362" r:id="rId57"/>
    <p:sldId id="363" r:id="rId58"/>
    <p:sldId id="366" r:id="rId59"/>
    <p:sldId id="367" r:id="rId60"/>
    <p:sldId id="368" r:id="rId61"/>
    <p:sldId id="373" r:id="rId62"/>
  </p:sldIdLst>
  <p:sldSz cx="9144000" cy="6858000" type="screen4x3"/>
  <p:notesSz cx="7099300" cy="10234613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</p:presentationPr>
</file>

<file path=ppt/tableStyles.xml><?xml version="1.0" encoding="utf-8"?>
<a:tblStyleLst xmlns:a="http://schemas.openxmlformats.org/drawingml/2006/main" def="{5C22544A-7EE6-4342-B048-85BDC9FD1C3A}">
  <a:tblStyle styleId="{2A488322-F2BA-4B5B-9748-0D474271808F}" styleName="Styl pośredni 3 — Ak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9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5" name="Line 12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6" name="Picture 13" descr="logoAGH_bw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88913"/>
            <a:ext cx="7488237" cy="606425"/>
          </a:xfrm>
        </p:spPr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31913" y="3068638"/>
            <a:ext cx="6400800" cy="122555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pl-PL"/>
              <a:t>Kliknij, aby edytować styl wzorca podtytułu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40513" y="188913"/>
            <a:ext cx="2057400" cy="619283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19800" cy="619283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59313" y="1268413"/>
            <a:ext cx="4038600" cy="24796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59313" y="3900488"/>
            <a:ext cx="4038600" cy="248126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0113" y="188913"/>
            <a:ext cx="7488237" cy="57626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68313" y="1268413"/>
            <a:ext cx="8229600" cy="5113337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6375" y="476250"/>
            <a:ext cx="7210425" cy="941388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1476375" y="1628775"/>
            <a:ext cx="3529013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157788" y="1628775"/>
            <a:ext cx="3529012" cy="44973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2B60AED-2B38-4363-B1B7-95FE2096E14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68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59313" y="1268413"/>
            <a:ext cx="4038600" cy="5113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KISIM, WIMiIP, AGH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00113" y="188913"/>
            <a:ext cx="7488237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268413"/>
            <a:ext cx="822960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61150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latin typeface="Calibri Light" pitchFamily="34" charset="0"/>
              </a:defRPr>
            </a:lvl1pPr>
          </a:lstStyle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0" y="981075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pic>
        <p:nvPicPr>
          <p:cNvPr id="1030" name="Picture 11" descr="logoAGH_bw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7950" y="115888"/>
            <a:ext cx="3683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3175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Calibri Light" pitchFamily="34" charset="0"/>
            </a:endParaRPr>
          </a:p>
        </p:txBody>
      </p:sp>
      <p:sp>
        <p:nvSpPr>
          <p:cNvPr id="1038" name="Rectangle 14"/>
          <p:cNvSpPr>
            <a:spLocks noChangeArrowheads="1"/>
          </p:cNvSpPr>
          <p:nvPr/>
        </p:nvSpPr>
        <p:spPr bwMode="auto">
          <a:xfrm>
            <a:off x="8675688" y="6597650"/>
            <a:ext cx="46831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r">
              <a:defRPr/>
            </a:pPr>
            <a:fld id="{7A434666-0B18-4ED2-9129-491A238E40DC}" type="slidenum">
              <a:rPr lang="pl-PL" sz="1000">
                <a:latin typeface="Calibri Light" pitchFamily="34" charset="0"/>
              </a:rPr>
              <a:pPr algn="r">
                <a:defRPr/>
              </a:pPr>
              <a:t>‹#›</a:t>
            </a:fld>
            <a:endParaRPr lang="pl-PL" sz="1000">
              <a:latin typeface="Calibri Ligh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6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 Light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algn="l" rtl="0" eaLnBrk="0" fontAlgn="base" hangingPunct="0">
        <a:spcBef>
          <a:spcPct val="50000"/>
        </a:spcBef>
        <a:spcAft>
          <a:spcPct val="0"/>
        </a:spcAft>
        <a:buSzPct val="70000"/>
        <a:buFont typeface="Georgia" pitchFamily="18" charset="0"/>
        <a:defRPr sz="2800">
          <a:solidFill>
            <a:schemeClr val="tx1"/>
          </a:solidFill>
          <a:latin typeface="Calibri Light" pitchFamily="34" charset="0"/>
          <a:ea typeface="+mn-ea"/>
          <a:cs typeface="+mn-cs"/>
        </a:defRPr>
      </a:lvl1pPr>
      <a:lvl2pPr marL="825500" indent="-28575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»"/>
        <a:defRPr sz="2400">
          <a:solidFill>
            <a:schemeClr val="tx1"/>
          </a:solidFill>
          <a:latin typeface="Calibri Light" pitchFamily="34" charset="0"/>
        </a:defRPr>
      </a:lvl2pPr>
      <a:lvl3pPr marL="1233488" indent="-228600" algn="l" rtl="0" eaLnBrk="0" fontAlgn="base" hangingPunct="0">
        <a:spcBef>
          <a:spcPct val="50000"/>
        </a:spcBef>
        <a:spcAft>
          <a:spcPct val="0"/>
        </a:spcAft>
        <a:buFont typeface="Georgia" pitchFamily="18" charset="0"/>
        <a:buChar char="–"/>
        <a:defRPr sz="2000">
          <a:solidFill>
            <a:schemeClr val="tx1"/>
          </a:solidFill>
          <a:latin typeface="Calibri Light" pitchFamily="34" charset="0"/>
        </a:defRPr>
      </a:lvl3pPr>
      <a:lvl4pPr marL="1641475" indent="-228600" algn="l" rtl="0" eaLnBrk="0" fontAlgn="base" hangingPunct="0">
        <a:spcBef>
          <a:spcPct val="50000"/>
        </a:spcBef>
        <a:spcAft>
          <a:spcPct val="0"/>
        </a:spcAft>
        <a:buChar char="–"/>
        <a:defRPr>
          <a:solidFill>
            <a:schemeClr val="tx1"/>
          </a:solidFill>
          <a:latin typeface="Calibri Light" pitchFamily="34" charset="0"/>
        </a:defRPr>
      </a:lvl4pPr>
      <a:lvl5pPr marL="2057400" indent="-228600" algn="l" rtl="0" eaLnBrk="0" fontAlgn="base" hangingPunct="0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Calibri Light" pitchFamily="34" charset="0"/>
        </a:defRPr>
      </a:lvl5pPr>
      <a:lvl6pPr marL="25146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5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9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oleObject20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4" Type="http://schemas.openxmlformats.org/officeDocument/2006/relationships/oleObject" Target="../embeddings/oleObject26.bin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Arkusz_programu_Microsoft_Office_Excel_97_2003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8.bin"/><Relationship Id="rId4" Type="http://schemas.openxmlformats.org/officeDocument/2006/relationships/image" Target="../media/image4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92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7852" y="2644778"/>
            <a:ext cx="5978665" cy="1596516"/>
          </a:xfrm>
        </p:spPr>
        <p:txBody>
          <a:bodyPr/>
          <a:lstStyle/>
          <a:p>
            <a:pPr eaLnBrk="1" hangingPunct="1"/>
            <a:r>
              <a:rPr lang="pl-PL" sz="3900" dirty="0" smtClean="0">
                <a:solidFill>
                  <a:schemeClr val="bg2"/>
                </a:solidFill>
              </a:rPr>
              <a:t>Statystyczna</a:t>
            </a:r>
            <a:r>
              <a:rPr lang="pl-PL" sz="5300" dirty="0" smtClean="0"/>
              <a:t> </a:t>
            </a:r>
            <a:br>
              <a:rPr lang="pl-PL" sz="5300" dirty="0" smtClean="0"/>
            </a:br>
            <a:r>
              <a:rPr lang="pl-PL" sz="5300" dirty="0" smtClean="0"/>
              <a:t>Analiza Danych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0"/>
            <a:ext cx="7981454" cy="1143000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Rozkład i dystrybuanta </a:t>
            </a:r>
            <a:br>
              <a:rPr lang="pl-PL" dirty="0">
                <a:solidFill>
                  <a:srgbClr val="800000"/>
                </a:solidFill>
              </a:rPr>
            </a:br>
            <a:r>
              <a:rPr lang="pl-PL" dirty="0">
                <a:solidFill>
                  <a:srgbClr val="800000"/>
                </a:solidFill>
              </a:rPr>
              <a:t>zmiennej losowej</a:t>
            </a:r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341438"/>
            <a:ext cx="7772400" cy="609600"/>
          </a:xfrm>
        </p:spPr>
        <p:txBody>
          <a:bodyPr/>
          <a:lstStyle/>
          <a:p>
            <a:pPr>
              <a:buFontTx/>
              <a:buNone/>
            </a:pPr>
            <a:r>
              <a:rPr lang="pl-PL" dirty="0"/>
              <a:t>	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=P( X=0)=1/8, 	p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=P( X=1)=3/8, .......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755650" y="4365625"/>
            <a:ext cx="7921625" cy="234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800">
                <a:solidFill>
                  <a:schemeClr val="accent2"/>
                </a:solidFill>
                <a:latin typeface="Times New Roman" pitchFamily="18" charset="0"/>
              </a:rPr>
              <a:t>Dystrybuanta</a:t>
            </a:r>
          </a:p>
          <a:p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(0) = P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((-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,0)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) = P(X&lt;0) =</a:t>
            </a:r>
            <a:r>
              <a:rPr lang="pl-PL">
                <a:latin typeface="Times New Roman" pitchFamily="18" charset="0"/>
              </a:rPr>
              <a:t> 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0</a:t>
            </a:r>
          </a:p>
          <a:p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(1) = P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((-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,1)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) = P(X&lt;1) = P(X=0) =1/8</a:t>
            </a:r>
          </a:p>
          <a:p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(2) = P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((-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,2)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) = P(X&lt;2) =</a:t>
            </a:r>
            <a:r>
              <a:rPr lang="pl-PL">
                <a:latin typeface="Times New Roman" pitchFamily="18" charset="0"/>
              </a:rPr>
              <a:t> 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1/8+3/8 = 4/8</a:t>
            </a:r>
          </a:p>
          <a:p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(3) = P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((-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,3)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) = P(X&lt;3) =</a:t>
            </a:r>
            <a:r>
              <a:rPr lang="pl-PL">
                <a:latin typeface="Times New Roman" pitchFamily="18" charset="0"/>
              </a:rPr>
              <a:t> 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1/8+3/8 +3/8 = 7/8</a:t>
            </a:r>
          </a:p>
          <a:p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F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(4) = P</a:t>
            </a:r>
            <a:r>
              <a:rPr lang="pl-PL" baseline="-25000">
                <a:solidFill>
                  <a:schemeClr val="accent2"/>
                </a:solidFill>
                <a:latin typeface="Times New Roman" pitchFamily="18" charset="0"/>
              </a:rPr>
              <a:t>X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((-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,4)</a:t>
            </a:r>
            <a:r>
              <a:rPr lang="pl-PL">
                <a:solidFill>
                  <a:schemeClr val="accent2"/>
                </a:solidFill>
                <a:latin typeface="Times New Roman" pitchFamily="18" charset="0"/>
              </a:rPr>
              <a:t>) = P(X&lt;4) = 1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971602" y="1988840"/>
          <a:ext cx="7128790" cy="2376265"/>
        </p:xfrm>
        <a:graphic>
          <a:graphicData uri="http://schemas.openxmlformats.org/drawingml/2006/table">
            <a:tbl>
              <a:tblPr/>
              <a:tblGrid>
                <a:gridCol w="1425758"/>
                <a:gridCol w="1425758"/>
                <a:gridCol w="1425758"/>
                <a:gridCol w="1425758"/>
                <a:gridCol w="1425758"/>
              </a:tblGrid>
              <a:tr h="446819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latin typeface="Times New Roman CE"/>
                        </a:rPr>
                        <a:t>Rozkład prawdopodobieństwa zmiennej losowej X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468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i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774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x</a:t>
                      </a:r>
                      <a:r>
                        <a:rPr lang="pl-PL" sz="2400" b="0" i="0" u="none" strike="noStrike" baseline="-25000">
                          <a:latin typeface="Times New Roman CE"/>
                        </a:rPr>
                        <a:t>i</a:t>
                      </a:r>
                      <a:endParaRPr lang="pl-PL" sz="2400" b="0" i="0" u="none" strike="noStrike">
                        <a:latin typeface="Times New Roman C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805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p</a:t>
                      </a:r>
                      <a:r>
                        <a:rPr lang="pl-PL" sz="2400" b="0" i="0" u="none" strike="noStrike" baseline="-25000">
                          <a:latin typeface="Times New Roman CE"/>
                        </a:rPr>
                        <a:t>i</a:t>
                      </a:r>
                      <a:endParaRPr lang="pl-PL" sz="2400" b="0" i="0" u="none" strike="noStrike">
                        <a:latin typeface="Times New Roman CE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 1/8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 3/8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 3/8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 1/8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6819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F(x)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 1/8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Times New Roman CE"/>
                        </a:rPr>
                        <a:t> 1/2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latin typeface="Times New Roman CE"/>
                        </a:rPr>
                        <a:t> 7/8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88238" cy="941388"/>
          </a:xfrm>
        </p:spPr>
        <p:txBody>
          <a:bodyPr/>
          <a:lstStyle/>
          <a:p>
            <a:r>
              <a:rPr lang="pl-PL" sz="2000" dirty="0">
                <a:solidFill>
                  <a:srgbClr val="800000"/>
                </a:solidFill>
              </a:rPr>
              <a:t>Wykresy rozkładu prawdopodobieństwa </a:t>
            </a:r>
            <a:br>
              <a:rPr lang="pl-PL" sz="2000" dirty="0">
                <a:solidFill>
                  <a:srgbClr val="800000"/>
                </a:solidFill>
              </a:rPr>
            </a:br>
            <a:r>
              <a:rPr lang="pl-PL" sz="2000" dirty="0">
                <a:solidFill>
                  <a:srgbClr val="800000"/>
                </a:solidFill>
              </a:rPr>
              <a:t>i dystrybuanty zmiennej losowej dyskretnej (skokowej)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100" y="1773238"/>
            <a:ext cx="47879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8484" name="Picture 4" descr="wyk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33600"/>
            <a:ext cx="4105275" cy="3167063"/>
          </a:xfrm>
          <a:prstGeom prst="rect">
            <a:avLst/>
          </a:prstGeom>
          <a:noFill/>
        </p:spPr>
      </p:pic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411163" y="5516563"/>
            <a:ext cx="2720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Wykres rozkładu</a:t>
            </a:r>
          </a:p>
        </p:txBody>
      </p:sp>
      <p:sp>
        <p:nvSpPr>
          <p:cNvPr id="148487" name="Text Box 7"/>
          <p:cNvSpPr txBox="1">
            <a:spLocks noChangeArrowheads="1"/>
          </p:cNvSpPr>
          <p:nvPr/>
        </p:nvSpPr>
        <p:spPr bwMode="auto">
          <a:xfrm>
            <a:off x="5076825" y="5445125"/>
            <a:ext cx="4067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/>
              <a:t>Wykres dystrybuanty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9" y="0"/>
            <a:ext cx="8060382" cy="1143000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Parametry rozkładu zmiennej losowej -Wartość oczekiwana</a:t>
            </a:r>
          </a:p>
        </p:txBody>
      </p:sp>
      <p:sp>
        <p:nvSpPr>
          <p:cNvPr id="163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196975"/>
            <a:ext cx="8064500" cy="381635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 smtClean="0">
                <a:solidFill>
                  <a:schemeClr val="accent2"/>
                </a:solidFill>
              </a:rPr>
              <a:t>Wartość </a:t>
            </a:r>
            <a:r>
              <a:rPr lang="pl-PL" sz="2000" dirty="0">
                <a:solidFill>
                  <a:schemeClr val="accent2"/>
                </a:solidFill>
              </a:rPr>
              <a:t>oczekiwaną [nadzieję matematyczną / wartość przeciętną], zmiennej losowej X oznacza się E(X) i określa w następujący sposób</a:t>
            </a:r>
          </a:p>
          <a:p>
            <a:pPr>
              <a:buFontTx/>
              <a:buNone/>
            </a:pPr>
            <a:r>
              <a:rPr lang="pl-PL" sz="2000" dirty="0"/>
              <a:t>Dla zmiennej losowej  dyskretnej</a:t>
            </a:r>
          </a:p>
          <a:p>
            <a:endParaRPr lang="pl-PL" sz="2000" dirty="0"/>
          </a:p>
          <a:p>
            <a:endParaRPr lang="pl-PL" dirty="0">
              <a:solidFill>
                <a:srgbClr val="000099"/>
              </a:solidFill>
            </a:endParaRPr>
          </a:p>
          <a:p>
            <a:pPr>
              <a:buFontTx/>
              <a:buNone/>
            </a:pPr>
            <a:endParaRPr lang="pl-PL" sz="2000" dirty="0"/>
          </a:p>
          <a:p>
            <a:pPr>
              <a:buFontTx/>
              <a:buNone/>
            </a:pPr>
            <a:endParaRPr lang="pl-PL" sz="2000" dirty="0"/>
          </a:p>
          <a:p>
            <a:pPr>
              <a:buFontTx/>
              <a:buNone/>
            </a:pPr>
            <a:r>
              <a:rPr lang="pl-PL" sz="2000" dirty="0"/>
              <a:t>Dla zmiennej losowej ciągłej</a:t>
            </a:r>
          </a:p>
        </p:txBody>
      </p:sp>
      <p:graphicFrame>
        <p:nvGraphicFramePr>
          <p:cNvPr id="163844" name="Object 4"/>
          <p:cNvGraphicFramePr>
            <a:graphicFrameLocks noChangeAspect="1"/>
          </p:cNvGraphicFramePr>
          <p:nvPr/>
        </p:nvGraphicFramePr>
        <p:xfrm>
          <a:off x="2987824" y="2564904"/>
          <a:ext cx="2808312" cy="1152525"/>
        </p:xfrm>
        <a:graphic>
          <a:graphicData uri="http://schemas.openxmlformats.org/presentationml/2006/ole">
            <p:oleObj spid="_x0000_s130050" name="Równanie" r:id="rId3" imgW="977760" imgH="431640" progId="">
              <p:embed/>
            </p:oleObj>
          </a:graphicData>
        </a:graphic>
      </p:graphicFrame>
      <p:graphicFrame>
        <p:nvGraphicFramePr>
          <p:cNvPr id="163845" name="Object 5"/>
          <p:cNvGraphicFramePr>
            <a:graphicFrameLocks noChangeAspect="1"/>
          </p:cNvGraphicFramePr>
          <p:nvPr>
            <p:ph sz="half" idx="2"/>
          </p:nvPr>
        </p:nvGraphicFramePr>
        <p:xfrm>
          <a:off x="2827338" y="5013325"/>
          <a:ext cx="3273425" cy="1274763"/>
        </p:xfrm>
        <a:graphic>
          <a:graphicData uri="http://schemas.openxmlformats.org/presentationml/2006/ole">
            <p:oleObj spid="_x0000_s130051" name="Równanie" r:id="rId4" imgW="12063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800000"/>
                </a:solidFill>
              </a:rPr>
              <a:t>Twierdzenia o wartości oczekiwanej</a:t>
            </a:r>
          </a:p>
        </p:txBody>
      </p:sp>
      <p:sp>
        <p:nvSpPr>
          <p:cNvPr id="164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6013" y="1628775"/>
            <a:ext cx="7488237" cy="4752975"/>
          </a:xfrm>
          <a:noFill/>
        </p:spPr>
        <p:txBody>
          <a:bodyPr/>
          <a:lstStyle/>
          <a:p>
            <a:pPr marL="609600" indent="-609600">
              <a:buFontTx/>
              <a:buNone/>
            </a:pPr>
            <a:r>
              <a:rPr lang="pl-PL" dirty="0"/>
              <a:t>Założenia :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pl-PL" dirty="0"/>
              <a:t>są zmiennymi losowymi</a:t>
            </a:r>
          </a:p>
          <a:p>
            <a:pPr marL="609600" indent="-609600">
              <a:buFontTx/>
              <a:buNone/>
            </a:pPr>
            <a:r>
              <a:rPr lang="pl-PL" dirty="0"/>
              <a:t>                  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</a:t>
            </a:r>
            <a:r>
              <a:rPr lang="pl-PL" dirty="0">
                <a:sym typeface="Symbol" pitchFamily="18" charset="2"/>
              </a:rPr>
              <a:t> jest liczbą rzeczywistą,</a:t>
            </a:r>
          </a:p>
          <a:p>
            <a:pPr marL="609600" indent="-609600">
              <a:buFontTx/>
              <a:buNone/>
            </a:pPr>
            <a:r>
              <a:rPr lang="pl-PL" dirty="0">
                <a:sym typeface="Symbol" pitchFamily="18" charset="2"/>
              </a:rPr>
              <a:t>                  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r>
              <a:rPr lang="pl-PL" dirty="0">
                <a:sym typeface="Symbol" pitchFamily="18" charset="2"/>
              </a:rPr>
              <a:t> oznacza stałą wartość</a:t>
            </a:r>
          </a:p>
          <a:p>
            <a:pPr marL="609600" indent="-609600">
              <a:buFontTx/>
              <a:buNone/>
            </a:pPr>
            <a:r>
              <a:rPr lang="pl-PL" dirty="0">
                <a:sym typeface="Symbol" pitchFamily="18" charset="2"/>
              </a:rPr>
              <a:t>Tezy:</a:t>
            </a:r>
          </a:p>
          <a:p>
            <a:pPr marL="609600" indent="-609600">
              <a:buFontTx/>
              <a:buAutoNum type="arabicPeriod"/>
            </a:pP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 (c) =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c</a:t>
            </a:r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 marL="609600" indent="-609600">
              <a:buFontTx/>
              <a:buAutoNum type="arabicPeriod"/>
            </a:pP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 ( X) =  E (X)</a:t>
            </a:r>
          </a:p>
          <a:p>
            <a:pPr marL="609600" indent="-609600">
              <a:buFontTx/>
              <a:buAutoNum type="arabicPeriod"/>
            </a:pP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 (X +Y) = E (X) + E (Y)</a:t>
            </a:r>
          </a:p>
          <a:p>
            <a:pPr marL="609600" indent="-609600">
              <a:buFontTx/>
              <a:buNone/>
            </a:pPr>
            <a:endParaRPr lang="pl-PL" dirty="0">
              <a:sym typeface="Symbol" pitchFamily="18" charset="2"/>
            </a:endParaRPr>
          </a:p>
          <a:p>
            <a:pPr marL="609600" indent="-609600">
              <a:buFontTx/>
              <a:buNone/>
            </a:pPr>
            <a:endParaRPr lang="pl-PL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532440" cy="1143000"/>
          </a:xfrm>
        </p:spPr>
        <p:txBody>
          <a:bodyPr/>
          <a:lstStyle/>
          <a:p>
            <a:r>
              <a:rPr lang="pl-PL" sz="2400" dirty="0">
                <a:solidFill>
                  <a:srgbClr val="800000"/>
                </a:solidFill>
              </a:rPr>
              <a:t>Parametry rozkładu zmiennej losowej –</a:t>
            </a:r>
            <a:r>
              <a:rPr lang="pl-PL" sz="2400" dirty="0"/>
              <a:t> </a:t>
            </a:r>
            <a:br>
              <a:rPr lang="pl-PL" sz="2400" dirty="0"/>
            </a:br>
            <a:r>
              <a:rPr lang="pl-PL" sz="2400" dirty="0">
                <a:solidFill>
                  <a:srgbClr val="800000"/>
                </a:solidFill>
              </a:rPr>
              <a:t>Wariancja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</a:t>
            </a:r>
            <a:r>
              <a:rPr lang="pl-PL" i="1" baseline="30000" dirty="0" smtClean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(X)</a:t>
            </a:r>
            <a:r>
              <a:rPr lang="pl-PL" sz="2400" dirty="0">
                <a:solidFill>
                  <a:srgbClr val="800000"/>
                </a:solidFill>
              </a:rPr>
              <a:t> i odchylenie standardowe </a:t>
            </a:r>
            <a:r>
              <a:rPr lang="pl-PL" i="1" dirty="0" smtClean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D(X)</a:t>
            </a:r>
          </a:p>
        </p:txBody>
      </p:sp>
      <p:sp>
        <p:nvSpPr>
          <p:cNvPr id="166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512" y="1124744"/>
            <a:ext cx="8532812" cy="5184576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990000"/>
                </a:solidFill>
              </a:rPr>
              <a:t>Wariancją zmiennej</a:t>
            </a:r>
            <a:r>
              <a:rPr lang="pl-PL" sz="2400" dirty="0"/>
              <a:t> losowej X nazywamy wyrażenie</a:t>
            </a:r>
          </a:p>
          <a:p>
            <a:pPr>
              <a:lnSpc>
                <a:spcPct val="90000"/>
              </a:lnSpc>
            </a:pPr>
            <a:endParaRPr lang="pl-PL" sz="2400" dirty="0"/>
          </a:p>
          <a:p>
            <a:pPr>
              <a:lnSpc>
                <a:spcPct val="90000"/>
              </a:lnSpc>
            </a:pPr>
            <a:r>
              <a:rPr lang="pl-PL" sz="2400" dirty="0"/>
              <a:t>Wariancja jest /parametrem/charakterystyką określającą stopień rozrzutu (rozproszenia, zróżnicowania, dyspersji).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/>
              <a:t>Ze </a:t>
            </a:r>
            <a:r>
              <a:rPr lang="pl-PL" sz="2400" dirty="0"/>
              <a:t>względu na łatwość interpretacji geometrycznej, za miarę rozrzutu przyjmuje się pierwiastek kwadratowy z wariancji,  czyli</a:t>
            </a:r>
          </a:p>
          <a:p>
            <a:pPr>
              <a:lnSpc>
                <a:spcPct val="90000"/>
              </a:lnSpc>
            </a:pPr>
            <a:r>
              <a:rPr lang="pl-PL" sz="2400" dirty="0" smtClean="0">
                <a:solidFill>
                  <a:srgbClr val="990000"/>
                </a:solidFill>
              </a:rPr>
              <a:t>Odchylenie </a:t>
            </a:r>
            <a:r>
              <a:rPr lang="pl-PL" sz="2400" dirty="0">
                <a:solidFill>
                  <a:srgbClr val="990000"/>
                </a:solidFill>
              </a:rPr>
              <a:t>standardowe</a:t>
            </a:r>
            <a:r>
              <a:rPr lang="pl-PL" sz="2000" dirty="0">
                <a:solidFill>
                  <a:srgbClr val="990000"/>
                </a:solidFill>
              </a:rPr>
              <a:t>:</a:t>
            </a:r>
          </a:p>
          <a:p>
            <a:pPr algn="ctr">
              <a:lnSpc>
                <a:spcPct val="90000"/>
              </a:lnSpc>
            </a:pPr>
            <a:endParaRPr lang="pl-PL" sz="2400" u="sng" dirty="0">
              <a:solidFill>
                <a:srgbClr val="800000"/>
              </a:solidFill>
            </a:endParaRPr>
          </a:p>
          <a:p>
            <a:pPr>
              <a:lnSpc>
                <a:spcPct val="90000"/>
              </a:lnSpc>
            </a:pPr>
            <a:r>
              <a:rPr lang="pl-PL" sz="2400" dirty="0" smtClean="0"/>
              <a:t>Stosunek </a:t>
            </a:r>
            <a:r>
              <a:rPr lang="pl-PL" sz="2400" dirty="0"/>
              <a:t>odchylenia standardowego do wartości oczekiwanej nazywamy</a:t>
            </a:r>
            <a:r>
              <a:rPr lang="pl-PL" sz="2400" dirty="0">
                <a:solidFill>
                  <a:srgbClr val="800000"/>
                </a:solidFill>
              </a:rPr>
              <a:t> współczynnikiem zmienności 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>
                <a:solidFill>
                  <a:srgbClr val="800000"/>
                </a:solidFill>
              </a:rPr>
              <a:t>			</a:t>
            </a:r>
            <a:r>
              <a:rPr lang="pl-PL" sz="3200" i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pl-PL" sz="32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= D(X)/E(X)</a:t>
            </a:r>
            <a:r>
              <a:rPr lang="pl-PL" sz="2400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pl-PL" sz="2000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6916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2915816" y="4149080"/>
          <a:ext cx="2538413" cy="633413"/>
        </p:xfrm>
        <a:graphic>
          <a:graphicData uri="http://schemas.openxmlformats.org/presentationml/2006/ole">
            <p:oleObj spid="_x0000_s131074" name="Równanie" r:id="rId3" imgW="1091880" imgH="279360" progId="">
              <p:embed/>
            </p:oleObj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2843808" y="1484784"/>
          <a:ext cx="3456384" cy="600075"/>
        </p:xfrm>
        <a:graphic>
          <a:graphicData uri="http://schemas.openxmlformats.org/presentationml/2006/ole">
            <p:oleObj spid="_x0000_s131075" name="Równanie" r:id="rId4" imgW="1485720" imgH="241200" progId="">
              <p:embed/>
            </p:oleObj>
          </a:graphicData>
        </a:graphic>
      </p:graphicFrame>
      <p:sp>
        <p:nvSpPr>
          <p:cNvPr id="166918" name="Rectangle 6"/>
          <p:cNvSpPr>
            <a:spLocks noChangeArrowheads="1"/>
          </p:cNvSpPr>
          <p:nvPr/>
        </p:nvSpPr>
        <p:spPr bwMode="auto">
          <a:xfrm>
            <a:off x="3719513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66919" name="Rectangle 7"/>
          <p:cNvSpPr>
            <a:spLocks noChangeArrowheads="1"/>
          </p:cNvSpPr>
          <p:nvPr/>
        </p:nvSpPr>
        <p:spPr bwMode="auto">
          <a:xfrm>
            <a:off x="359568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556500" cy="1143000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Obliczanie  Wariancji 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(X)</a:t>
            </a:r>
            <a:r>
              <a:rPr lang="pl-PL" b="0" dirty="0">
                <a:solidFill>
                  <a:srgbClr val="800000"/>
                </a:solidFill>
              </a:rPr>
              <a:t> 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557338"/>
            <a:ext cx="8062912" cy="5111750"/>
          </a:xfrm>
        </p:spPr>
        <p:txBody>
          <a:bodyPr/>
          <a:lstStyle/>
          <a:p>
            <a:pPr defTabSz="203200"/>
            <a:r>
              <a:rPr lang="pl-PL" dirty="0">
                <a:solidFill>
                  <a:schemeClr val="accent2"/>
                </a:solidFill>
              </a:rPr>
              <a:t>Wariancja zmiennej losowej skokowej</a:t>
            </a:r>
          </a:p>
          <a:p>
            <a:pPr defTabSz="203200">
              <a:buFontTx/>
              <a:buNone/>
            </a:pPr>
            <a:endParaRPr lang="pl-PL" dirty="0"/>
          </a:p>
          <a:p>
            <a:pPr defTabSz="203200"/>
            <a:endParaRPr lang="pl-PL" dirty="0">
              <a:solidFill>
                <a:schemeClr val="accent2"/>
              </a:solidFill>
            </a:endParaRPr>
          </a:p>
          <a:p>
            <a:pPr defTabSz="203200"/>
            <a:endParaRPr lang="pl-PL" dirty="0">
              <a:solidFill>
                <a:schemeClr val="accent2"/>
              </a:solidFill>
            </a:endParaRPr>
          </a:p>
          <a:p>
            <a:pPr defTabSz="203200"/>
            <a:r>
              <a:rPr lang="pl-PL" dirty="0">
                <a:solidFill>
                  <a:schemeClr val="accent2"/>
                </a:solidFill>
              </a:rPr>
              <a:t>Wariancja zmiennej losowej ciągłej</a:t>
            </a:r>
          </a:p>
          <a:p>
            <a:pPr defTabSz="203200"/>
            <a:endParaRPr lang="pl-PL" dirty="0">
              <a:solidFill>
                <a:schemeClr val="accent2"/>
              </a:solidFill>
            </a:endParaRPr>
          </a:p>
          <a:p>
            <a:pPr defTabSz="203200"/>
            <a:endParaRPr lang="pl-PL" dirty="0">
              <a:solidFill>
                <a:schemeClr val="accent2"/>
              </a:solidFill>
            </a:endParaRPr>
          </a:p>
          <a:p>
            <a:pPr defTabSz="203200"/>
            <a:endParaRPr lang="pl-PL" dirty="0">
              <a:solidFill>
                <a:schemeClr val="accent2"/>
              </a:solidFill>
            </a:endParaRPr>
          </a:p>
          <a:p>
            <a:pPr defTabSz="203200"/>
            <a:endParaRPr lang="pl-PL" dirty="0">
              <a:solidFill>
                <a:schemeClr val="accent2"/>
              </a:solidFill>
            </a:endParaRPr>
          </a:p>
          <a:p>
            <a:pPr defTabSz="203200"/>
            <a:endParaRPr lang="pl-PL" dirty="0">
              <a:solidFill>
                <a:schemeClr val="accent2"/>
              </a:solidFill>
            </a:endParaRPr>
          </a:p>
        </p:txBody>
      </p:sp>
      <p:sp>
        <p:nvSpPr>
          <p:cNvPr id="167940" name="Rectangle 4"/>
          <p:cNvSpPr>
            <a:spLocks noChangeArrowheads="1"/>
          </p:cNvSpPr>
          <p:nvPr/>
        </p:nvSpPr>
        <p:spPr bwMode="auto">
          <a:xfrm>
            <a:off x="38147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67941" name="Rectangle 5"/>
          <p:cNvSpPr>
            <a:spLocks noChangeArrowheads="1"/>
          </p:cNvSpPr>
          <p:nvPr/>
        </p:nvSpPr>
        <p:spPr bwMode="auto">
          <a:xfrm>
            <a:off x="3814763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3719513" y="3276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aphicFrame>
        <p:nvGraphicFramePr>
          <p:cNvPr id="167943" name="Object 7"/>
          <p:cNvGraphicFramePr>
            <a:graphicFrameLocks noChangeAspect="1"/>
          </p:cNvGraphicFramePr>
          <p:nvPr/>
        </p:nvGraphicFramePr>
        <p:xfrm>
          <a:off x="2483768" y="1916113"/>
          <a:ext cx="3888432" cy="1874837"/>
        </p:xfrm>
        <a:graphic>
          <a:graphicData uri="http://schemas.openxmlformats.org/presentationml/2006/ole">
            <p:oleObj spid="_x0000_s132098" name="Równanie" r:id="rId3" imgW="1701720" imgH="660240" progId="">
              <p:embed/>
            </p:oleObj>
          </a:graphicData>
        </a:graphic>
      </p:graphicFrame>
      <p:sp>
        <p:nvSpPr>
          <p:cNvPr id="167944" name="Rectangle 8"/>
          <p:cNvSpPr>
            <a:spLocks noChangeArrowheads="1"/>
          </p:cNvSpPr>
          <p:nvPr/>
        </p:nvSpPr>
        <p:spPr bwMode="auto">
          <a:xfrm>
            <a:off x="3595688" y="3257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pl-PL"/>
          </a:p>
        </p:txBody>
      </p:sp>
      <p:graphicFrame>
        <p:nvGraphicFramePr>
          <p:cNvPr id="167945" name="Object 9"/>
          <p:cNvGraphicFramePr>
            <a:graphicFrameLocks noChangeAspect="1"/>
          </p:cNvGraphicFramePr>
          <p:nvPr/>
        </p:nvGraphicFramePr>
        <p:xfrm>
          <a:off x="1547664" y="4797152"/>
          <a:ext cx="5329237" cy="1465263"/>
        </p:xfrm>
        <a:graphic>
          <a:graphicData uri="http://schemas.openxmlformats.org/presentationml/2006/ole">
            <p:oleObj spid="_x0000_s132099" name="Równanie" r:id="rId4" imgW="1904760" imgH="4698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>
                <a:solidFill>
                  <a:srgbClr val="990000"/>
                </a:solidFill>
              </a:rPr>
              <a:t>Twierdzenia o wariancji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002587" cy="5184576"/>
          </a:xfrm>
        </p:spPr>
        <p:txBody>
          <a:bodyPr>
            <a:normAutofit fontScale="92500" lnSpcReduction="10000"/>
          </a:bodyPr>
          <a:lstStyle/>
          <a:p>
            <a:pPr marL="1168400" indent="-1168400">
              <a:buFontTx/>
              <a:buNone/>
            </a:pPr>
            <a:r>
              <a:rPr lang="pl-PL" u="sng" dirty="0"/>
              <a:t>Założenia:</a:t>
            </a:r>
          </a:p>
          <a:p>
            <a:pPr marL="1168400" indent="-1168400">
              <a:buFontTx/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X, Y </a:t>
            </a:r>
            <a:r>
              <a:rPr lang="pl-PL" dirty="0"/>
              <a:t>: zmienne losowe,</a:t>
            </a:r>
          </a:p>
          <a:p>
            <a:pPr marL="1168400" indent="-1168400">
              <a:buFontTx/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/>
              <a:t>: liczba;</a:t>
            </a:r>
          </a:p>
          <a:p>
            <a:pPr marL="1168400" indent="-1168400">
              <a:buFontTx/>
              <a:buNone/>
            </a:pPr>
            <a:r>
              <a:rPr lang="pl-PL" u="sng" dirty="0"/>
              <a:t>Tezy:</a:t>
            </a:r>
            <a:r>
              <a:rPr lang="pl-PL" dirty="0"/>
              <a:t> </a:t>
            </a:r>
          </a:p>
          <a:p>
            <a:pPr marL="1168400" indent="-1168400"/>
            <a:r>
              <a:rPr lang="pl-PL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(X)=E (X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 – (E(X))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 marL="1168400" indent="-1168400"/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const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)= 0</a:t>
            </a:r>
          </a:p>
          <a:p>
            <a:pPr marL="1168400" indent="-1168400"/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</a:rPr>
              <a:t>a*X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)= a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*D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(X)</a:t>
            </a:r>
          </a:p>
          <a:p>
            <a:pPr marL="1168400" indent="-1168400"/>
            <a:r>
              <a:rPr lang="pl-PL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aX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+b)= a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*D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(X)</a:t>
            </a:r>
          </a:p>
          <a:p>
            <a:pPr marL="1168400" indent="-1168400"/>
            <a:r>
              <a:rPr lang="pl-PL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(X +Y) = D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(X) + D</a:t>
            </a:r>
            <a:r>
              <a:rPr lang="pl-PL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(Y)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9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632848" cy="980728"/>
          </a:xfrm>
        </p:spPr>
        <p:txBody>
          <a:bodyPr/>
          <a:lstStyle/>
          <a:p>
            <a:r>
              <a:rPr lang="pl-PL" dirty="0">
                <a:solidFill>
                  <a:srgbClr val="990000"/>
                </a:solidFill>
              </a:rPr>
              <a:t>Funkcje zmiennej losowej - Momenty</a:t>
            </a:r>
            <a:r>
              <a:rPr lang="pl-PL" b="0" dirty="0">
                <a:solidFill>
                  <a:srgbClr val="990000"/>
                </a:solidFill>
              </a:rPr>
              <a:t> </a:t>
            </a:r>
          </a:p>
        </p:txBody>
      </p:sp>
      <p:sp>
        <p:nvSpPr>
          <p:cNvPr id="1628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7848872" cy="2952328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pl-PL" sz="2400" dirty="0"/>
              <a:t>W szczególnym przypadku, </a:t>
            </a:r>
            <a:r>
              <a:rPr lang="pl-PL" sz="2400" dirty="0" smtClean="0"/>
              <a:t>gdy </a:t>
            </a:r>
            <a:r>
              <a:rPr lang="pl-PL" sz="2400" i="1" dirty="0" smtClean="0">
                <a:latin typeface="Times New Roman" pitchFamily="18" charset="0"/>
                <a:cs typeface="Times New Roman" pitchFamily="18" charset="0"/>
              </a:rPr>
              <a:t>g(x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) =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dirty="0"/>
              <a:t>, </a:t>
            </a:r>
            <a:r>
              <a:rPr lang="pl-PL" sz="2400" dirty="0" smtClean="0"/>
              <a:t> gdzie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</a:t>
            </a:r>
            <a:r>
              <a:rPr lang="pl-PL" sz="2400" dirty="0">
                <a:sym typeface="Symbol" pitchFamily="18" charset="2"/>
              </a:rPr>
              <a:t>.  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rgbClr val="9900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liczbę</a:t>
            </a:r>
            <a:r>
              <a:rPr lang="pl-PL" sz="2400" b="1" dirty="0" smtClean="0">
                <a:solidFill>
                  <a:srgbClr val="C00000"/>
                </a:solidFill>
                <a:sym typeface="Symbol" pitchFamily="18" charset="2"/>
              </a:rPr>
              <a:t> </a:t>
            </a:r>
            <a:r>
              <a:rPr lang="pl-PL" sz="24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pl-PL" sz="2400" b="1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pl-PL" sz="2400" b="1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E(</a:t>
            </a:r>
            <a:r>
              <a:rPr lang="pl-PL" sz="2400" b="1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b="1" i="1" baseline="30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</a:t>
            </a:r>
            <a:r>
              <a:rPr lang="pl-PL" sz="2400" b="1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</a:t>
            </a:r>
            <a:r>
              <a:rPr lang="pl-PL" sz="2400" dirty="0" smtClean="0">
                <a:solidFill>
                  <a:srgbClr val="9900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nazywamy </a:t>
            </a:r>
            <a:r>
              <a:rPr lang="pl-PL" sz="2400" dirty="0">
                <a:solidFill>
                  <a:srgbClr val="9900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momentem rzędu k </a:t>
            </a:r>
            <a:r>
              <a:rPr lang="pl-PL" sz="2400" dirty="0" smtClean="0">
                <a:solidFill>
                  <a:srgbClr val="990000"/>
                </a:solidFill>
                <a:latin typeface="+mj-lt"/>
                <a:ea typeface="+mj-ea"/>
                <a:cs typeface="+mj-cs"/>
                <a:sym typeface="Symbol" pitchFamily="18" charset="2"/>
              </a:rPr>
              <a:t/>
            </a:r>
            <a:br>
              <a:rPr lang="pl-PL" sz="2400" dirty="0" smtClean="0">
                <a:solidFill>
                  <a:srgbClr val="990000"/>
                </a:solidFill>
                <a:latin typeface="+mj-lt"/>
                <a:ea typeface="+mj-ea"/>
                <a:cs typeface="+mj-cs"/>
                <a:sym typeface="Symbol" pitchFamily="18" charset="2"/>
              </a:rPr>
            </a:br>
            <a:r>
              <a:rPr lang="pl-PL" sz="2400" dirty="0" smtClean="0">
                <a:solidFill>
                  <a:srgbClr val="9900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zmiennej </a:t>
            </a:r>
            <a:r>
              <a:rPr lang="pl-PL" sz="2400" dirty="0">
                <a:solidFill>
                  <a:srgbClr val="990000"/>
                </a:solidFill>
                <a:latin typeface="+mj-lt"/>
                <a:ea typeface="+mj-ea"/>
                <a:cs typeface="+mj-cs"/>
                <a:sym typeface="Symbol" pitchFamily="18" charset="2"/>
              </a:rPr>
              <a:t>losowej 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b="1" dirty="0">
                <a:solidFill>
                  <a:srgbClr val="FF0000"/>
                </a:solidFill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chemeClr val="tx2"/>
                </a:solidFill>
                <a:sym typeface="Symbol" pitchFamily="18" charset="2"/>
              </a:rPr>
              <a:t>Mówimy</a:t>
            </a:r>
            <a:r>
              <a:rPr lang="pl-PL" sz="2400" dirty="0">
                <a:solidFill>
                  <a:schemeClr val="tx2"/>
                </a:solidFill>
                <a:sym typeface="Symbol" pitchFamily="18" charset="2"/>
              </a:rPr>
              <a:t>, że jest to moment zwykły.</a:t>
            </a:r>
          </a:p>
          <a:p>
            <a:pPr>
              <a:buFontTx/>
              <a:buNone/>
            </a:pPr>
            <a:r>
              <a:rPr lang="pl-PL" sz="2400" dirty="0" smtClean="0">
                <a:solidFill>
                  <a:srgbClr val="006699"/>
                </a:solidFill>
                <a:sym typeface="Symbol" pitchFamily="18" charset="2"/>
              </a:rPr>
              <a:t>Wartość </a:t>
            </a:r>
            <a:r>
              <a:rPr lang="pl-PL" sz="2400" dirty="0">
                <a:solidFill>
                  <a:srgbClr val="006699"/>
                </a:solidFill>
                <a:sym typeface="Symbol" pitchFamily="18" charset="2"/>
              </a:rPr>
              <a:t>oczekiwana jest momentem zwykłym rzędu pierwszego 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m</a:t>
            </a:r>
            <a:r>
              <a:rPr lang="pl-PL" sz="2400" b="1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pl-PL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=E(X)</a:t>
            </a:r>
          </a:p>
        </p:txBody>
      </p:sp>
      <p:sp>
        <p:nvSpPr>
          <p:cNvPr id="49153" name="Rectangle 1"/>
          <p:cNvSpPr>
            <a:spLocks noChangeArrowheads="1"/>
          </p:cNvSpPr>
          <p:nvPr/>
        </p:nvSpPr>
        <p:spPr bwMode="auto">
          <a:xfrm>
            <a:off x="323528" y="4221088"/>
            <a:ext cx="860444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Znając rozkład prawdopodobieństwa lub jej dystrybuantę mamy pełną wiedzę o zmiennej losowej. W wielu przypadkach praktycznych, wygodniej jest się jednak posługiwać jedynie wybranymi parametrami zmiennej losowej. 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Parametry te nazywamy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momentami.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pierwszy moment to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średnia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drugi moment –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wariancja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trzeci moment –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asymetria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Arial" pitchFamily="34" charset="0"/>
            </a:endParaRPr>
          </a:p>
          <a:p>
            <a:pPr lvl="0" eaLnBrk="0" hangingPunct="0">
              <a:buFontTx/>
              <a:buAutoNum type="arabicPeriod"/>
            </a:pP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czwarty moment </a:t>
            </a:r>
            <a:r>
              <a:rPr lang="pl-PL" dirty="0" smtClean="0"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pl-PL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Times New Roman" pitchFamily="18" charset="0"/>
                <a:cs typeface="Arial" pitchFamily="34" charset="0"/>
              </a:rPr>
              <a:t>spłaszczenie</a:t>
            </a:r>
            <a:endParaRPr kumimoji="0" lang="pl-PL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391400" cy="1143000"/>
          </a:xfrm>
        </p:spPr>
        <p:txBody>
          <a:bodyPr/>
          <a:lstStyle/>
          <a:p>
            <a:r>
              <a:rPr lang="pl-PL" dirty="0">
                <a:solidFill>
                  <a:srgbClr val="990000"/>
                </a:solidFill>
              </a:rPr>
              <a:t>Moment rzędu k względem punktu d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8153400" cy="5111750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i="1" baseline="-30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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baseline="-30000" dirty="0" err="1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baseline="-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= E((X - d)</a:t>
            </a:r>
            <a:r>
              <a:rPr lang="pl-PL" sz="2400" b="1" i="1" baseline="30000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gdzie: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k - nazywamy rzędem momentu,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rgbClr val="990000"/>
                </a:solidFill>
                <a:latin typeface="+mj-lt"/>
                <a:ea typeface="+mj-ea"/>
                <a:cs typeface="+mj-cs"/>
              </a:rPr>
              <a:t>d - punktem odniesienia, 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pl-PL" sz="2400" dirty="0">
              <a:solidFill>
                <a:srgbClr val="FF0000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chemeClr val="tx2"/>
                </a:solidFill>
                <a:latin typeface="Arial" charset="0"/>
              </a:rPr>
              <a:t>J</a:t>
            </a:r>
            <a:r>
              <a:rPr lang="pl-PL" sz="2400" dirty="0">
                <a:solidFill>
                  <a:schemeClr val="tx2"/>
                </a:solidFill>
              </a:rPr>
              <a:t>eżeli 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chemeClr val="tx2"/>
                </a:solidFill>
              </a:rPr>
              <a:t>	d=0 	mamy momenty bezwzględne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chemeClr val="tx2"/>
                </a:solidFill>
              </a:rPr>
              <a:t>	</a:t>
            </a:r>
            <a:r>
              <a:rPr lang="pl-PL" sz="2400" dirty="0" err="1">
                <a:solidFill>
                  <a:schemeClr val="tx2"/>
                </a:solidFill>
              </a:rPr>
              <a:t>d=E</a:t>
            </a:r>
            <a:r>
              <a:rPr lang="pl-PL" sz="2400" dirty="0">
                <a:solidFill>
                  <a:schemeClr val="tx2"/>
                </a:solidFill>
              </a:rPr>
              <a:t>(X)	mamy momenty centralne</a:t>
            </a: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pl-PL" sz="2400" u="sng" dirty="0">
              <a:solidFill>
                <a:schemeClr val="tx2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u="sng" dirty="0">
                <a:solidFill>
                  <a:srgbClr val="000099"/>
                </a:solidFill>
              </a:rPr>
              <a:t>Przypadki szczególne :</a:t>
            </a:r>
            <a:r>
              <a:rPr lang="pl-PL" sz="2400" dirty="0">
                <a:solidFill>
                  <a:srgbClr val="000099"/>
                </a:solidFill>
              </a:rPr>
              <a:t>	</a:t>
            </a:r>
            <a:endParaRPr lang="pl-PL" sz="2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endParaRPr lang="pl-PL" sz="2400" dirty="0">
              <a:solidFill>
                <a:srgbClr val="000099"/>
              </a:solidFill>
              <a:latin typeface="Arial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chemeClr val="tx2"/>
                </a:solidFill>
              </a:rPr>
              <a:t>jeżeli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		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d=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0; 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	 </a:t>
            </a:r>
            <a:r>
              <a:rPr lang="pl-PL" sz="2400" dirty="0" smtClean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k=1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	 	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Warto</a:t>
            </a:r>
            <a:r>
              <a:rPr lang="pl-PL" sz="2400" dirty="0">
                <a:solidFill>
                  <a:srgbClr val="000099"/>
                </a:solidFill>
                <a:sym typeface="Symbol" pitchFamily="18" charset="2"/>
              </a:rPr>
              <a:t>ść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pl-PL" sz="2400" dirty="0" smtClean="0">
                <a:solidFill>
                  <a:srgbClr val="000099"/>
                </a:solidFill>
                <a:cs typeface="Times New Roman" pitchFamily="18" charset="0"/>
              </a:rPr>
              <a:t>oczekiwana </a:t>
            </a:r>
            <a:endParaRPr lang="pl-PL" sz="2400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>
                <a:solidFill>
                  <a:schemeClr val="tx2"/>
                </a:solidFill>
              </a:rPr>
              <a:t>jeżeli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		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d=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E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 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(X); k=2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		</a:t>
            </a:r>
            <a:r>
              <a:rPr lang="pl-PL" sz="2400" dirty="0" smtClean="0">
                <a:solidFill>
                  <a:srgbClr val="000099"/>
                </a:solidFill>
                <a:cs typeface="Times New Roman" pitchFamily="18" charset="0"/>
              </a:rPr>
              <a:t>Wariancja</a:t>
            </a:r>
            <a:r>
              <a:rPr lang="pl-PL" sz="2400" dirty="0">
                <a:solidFill>
                  <a:srgbClr val="000099"/>
                </a:solidFill>
              </a:rPr>
              <a:t>						</a:t>
            </a:r>
            <a:endParaRPr lang="pl-PL" sz="2400" dirty="0">
              <a:solidFill>
                <a:srgbClr val="000099"/>
              </a:solidFill>
              <a:latin typeface="Arial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FontTx/>
              <a:buNone/>
            </a:pPr>
            <a:r>
              <a:rPr lang="pl-PL" sz="2400" dirty="0" smtClean="0">
                <a:solidFill>
                  <a:srgbClr val="000099"/>
                </a:solidFill>
                <a:cs typeface="Times New Roman" pitchFamily="18" charset="0"/>
              </a:rPr>
              <a:t>Dla 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rozkładów symetrycznych momenty centralne rz</a:t>
            </a:r>
            <a:r>
              <a:rPr lang="pl-PL" sz="2400" dirty="0">
                <a:solidFill>
                  <a:srgbClr val="000099"/>
                </a:solidFill>
              </a:rPr>
              <a:t>ę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du nieparzystego s</a:t>
            </a:r>
            <a:r>
              <a:rPr lang="pl-PL" sz="2400" dirty="0">
                <a:solidFill>
                  <a:schemeClr val="accent2"/>
                </a:solidFill>
                <a:sym typeface="Symbol" pitchFamily="18" charset="2"/>
              </a:rPr>
              <a:t>ą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 równe zero</a:t>
            </a:r>
            <a:r>
              <a:rPr lang="pl-PL" sz="2400" dirty="0">
                <a:solidFill>
                  <a:srgbClr val="000099"/>
                </a:solidFill>
                <a:latin typeface="Arial" charset="0"/>
                <a:cs typeface="Times New Roman" pitchFamily="18" charset="0"/>
              </a:rPr>
              <a:t>.</a:t>
            </a:r>
            <a:r>
              <a:rPr lang="pl-PL" sz="2400" dirty="0">
                <a:solidFill>
                  <a:srgbClr val="000099"/>
                </a:solidFill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521" name="Rectangle 1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Przykład jak prosto obliczyć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wartość </a:t>
            </a:r>
            <a:r>
              <a:rPr lang="pl-PL" dirty="0"/>
              <a:t>oczekiwaną i wariancję </a:t>
            </a:r>
          </a:p>
        </p:txBody>
      </p:sp>
      <p:graphicFrame>
        <p:nvGraphicFramePr>
          <p:cNvPr id="186524" name="Group 156"/>
          <p:cNvGraphicFramePr>
            <a:graphicFrameLocks noGrp="1"/>
          </p:cNvGraphicFramePr>
          <p:nvPr>
            <p:ph idx="1"/>
          </p:nvPr>
        </p:nvGraphicFramePr>
        <p:xfrm>
          <a:off x="971550" y="1989138"/>
          <a:ext cx="7210425" cy="2044383"/>
        </p:xfrm>
        <a:graphic>
          <a:graphicData uri="http://schemas.openxmlformats.org/drawingml/2006/table">
            <a:tbl>
              <a:tblPr/>
              <a:tblGrid>
                <a:gridCol w="1179513"/>
                <a:gridCol w="1212850"/>
                <a:gridCol w="1212850"/>
                <a:gridCol w="1212850"/>
                <a:gridCol w="1212850"/>
                <a:gridCol w="1179512"/>
              </a:tblGrid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l-PL" sz="2400" b="1" i="1" u="none" strike="noStrike" cap="none" normalizeH="0" baseline="-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pl-PL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52228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kumimoji="0" lang="pl-PL" sz="24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pl-PL" sz="2400" b="1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0,125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l-PL" sz="2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*p</a:t>
                      </a:r>
                      <a:r>
                        <a:rPr kumimoji="0" lang="pl-PL" sz="2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pl-PL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485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kumimoji="0" lang="pl-PL" sz="2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pl-PL" sz="2800" b="1" i="1" u="none" strike="noStrike" cap="none" normalizeH="0" baseline="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*p</a:t>
                      </a:r>
                      <a:r>
                        <a:rPr kumimoji="0" lang="pl-PL" sz="2800" b="1" i="1" u="none" strike="noStrike" cap="none" normalizeH="0" baseline="-3000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pl-PL" sz="2800" b="1" i="1" u="none" strike="noStrike" cap="none" normalizeH="0" baseline="0" smtClean="0">
                        <a:ln>
                          <a:noFill/>
                        </a:ln>
                        <a:solidFill>
                          <a:srgbClr val="8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0,375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1,125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2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  <p:sp>
        <p:nvSpPr>
          <p:cNvPr id="186523" name="Rectangle 155"/>
          <p:cNvSpPr>
            <a:spLocks noChangeArrowheads="1"/>
          </p:cNvSpPr>
          <p:nvPr/>
        </p:nvSpPr>
        <p:spPr bwMode="auto">
          <a:xfrm>
            <a:off x="1476375" y="4868863"/>
            <a:ext cx="530465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E(X) = 1,5</a:t>
            </a:r>
          </a:p>
          <a:p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(X)=E (X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) – (E(X))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=3 – (1,5)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= 0,75</a:t>
            </a:r>
          </a:p>
          <a:p>
            <a:endParaRPr lang="pl-PL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2276872"/>
            <a:ext cx="8532812" cy="2447925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>
              <a:lnSpc>
                <a:spcPts val="3800"/>
              </a:lnSpc>
              <a:spcBef>
                <a:spcPct val="50000"/>
              </a:spcBef>
              <a:buSzPct val="70000"/>
            </a:pPr>
            <a:r>
              <a:rPr lang="pl-PL" b="1" dirty="0" smtClean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Zmienne losowe</a:t>
            </a:r>
            <a:br>
              <a:rPr lang="pl-PL" b="1" dirty="0" smtClean="0">
                <a:solidFill>
                  <a:srgbClr val="006699"/>
                </a:solidFill>
                <a:latin typeface="+mn-lt"/>
                <a:ea typeface="+mn-ea"/>
                <a:cs typeface="+mn-cs"/>
              </a:rPr>
            </a:br>
            <a:r>
              <a:rPr lang="pl-PL" b="1" dirty="0" smtClean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Rozkład </a:t>
            </a:r>
            <a:r>
              <a:rPr lang="pl-PL" b="1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prawdopodobieństwa i </a:t>
            </a:r>
            <a:r>
              <a:rPr lang="pl-PL" b="1" dirty="0" smtClean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dystrybuanta</a:t>
            </a:r>
            <a:br>
              <a:rPr lang="pl-PL" b="1" dirty="0" smtClean="0">
                <a:solidFill>
                  <a:srgbClr val="006699"/>
                </a:solidFill>
                <a:latin typeface="+mn-lt"/>
                <a:ea typeface="+mn-ea"/>
                <a:cs typeface="+mn-cs"/>
              </a:rPr>
            </a:br>
            <a:r>
              <a:rPr lang="pl-PL" b="1" dirty="0" smtClean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Wartość </a:t>
            </a:r>
            <a:r>
              <a:rPr lang="pl-PL" b="1" dirty="0">
                <a:solidFill>
                  <a:srgbClr val="006699"/>
                </a:solidFill>
                <a:latin typeface="+mn-lt"/>
                <a:ea typeface="+mn-ea"/>
                <a:cs typeface="+mn-cs"/>
              </a:rPr>
              <a:t>oczekiwana i wariancja zmiennej losowej	</a:t>
            </a:r>
            <a:r>
              <a:rPr lang="pl-PL" b="1" dirty="0">
                <a:solidFill>
                  <a:srgbClr val="990000"/>
                </a:solidFill>
                <a:latin typeface="+mn-lt"/>
                <a:ea typeface="+mn-ea"/>
                <a:cs typeface="+mn-cs"/>
              </a:rPr>
              <a:t>	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51520" y="1484784"/>
            <a:ext cx="8532812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ts val="38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Probabilistyczne modele danych </a:t>
            </a:r>
            <a:br>
              <a:rPr kumimoji="0" lang="pl-PL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l-PL" sz="3200" b="1" i="0" u="none" strike="noStrike" kern="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584" y="2996952"/>
            <a:ext cx="7488237" cy="576262"/>
          </a:xfrm>
        </p:spPr>
        <p:txBody>
          <a:bodyPr/>
          <a:lstStyle/>
          <a:p>
            <a:r>
              <a:rPr lang="pl-PL" dirty="0" smtClean="0">
                <a:latin typeface="Calibri Light" pitchFamily="34" charset="0"/>
              </a:rPr>
              <a:t>Rozkłady zmiennej losowej</a:t>
            </a:r>
            <a:endParaRPr lang="pl-PL" dirty="0">
              <a:latin typeface="Calibri Light" pitchFamily="34" charset="0"/>
            </a:endParaRP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2156650" y="3573016"/>
            <a:ext cx="48147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alibri Light" pitchFamily="34" charset="0"/>
              </a:rPr>
              <a:t>dyskretne: </a:t>
            </a:r>
            <a:r>
              <a:rPr lang="pl-PL" dirty="0" smtClean="0">
                <a:solidFill>
                  <a:schemeClr val="bg2"/>
                </a:solidFill>
                <a:latin typeface="Calibri Light" pitchFamily="34" charset="0"/>
              </a:rPr>
              <a:t>dwupunktowy, dwumianowy, Poissona</a:t>
            </a:r>
          </a:p>
          <a:p>
            <a:r>
              <a:rPr lang="pl-PL" dirty="0" smtClean="0">
                <a:solidFill>
                  <a:srgbClr val="C00000"/>
                </a:solidFill>
                <a:latin typeface="Calibri Light" pitchFamily="34" charset="0"/>
              </a:rPr>
              <a:t>ciągłe</a:t>
            </a:r>
            <a:r>
              <a:rPr lang="pl-PL" dirty="0" smtClean="0">
                <a:solidFill>
                  <a:schemeClr val="bg2"/>
                </a:solidFill>
                <a:latin typeface="Calibri Light" pitchFamily="34" charset="0"/>
              </a:rPr>
              <a:t>: jednostajny, Gaussa/normalny, wykładniczy</a:t>
            </a:r>
          </a:p>
          <a:p>
            <a:endParaRPr lang="pl-PL" dirty="0">
              <a:solidFill>
                <a:srgbClr val="C00000"/>
              </a:solidFill>
              <a:latin typeface="Calibri Light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134225" cy="980728"/>
          </a:xfrm>
        </p:spPr>
        <p:txBody>
          <a:bodyPr/>
          <a:lstStyle/>
          <a:p>
            <a:r>
              <a:rPr lang="pl-PL" sz="2400" dirty="0"/>
              <a:t>Wybrane rozkłady zmiennej skokowej </a:t>
            </a:r>
            <a:r>
              <a:rPr lang="pl-PL" dirty="0" smtClean="0">
                <a:solidFill>
                  <a:srgbClr val="800000"/>
                </a:solidFill>
              </a:rPr>
              <a:t/>
            </a:r>
            <a:br>
              <a:rPr lang="pl-PL" dirty="0" smtClean="0">
                <a:solidFill>
                  <a:srgbClr val="800000"/>
                </a:solidFill>
              </a:rPr>
            </a:br>
            <a:r>
              <a:rPr lang="pl-PL" dirty="0" smtClean="0">
                <a:solidFill>
                  <a:srgbClr val="800000"/>
                </a:solidFill>
              </a:rPr>
              <a:t>rozkład </a:t>
            </a:r>
            <a:r>
              <a:rPr lang="pl-PL" dirty="0">
                <a:solidFill>
                  <a:srgbClr val="800000"/>
                </a:solidFill>
              </a:rPr>
              <a:t>binarny – dwupunktowy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568952" cy="5226050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 smtClean="0"/>
              <a:t>Jeżeli </a:t>
            </a:r>
            <a:r>
              <a:rPr lang="pl-PL" sz="2000" dirty="0"/>
              <a:t>w przedstawionym przykładzie, dotyczącym kontroli jakości wyrobów, </a:t>
            </a:r>
            <a:r>
              <a:rPr lang="pl-PL" sz="2000" dirty="0" smtClean="0"/>
              <a:t/>
            </a:r>
            <a:br>
              <a:rPr lang="pl-PL" sz="2000" dirty="0" smtClean="0"/>
            </a:br>
            <a:r>
              <a:rPr lang="pl-PL" sz="2000" dirty="0" smtClean="0"/>
              <a:t>90</a:t>
            </a:r>
            <a:r>
              <a:rPr lang="pl-PL" sz="2000" dirty="0"/>
              <a:t>% wyrobów było dobrych, natomiast 10% stanowiły </a:t>
            </a:r>
            <a:r>
              <a:rPr lang="pl-PL" sz="2000" dirty="0" smtClean="0"/>
              <a:t>wadliwe, </a:t>
            </a:r>
            <a:br>
              <a:rPr lang="pl-PL" sz="2000" dirty="0" smtClean="0"/>
            </a:br>
            <a:r>
              <a:rPr lang="pl-PL" sz="2000" dirty="0" smtClean="0"/>
              <a:t>to </a:t>
            </a:r>
            <a:r>
              <a:rPr lang="pl-PL" sz="2000" dirty="0"/>
              <a:t>możemy mówić o prawdopodobieństwie zdarzeń: </a:t>
            </a:r>
          </a:p>
          <a:p>
            <a:pPr>
              <a:buFontTx/>
              <a:buNone/>
            </a:pPr>
            <a:r>
              <a:rPr lang="pl-PL" sz="2000" dirty="0"/>
              <a:t>	</a:t>
            </a:r>
            <a:r>
              <a:rPr lang="pl-PL" sz="2000" dirty="0" smtClean="0"/>
              <a:t>		</a:t>
            </a:r>
            <a:r>
              <a:rPr lang="pl-PL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({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X()=0}) = 0,1 </a:t>
            </a:r>
          </a:p>
          <a:p>
            <a:pPr>
              <a:buFontTx/>
              <a:buNone/>
            </a:pP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  <a:r>
              <a:rPr lang="pl-PL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</a:t>
            </a:r>
            <a:r>
              <a:rPr lang="pl-PL" sz="20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({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pl-PL" sz="20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X()=1}) = 0,9</a:t>
            </a:r>
          </a:p>
          <a:p>
            <a:pPr>
              <a:buFontTx/>
              <a:buNone/>
            </a:pPr>
            <a:r>
              <a:rPr lang="pl-PL" sz="2000" dirty="0"/>
              <a:t>   (jest to tzw. „</a:t>
            </a:r>
            <a:r>
              <a:rPr lang="pl-PL" sz="2000" dirty="0">
                <a:solidFill>
                  <a:srgbClr val="C00000"/>
                </a:solidFill>
              </a:rPr>
              <a:t>dwupunktowy</a:t>
            </a:r>
            <a:r>
              <a:rPr lang="pl-PL" sz="2000" dirty="0"/>
              <a:t>” rozkład prawdopodobieństwa) </a:t>
            </a:r>
          </a:p>
          <a:p>
            <a:pPr>
              <a:buFontTx/>
              <a:buNone/>
            </a:pPr>
            <a:endParaRPr lang="pl-PL" sz="2000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pl-PL" dirty="0">
                <a:solidFill>
                  <a:schemeClr val="accent2"/>
                </a:solidFill>
                <a:sym typeface="Symbol" pitchFamily="18" charset="2"/>
              </a:rPr>
              <a:t>	</a:t>
            </a:r>
            <a:endParaRPr lang="pl-PL" sz="1800" dirty="0" smtClean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endParaRPr lang="pl-PL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pl-PL" sz="2000" dirty="0" smtClean="0">
                <a:solidFill>
                  <a:srgbClr val="C00000"/>
                </a:solidFill>
                <a:sym typeface="Symbol" pitchFamily="18" charset="2"/>
              </a:rPr>
              <a:t>Rozkład </a:t>
            </a:r>
            <a:r>
              <a:rPr lang="pl-PL" sz="2000" dirty="0">
                <a:solidFill>
                  <a:srgbClr val="C00000"/>
                </a:solidFill>
                <a:sym typeface="Symbol" pitchFamily="18" charset="2"/>
              </a:rPr>
              <a:t>prawdopodobieństwa </a:t>
            </a:r>
            <a:r>
              <a:rPr lang="pl-PL" sz="2000" dirty="0">
                <a:solidFill>
                  <a:schemeClr val="accent2"/>
                </a:solidFill>
                <a:sym typeface="Symbol" pitchFamily="18" charset="2"/>
              </a:rPr>
              <a:t>zmiennej losowej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000" dirty="0">
                <a:solidFill>
                  <a:schemeClr val="accent2"/>
                </a:solidFill>
                <a:sym typeface="Symbol" pitchFamily="18" charset="2"/>
              </a:rPr>
              <a:t> jest zbiorem par {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x, p</a:t>
            </a:r>
            <a:r>
              <a:rPr lang="pl-PL" sz="2000" dirty="0">
                <a:solidFill>
                  <a:schemeClr val="accent2"/>
                </a:solidFill>
                <a:sym typeface="Symbol" pitchFamily="18" charset="2"/>
              </a:rPr>
              <a:t>}, </a:t>
            </a:r>
            <a: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</a:br>
            <a: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  <a:t>gdzie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  <a:t> </a:t>
            </a:r>
            <a:r>
              <a:rPr lang="pl-PL" sz="2000" dirty="0">
                <a:solidFill>
                  <a:schemeClr val="accent2"/>
                </a:solidFill>
                <a:sym typeface="Symbol" pitchFamily="18" charset="2"/>
              </a:rPr>
              <a:t>jest wartością zmiennej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000" dirty="0">
                <a:solidFill>
                  <a:schemeClr val="accent2"/>
                </a:solidFill>
                <a:sym typeface="Symbol" pitchFamily="18" charset="2"/>
              </a:rPr>
              <a:t>, </a:t>
            </a:r>
            <a: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  <a:t/>
            </a:r>
            <a:b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</a:b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</a:t>
            </a:r>
            <a:r>
              <a:rPr lang="pl-PL" sz="2000" dirty="0" smtClean="0">
                <a:solidFill>
                  <a:schemeClr val="accent2"/>
                </a:solidFill>
                <a:sym typeface="Symbol" pitchFamily="18" charset="2"/>
              </a:rPr>
              <a:t>- </a:t>
            </a:r>
            <a:r>
              <a:rPr lang="pl-PL" sz="2000" dirty="0">
                <a:solidFill>
                  <a:schemeClr val="accent2"/>
                </a:solidFill>
                <a:sym typeface="Symbol" pitchFamily="18" charset="2"/>
              </a:rPr>
              <a:t>prawdopodobieństwem wystąpienia wartości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000" dirty="0">
                <a:solidFill>
                  <a:schemeClr val="accent2"/>
                </a:solidFill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pl-PL" dirty="0">
              <a:solidFill>
                <a:schemeClr val="accent2"/>
              </a:solidFill>
              <a:sym typeface="Symbol" pitchFamily="18" charset="2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55776" y="3861048"/>
          <a:ext cx="3672408" cy="1080120"/>
        </p:xfrm>
        <a:graphic>
          <a:graphicData uri="http://schemas.openxmlformats.org/drawingml/2006/table">
            <a:tbl>
              <a:tblPr/>
              <a:tblGrid>
                <a:gridCol w="1224136"/>
                <a:gridCol w="1224136"/>
                <a:gridCol w="1224136"/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2000" b="0" i="1" u="none" strike="noStrike" baseline="-25000" dirty="0" smtClean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pl-PL" sz="20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2000" b="0" i="1" u="none" strike="noStrike" baseline="-25000" dirty="0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lang="pl-PL" sz="2000" b="0" i="1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000" b="0" i="1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0,9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10425" cy="941387"/>
          </a:xfrm>
        </p:spPr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Schemat </a:t>
            </a:r>
            <a:r>
              <a:rPr lang="pl-PL" dirty="0" err="1">
                <a:solidFill>
                  <a:srgbClr val="800000"/>
                </a:solidFill>
              </a:rPr>
              <a:t>Bernouliego</a:t>
            </a:r>
            <a:endParaRPr lang="pl-PL" dirty="0">
              <a:solidFill>
                <a:srgbClr val="800000"/>
              </a:solidFill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4744"/>
            <a:ext cx="8299450" cy="5472608"/>
          </a:xfrm>
        </p:spPr>
        <p:txBody>
          <a:bodyPr>
            <a:normAutofit lnSpcReduction="10000"/>
          </a:bodyPr>
          <a:lstStyle/>
          <a:p>
            <a:r>
              <a:rPr lang="pl-PL" sz="2000" u="sng" dirty="0"/>
              <a:t>Mam rozkład dwupunktowy</a:t>
            </a:r>
            <a:r>
              <a:rPr lang="pl-PL" sz="2000" dirty="0"/>
              <a:t>.</a:t>
            </a:r>
          </a:p>
          <a:p>
            <a:r>
              <a:rPr lang="pl-PL" sz="2000" dirty="0"/>
              <a:t>Zmienna losowa może przyjąć tylko jedną z dwóch wartości </a:t>
            </a:r>
            <a:r>
              <a:rPr lang="pl-PL" sz="2000" dirty="0">
                <a:solidFill>
                  <a:srgbClr val="C00000"/>
                </a:solidFill>
              </a:rPr>
              <a:t>{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sz="20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000" dirty="0" smtClean="0">
                <a:solidFill>
                  <a:srgbClr val="C00000"/>
                </a:solidFill>
              </a:rPr>
              <a:t>}</a:t>
            </a:r>
            <a:r>
              <a:rPr lang="pl-PL" sz="1800" dirty="0" smtClean="0"/>
              <a:t>, </a:t>
            </a:r>
            <a:r>
              <a:rPr lang="pl-PL" sz="1800" dirty="0"/>
              <a:t>jeśli przyjmie wartość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sz="2000" dirty="0" smtClean="0"/>
              <a:t> </a:t>
            </a:r>
            <a:r>
              <a:rPr lang="pl-PL" sz="2000" dirty="0"/>
              <a:t>mówimy o sukcesie, jeśli</a:t>
            </a:r>
            <a:r>
              <a:rPr lang="pl-PL" sz="2000" dirty="0">
                <a:solidFill>
                  <a:srgbClr val="C00000"/>
                </a:solidFill>
              </a:rPr>
              <a:t> </a:t>
            </a:r>
            <a:r>
              <a:rPr lang="pl-PL" sz="20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pl-PL" sz="2000" baseline="-25000" dirty="0">
              <a:solidFill>
                <a:srgbClr val="C00000"/>
              </a:solidFill>
            </a:endParaRPr>
          </a:p>
          <a:p>
            <a:pPr>
              <a:buFontTx/>
              <a:buNone/>
            </a:pPr>
            <a:r>
              <a:rPr lang="pl-PL" sz="2000" dirty="0"/>
              <a:t>	nazwiemy to porażką,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dirty="0"/>
              <a:t> jest prawdopodobieństwem sukcesu </a:t>
            </a:r>
            <a:endParaRPr lang="pl-PL" sz="1800" dirty="0"/>
          </a:p>
          <a:p>
            <a:pPr lvl="1">
              <a:buFontTx/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P(X=x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)= p</a:t>
            </a:r>
            <a:r>
              <a:rPr lang="pl-PL" dirty="0"/>
              <a:t>	 gdzie  	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0&lt;p&lt;1</a:t>
            </a:r>
            <a:r>
              <a:rPr lang="pl-PL" dirty="0"/>
              <a:t>	</a:t>
            </a:r>
          </a:p>
          <a:p>
            <a:pPr lvl="1">
              <a:buFontTx/>
              <a:buNone/>
            </a:pPr>
            <a:r>
              <a:rPr lang="pl-PL" i="1" dirty="0">
                <a:latin typeface="Times New Roman" pitchFamily="18" charset="0"/>
                <a:cs typeface="Times New Roman" pitchFamily="18" charset="0"/>
              </a:rPr>
              <a:t>P(X=x</a:t>
            </a:r>
            <a:r>
              <a:rPr lang="pl-PL" i="1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)= 1- p</a:t>
            </a:r>
          </a:p>
          <a:p>
            <a:pPr lvl="1">
              <a:buFontTx/>
              <a:buNone/>
            </a:pPr>
            <a:endParaRPr lang="pl-PL" sz="2000" dirty="0">
              <a:solidFill>
                <a:srgbClr val="000099"/>
              </a:solidFill>
            </a:endParaRPr>
          </a:p>
          <a:p>
            <a:pPr lvl="1">
              <a:buFontTx/>
              <a:buNone/>
            </a:pPr>
            <a:r>
              <a:rPr lang="pl-PL" sz="2000" dirty="0">
                <a:solidFill>
                  <a:srgbClr val="C00000"/>
                </a:solidFill>
              </a:rPr>
              <a:t>Schemat </a:t>
            </a:r>
            <a:r>
              <a:rPr lang="pl-PL" sz="2000" dirty="0" err="1">
                <a:solidFill>
                  <a:srgbClr val="C00000"/>
                </a:solidFill>
              </a:rPr>
              <a:t>Bernoulliego</a:t>
            </a:r>
            <a:r>
              <a:rPr lang="pl-PL" sz="2000" dirty="0">
                <a:solidFill>
                  <a:srgbClr val="000099"/>
                </a:solidFill>
              </a:rPr>
              <a:t>: </a:t>
            </a:r>
          </a:p>
          <a:p>
            <a:pPr lvl="1">
              <a:buFontTx/>
              <a:buNone/>
            </a:pPr>
            <a:r>
              <a:rPr lang="pl-PL" sz="2000" dirty="0">
                <a:solidFill>
                  <a:srgbClr val="000099"/>
                </a:solidFill>
              </a:rPr>
              <a:t>	w niezmienionych warunkach wykonujemy </a:t>
            </a:r>
            <a:r>
              <a:rPr lang="pl-PL" sz="20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000" dirty="0">
                <a:solidFill>
                  <a:srgbClr val="000099"/>
                </a:solidFill>
              </a:rPr>
              <a:t> razy to samo doświadczenie, w wyniku każdego doświadczenia może wystąpić jedno z dwóch zdarzeń </a:t>
            </a:r>
            <a:r>
              <a:rPr lang="pl-PL" sz="2000" dirty="0">
                <a:solidFill>
                  <a:srgbClr val="C00000"/>
                </a:solidFill>
              </a:rPr>
              <a:t>A</a:t>
            </a:r>
            <a:r>
              <a:rPr lang="pl-PL" sz="2000" dirty="0">
                <a:solidFill>
                  <a:srgbClr val="000099"/>
                </a:solidFill>
              </a:rPr>
              <a:t> lub </a:t>
            </a:r>
            <a:r>
              <a:rPr lang="pl-PL" sz="2000" dirty="0" smtClean="0">
                <a:solidFill>
                  <a:srgbClr val="C00000"/>
                </a:solidFill>
                <a:cs typeface="Times New Roman" pitchFamily="18" charset="0"/>
              </a:rPr>
              <a:t>Â</a:t>
            </a:r>
            <a:r>
              <a:rPr lang="pl-PL" sz="2000" dirty="0" smtClean="0">
                <a:solidFill>
                  <a:srgbClr val="000099"/>
                </a:solidFill>
              </a:rPr>
              <a:t> </a:t>
            </a:r>
            <a:r>
              <a:rPr lang="pl-PL" sz="2000" dirty="0">
                <a:solidFill>
                  <a:srgbClr val="000099"/>
                </a:solidFill>
              </a:rPr>
              <a:t>(nie </a:t>
            </a:r>
            <a:r>
              <a:rPr lang="pl-PL" sz="2000" dirty="0">
                <a:solidFill>
                  <a:srgbClr val="C00000"/>
                </a:solidFill>
              </a:rPr>
              <a:t>A</a:t>
            </a:r>
            <a:r>
              <a:rPr lang="pl-PL" sz="2000" dirty="0">
                <a:solidFill>
                  <a:srgbClr val="000099"/>
                </a:solidFill>
              </a:rPr>
              <a:t>)</a:t>
            </a:r>
          </a:p>
          <a:p>
            <a:pPr lvl="1">
              <a:buFontTx/>
              <a:buNone/>
            </a:pPr>
            <a:r>
              <a:rPr lang="pl-PL" sz="2000" dirty="0">
                <a:solidFill>
                  <a:srgbClr val="000099"/>
                </a:solidFill>
              </a:rPr>
              <a:t>Zakładamy, że dla każdego z  n doświadczeń</a:t>
            </a:r>
          </a:p>
          <a:p>
            <a:pPr lvl="1">
              <a:buFontTx/>
              <a:buNone/>
            </a:pPr>
            <a:r>
              <a:rPr lang="pl-PL" sz="2000" b="1" dirty="0">
                <a:solidFill>
                  <a:srgbClr val="000099"/>
                </a:solidFill>
              </a:rPr>
              <a:t> 	</a:t>
            </a:r>
            <a:r>
              <a:rPr lang="pl-PL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P(A)=</a:t>
            </a:r>
            <a:r>
              <a:rPr lang="pl-PL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pl-PL" sz="2000" b="1" i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0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(Â)=1 – p = </a:t>
            </a:r>
            <a:r>
              <a:rPr lang="pl-PL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pl-PL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dirty="0">
                <a:solidFill>
                  <a:srgbClr val="000099"/>
                </a:solidFill>
              </a:rPr>
              <a:t>	 oraz	 </a:t>
            </a:r>
            <a:r>
              <a:rPr lang="pl-PL" sz="2000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0&lt;p&lt;1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Rozkład </a:t>
            </a:r>
            <a:r>
              <a:rPr lang="pl-PL" dirty="0" err="1" smtClean="0">
                <a:solidFill>
                  <a:srgbClr val="800000"/>
                </a:solidFill>
              </a:rPr>
              <a:t>Bernouliego</a:t>
            </a:r>
            <a:r>
              <a:rPr lang="pl-PL" dirty="0" smtClean="0">
                <a:solidFill>
                  <a:srgbClr val="800000"/>
                </a:solidFill>
              </a:rPr>
              <a:t> - dwumianowy</a:t>
            </a:r>
            <a:r>
              <a:rPr lang="pl-PL" b="0" dirty="0" smtClean="0">
                <a:solidFill>
                  <a:srgbClr val="800000"/>
                </a:solidFill>
              </a:rPr>
              <a:t> </a:t>
            </a:r>
            <a:endParaRPr lang="pl-PL" b="0" dirty="0">
              <a:solidFill>
                <a:srgbClr val="800000"/>
              </a:solidFill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064896" cy="3816424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400" dirty="0"/>
              <a:t>Prawdopodobieństwo odniesienia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pl-PL" sz="2400" dirty="0">
                <a:solidFill>
                  <a:srgbClr val="C00000"/>
                </a:solidFill>
              </a:rPr>
              <a:t> </a:t>
            </a:r>
            <a:r>
              <a:rPr lang="pl-PL" sz="2400" dirty="0"/>
              <a:t>sukcesów w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dirty="0"/>
              <a:t> doświadczeniach,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2000" dirty="0"/>
              <a:t>			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pl-PL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3200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(k</a:t>
            </a:r>
            <a:r>
              <a:rPr lang="pl-PL" sz="32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= P({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: X()=k})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 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</a:rPr>
              <a:t>P({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sz="3200" i="1" baseline="-25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i1,........, </a:t>
            </a:r>
            <a:r>
              <a:rPr lang="pl-PL" sz="32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sz="3200" i="1" baseline="-25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in</a:t>
            </a:r>
            <a:r>
              <a:rPr lang="pl-PL" sz="32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)})</a:t>
            </a:r>
            <a:endParaRPr lang="pl-PL" sz="32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endParaRPr lang="pl-PL" sz="2400" dirty="0"/>
          </a:p>
          <a:p>
            <a:pPr>
              <a:lnSpc>
                <a:spcPct val="80000"/>
              </a:lnSpc>
            </a:pPr>
            <a:r>
              <a:rPr lang="pl-PL" sz="2400" dirty="0" smtClean="0"/>
              <a:t>gdy </a:t>
            </a:r>
            <a:r>
              <a:rPr lang="pl-PL" sz="2400" dirty="0"/>
              <a:t/>
            </a:r>
            <a:br>
              <a:rPr lang="pl-PL" sz="2400" dirty="0"/>
            </a:br>
            <a:r>
              <a:rPr lang="pl-PL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dirty="0" smtClean="0"/>
              <a:t> - oznacza </a:t>
            </a:r>
            <a:r>
              <a:rPr lang="pl-PL" sz="2400" dirty="0"/>
              <a:t>prawdopodobieństwo sukcesu </a:t>
            </a:r>
            <a:br>
              <a:rPr lang="pl-PL" sz="2400" dirty="0"/>
            </a:br>
            <a:r>
              <a:rPr lang="pl-PL" sz="2400" dirty="0"/>
              <a:t>w pojedynczym doświadczeniu, </a:t>
            </a:r>
            <a:br>
              <a:rPr lang="pl-PL" sz="2400" dirty="0"/>
            </a:br>
            <a:r>
              <a:rPr lang="pl-PL" sz="2400" dirty="0"/>
              <a:t>wtedy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(k)</a:t>
            </a:r>
            <a:r>
              <a:rPr lang="pl-PL" sz="2400" dirty="0"/>
              <a:t> obliczamy z wzoru </a:t>
            </a:r>
            <a:r>
              <a:rPr lang="pl-PL" sz="2400" dirty="0" err="1" smtClean="0"/>
              <a:t>Bernouliego</a:t>
            </a:r>
            <a:r>
              <a:rPr lang="pl-PL" sz="2400" dirty="0" smtClean="0"/>
              <a:t>: </a:t>
            </a:r>
            <a:endParaRPr lang="pl-PL" sz="2400" dirty="0"/>
          </a:p>
          <a:p>
            <a:pPr>
              <a:lnSpc>
                <a:spcPct val="80000"/>
              </a:lnSpc>
              <a:buFontTx/>
              <a:buNone/>
            </a:pPr>
            <a:r>
              <a:rPr lang="pl-PL" sz="2400" dirty="0"/>
              <a:t>	</a:t>
            </a:r>
          </a:p>
        </p:txBody>
      </p:sp>
      <p:graphicFrame>
        <p:nvGraphicFramePr>
          <p:cNvPr id="152580" name="Object 4"/>
          <p:cNvGraphicFramePr>
            <a:graphicFrameLocks noChangeAspect="1"/>
          </p:cNvGraphicFramePr>
          <p:nvPr/>
        </p:nvGraphicFramePr>
        <p:xfrm>
          <a:off x="4514850" y="3213100"/>
          <a:ext cx="114300" cy="431800"/>
        </p:xfrm>
        <a:graphic>
          <a:graphicData uri="http://schemas.openxmlformats.org/presentationml/2006/ole">
            <p:oleObj spid="_x0000_s44034" name="Równanie" r:id="rId3" imgW="114120" imgH="431640" progId="">
              <p:embed/>
            </p:oleObj>
          </a:graphicData>
        </a:graphic>
      </p:graphicFrame>
      <p:sp>
        <p:nvSpPr>
          <p:cNvPr id="6" name="Prostokąt zaokrąglony 5"/>
          <p:cNvSpPr/>
          <p:nvPr/>
        </p:nvSpPr>
        <p:spPr>
          <a:xfrm>
            <a:off x="4238998" y="5013176"/>
            <a:ext cx="4464496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aphicFrame>
        <p:nvGraphicFramePr>
          <p:cNvPr id="152581" name="Object 5"/>
          <p:cNvGraphicFramePr>
            <a:graphicFrameLocks noChangeAspect="1"/>
          </p:cNvGraphicFramePr>
          <p:nvPr/>
        </p:nvGraphicFramePr>
        <p:xfrm>
          <a:off x="4283968" y="5085184"/>
          <a:ext cx="4313783" cy="1184413"/>
        </p:xfrm>
        <a:graphic>
          <a:graphicData uri="http://schemas.openxmlformats.org/presentationml/2006/ole">
            <p:oleObj spid="_x0000_s44035" name="Równanie" r:id="rId4" imgW="1168200" imgH="457200" progId="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zaokrąglony 7"/>
          <p:cNvSpPr/>
          <p:nvPr/>
        </p:nvSpPr>
        <p:spPr>
          <a:xfrm>
            <a:off x="2987824" y="1412776"/>
            <a:ext cx="2592288" cy="1296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/>
          <a:lstStyle/>
          <a:p>
            <a:r>
              <a:rPr lang="pl-PL" sz="2400" dirty="0">
                <a:solidFill>
                  <a:srgbClr val="800000"/>
                </a:solidFill>
              </a:rPr>
              <a:t>Dlaczego rozkład </a:t>
            </a:r>
            <a:r>
              <a:rPr lang="pl-PL" sz="2400" dirty="0" err="1">
                <a:solidFill>
                  <a:srgbClr val="800000"/>
                </a:solidFill>
              </a:rPr>
              <a:t>Bernouliego</a:t>
            </a:r>
            <a:r>
              <a:rPr lang="pl-PL" sz="2400" dirty="0">
                <a:solidFill>
                  <a:srgbClr val="800000"/>
                </a:solidFill>
              </a:rPr>
              <a:t> nazywany jest</a:t>
            </a:r>
            <a:br>
              <a:rPr lang="pl-PL" sz="2400" dirty="0">
                <a:solidFill>
                  <a:srgbClr val="800000"/>
                </a:solidFill>
              </a:rPr>
            </a:br>
            <a:r>
              <a:rPr lang="pl-PL" sz="2400" dirty="0">
                <a:solidFill>
                  <a:srgbClr val="800000"/>
                </a:solidFill>
              </a:rPr>
              <a:t>też </a:t>
            </a:r>
            <a:r>
              <a:rPr lang="pl-PL" sz="2400" dirty="0">
                <a:solidFill>
                  <a:srgbClr val="006699"/>
                </a:solidFill>
              </a:rPr>
              <a:t>rozkładem dwumianowym</a:t>
            </a:r>
          </a:p>
        </p:txBody>
      </p:sp>
      <p:graphicFrame>
        <p:nvGraphicFramePr>
          <p:cNvPr id="153603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899592" y="1412776"/>
          <a:ext cx="7272039" cy="1279340"/>
        </p:xfrm>
        <a:graphic>
          <a:graphicData uri="http://schemas.openxmlformats.org/presentationml/2006/ole">
            <p:oleObj spid="_x0000_s45058" name="Równanie" r:id="rId3" imgW="2387520" imgH="457200" progId="">
              <p:embed/>
            </p:oleObj>
          </a:graphicData>
        </a:graphic>
      </p:graphicFrame>
      <p:sp>
        <p:nvSpPr>
          <p:cNvPr id="153604" name="Text Box 4"/>
          <p:cNvSpPr txBox="1">
            <a:spLocks noChangeArrowheads="1"/>
          </p:cNvSpPr>
          <p:nvPr/>
        </p:nvSpPr>
        <p:spPr bwMode="auto">
          <a:xfrm>
            <a:off x="5940152" y="2420888"/>
            <a:ext cx="266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dirty="0">
                <a:latin typeface="+mn-lt"/>
              </a:rPr>
              <a:t>Wzór Newtona </a:t>
            </a:r>
            <a:r>
              <a:rPr lang="pl-PL" dirty="0" smtClean="0">
                <a:latin typeface="+mn-lt"/>
              </a:rPr>
              <a:t/>
            </a:r>
            <a:br>
              <a:rPr lang="pl-PL" dirty="0" smtClean="0">
                <a:latin typeface="+mn-lt"/>
              </a:rPr>
            </a:br>
            <a:r>
              <a:rPr lang="pl-PL" dirty="0" smtClean="0">
                <a:latin typeface="+mn-lt"/>
              </a:rPr>
              <a:t>na </a:t>
            </a:r>
            <a:r>
              <a:rPr lang="pl-PL" dirty="0">
                <a:latin typeface="+mn-lt"/>
              </a:rPr>
              <a:t>rozkład dwumianu </a:t>
            </a:r>
          </a:p>
        </p:txBody>
      </p:sp>
      <p:sp>
        <p:nvSpPr>
          <p:cNvPr id="153605" name="Text Box 5"/>
          <p:cNvSpPr txBox="1">
            <a:spLocks noChangeArrowheads="1"/>
          </p:cNvSpPr>
          <p:nvPr/>
        </p:nvSpPr>
        <p:spPr bwMode="auto">
          <a:xfrm>
            <a:off x="323528" y="4293096"/>
            <a:ext cx="6969125" cy="216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rgbClr val="800000"/>
                </a:solidFill>
                <a:latin typeface="+mn-lt"/>
              </a:rPr>
              <a:t>Wartość oczekiwana  w rozkładzie </a:t>
            </a:r>
            <a:r>
              <a:rPr lang="pl-PL" sz="2400" dirty="0" err="1" smtClean="0">
                <a:solidFill>
                  <a:srgbClr val="800000"/>
                </a:solidFill>
                <a:latin typeface="+mn-lt"/>
              </a:rPr>
              <a:t>Bernouliego</a:t>
            </a: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:</a:t>
            </a:r>
            <a:endParaRPr lang="pl-PL" sz="2400" dirty="0">
              <a:solidFill>
                <a:srgbClr val="80000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pl-PL" sz="2400" dirty="0">
                <a:solidFill>
                  <a:srgbClr val="800000"/>
                </a:solidFill>
                <a:latin typeface="+mn-lt"/>
              </a:rPr>
              <a:t>		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 (X)= </a:t>
            </a:r>
            <a:r>
              <a:rPr lang="pl-PL" sz="28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n*p</a:t>
            </a:r>
            <a:endParaRPr lang="pl-PL" sz="24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pl-PL" sz="2400" dirty="0" smtClean="0">
                <a:solidFill>
                  <a:srgbClr val="800000"/>
                </a:solidFill>
                <a:latin typeface="+mn-lt"/>
              </a:rPr>
              <a:t>Wariancja:</a:t>
            </a:r>
            <a:endParaRPr lang="pl-PL" sz="2400" dirty="0">
              <a:solidFill>
                <a:srgbClr val="800000"/>
              </a:solidFill>
              <a:latin typeface="+mn-lt"/>
            </a:endParaRPr>
          </a:p>
          <a:p>
            <a:pPr>
              <a:spcBef>
                <a:spcPts val="0"/>
              </a:spcBef>
            </a:pPr>
            <a:r>
              <a:rPr lang="pl-PL" sz="2400" dirty="0">
                <a:solidFill>
                  <a:srgbClr val="800000"/>
                </a:solidFill>
                <a:latin typeface="+mn-lt"/>
              </a:rPr>
              <a:t>		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pl-PL" sz="2800" i="1" baseline="30000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pl-PL" sz="28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(X) = </a:t>
            </a:r>
            <a:r>
              <a:rPr lang="pl-PL" sz="2800" i="1" dirty="0" err="1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n*p*q</a:t>
            </a:r>
            <a:endParaRPr lang="pl-PL" sz="2400" i="1" dirty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83768" y="3212976"/>
            <a:ext cx="3387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dirty="0" smtClean="0">
                <a:latin typeface="+mn-lt"/>
              </a:rPr>
              <a:t>Współczynnik dwumianowy – symbol Newtona</a:t>
            </a:r>
            <a:endParaRPr lang="pl-PL" dirty="0">
              <a:latin typeface="+mn-lt"/>
            </a:endParaRPr>
          </a:p>
        </p:txBody>
      </p:sp>
      <p:sp>
        <p:nvSpPr>
          <p:cNvPr id="2" name="AutoShape 4" descr="{n \choose k}={\frac  {n!}{k!(n-k)!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062" name="AutoShape 6" descr="{n \choose k}={\frac  {n!}{k!(n-k)!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064" name="AutoShape 8" descr="{n \choose k}={\frac  {n!}{k!(n-k)!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45065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3068960"/>
            <a:ext cx="25146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91387" cy="980728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Zastosowania rozkładu </a:t>
            </a:r>
            <a:r>
              <a:rPr lang="pl-PL" dirty="0" err="1" smtClean="0">
                <a:solidFill>
                  <a:srgbClr val="800000"/>
                </a:solidFill>
              </a:rPr>
              <a:t>Bernoulliego</a:t>
            </a:r>
            <a:r>
              <a:rPr lang="pl-PL" baseline="30000" dirty="0" smtClean="0">
                <a:solidFill>
                  <a:srgbClr val="800000"/>
                </a:solidFill>
              </a:rPr>
              <a:t> (1)</a:t>
            </a:r>
            <a:endParaRPr lang="pl-PL" baseline="30000" dirty="0">
              <a:solidFill>
                <a:srgbClr val="800000"/>
              </a:solidFill>
            </a:endParaRPr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8001000" cy="4800600"/>
          </a:xfrm>
        </p:spPr>
        <p:txBody>
          <a:bodyPr/>
          <a:lstStyle/>
          <a:p>
            <a:pPr marL="533400" indent="-533400">
              <a:buFontTx/>
              <a:buNone/>
            </a:pPr>
            <a:r>
              <a:rPr lang="pl-PL" dirty="0"/>
              <a:t>	Z bieżącej produkcji pobrano w sposób przypadkowy </a:t>
            </a:r>
            <a:r>
              <a:rPr lang="pl-PL" dirty="0" smtClean="0">
                <a:solidFill>
                  <a:schemeClr val="bg2"/>
                </a:solidFill>
              </a:rPr>
              <a:t>12 </a:t>
            </a:r>
            <a:r>
              <a:rPr lang="pl-PL" dirty="0">
                <a:solidFill>
                  <a:schemeClr val="bg2"/>
                </a:solidFill>
              </a:rPr>
              <a:t>sztuk </a:t>
            </a:r>
            <a:r>
              <a:rPr lang="pl-PL" dirty="0"/>
              <a:t>towaru.</a:t>
            </a:r>
          </a:p>
          <a:p>
            <a:pPr marL="533400" indent="-533400">
              <a:buFontTx/>
              <a:buNone/>
            </a:pP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Wiadomo, że wadliwość produkcji wynosi </a:t>
            </a:r>
            <a:r>
              <a:rPr lang="pl-PL" dirty="0" smtClean="0">
                <a:solidFill>
                  <a:schemeClr val="bg2"/>
                </a:solidFill>
              </a:rPr>
              <a:t>60%</a:t>
            </a:r>
            <a:r>
              <a:rPr lang="pl-PL" dirty="0" smtClean="0"/>
              <a:t>.</a:t>
            </a:r>
          </a:p>
          <a:p>
            <a:pPr marL="533400" indent="-533400">
              <a:spcBef>
                <a:spcPts val="0"/>
              </a:spcBef>
              <a:buFontTx/>
              <a:buNone/>
            </a:pPr>
            <a:r>
              <a:rPr lang="pl-PL" dirty="0" smtClean="0"/>
              <a:t>	</a:t>
            </a:r>
            <a:r>
              <a:rPr lang="pl-PL" sz="2400" dirty="0" smtClean="0">
                <a:solidFill>
                  <a:schemeClr val="bg2"/>
                </a:solidFill>
              </a:rPr>
              <a:t>(czy warto u nich coś kupować?)</a:t>
            </a:r>
            <a:endParaRPr lang="pl-PL" dirty="0">
              <a:solidFill>
                <a:schemeClr val="bg2"/>
              </a:solidFill>
            </a:endParaRPr>
          </a:p>
          <a:p>
            <a:pPr marL="533400" indent="-533400">
              <a:buFontTx/>
              <a:buNone/>
            </a:pPr>
            <a:r>
              <a:rPr lang="pl-PL" dirty="0"/>
              <a:t>	</a:t>
            </a:r>
            <a:endParaRPr lang="pl-PL" dirty="0" smtClean="0"/>
          </a:p>
          <a:p>
            <a:pPr marL="533400" indent="-533400">
              <a:buFontTx/>
              <a:buNone/>
            </a:pPr>
            <a:r>
              <a:rPr lang="pl-PL" dirty="0" smtClean="0"/>
              <a:t>	Znaleźć </a:t>
            </a:r>
            <a:r>
              <a:rPr lang="pl-PL" dirty="0"/>
              <a:t>rozkład prawdopodobieństwa zmiennej losowej oznaczającej </a:t>
            </a:r>
            <a:r>
              <a:rPr lang="pl-PL" dirty="0">
                <a:solidFill>
                  <a:schemeClr val="bg2"/>
                </a:solidFill>
              </a:rPr>
              <a:t>liczbę sztuk wadliwych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 pobranej próbce.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13" y="1268413"/>
            <a:ext cx="4031679" cy="31686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 = 12</a:t>
            </a:r>
          </a:p>
          <a:p>
            <a:pPr>
              <a:spcBef>
                <a:spcPts val="0"/>
              </a:spcBef>
            </a:pP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 = 0,6</a:t>
            </a:r>
          </a:p>
          <a:p>
            <a:pPr>
              <a:spcBef>
                <a:spcPts val="0"/>
              </a:spcBef>
            </a:pPr>
            <a:r>
              <a:rPr lang="pl-PL" sz="24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E (X)= </a:t>
            </a:r>
            <a:r>
              <a:rPr lang="pl-PL" sz="2400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n*p</a:t>
            </a:r>
            <a:endParaRPr lang="pl-PL" sz="2400" i="1" dirty="0" smtClean="0">
              <a:solidFill>
                <a:srgbClr val="006699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196752"/>
            <a:ext cx="425153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51516" y="4725144"/>
          <a:ext cx="8640968" cy="1080120"/>
        </p:xfrm>
        <a:graphic>
          <a:graphicData uri="http://schemas.openxmlformats.org/drawingml/2006/table">
            <a:tbl>
              <a:tblPr/>
              <a:tblGrid>
                <a:gridCol w="720084"/>
                <a:gridCol w="514340"/>
                <a:gridCol w="617212"/>
                <a:gridCol w="617212"/>
                <a:gridCol w="617212"/>
                <a:gridCol w="617212"/>
                <a:gridCol w="617212"/>
                <a:gridCol w="617212"/>
                <a:gridCol w="617212"/>
                <a:gridCol w="617212"/>
                <a:gridCol w="617212"/>
                <a:gridCol w="617212"/>
                <a:gridCol w="617212"/>
                <a:gridCol w="617212"/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err="1" smtClean="0">
                          <a:latin typeface="Calibri Light" pitchFamily="34" charset="0"/>
                          <a:cs typeface="Times New Roman" pitchFamily="18" charset="0"/>
                        </a:rPr>
                        <a:t>X</a:t>
                      </a:r>
                      <a:r>
                        <a:rPr lang="pl-PL" sz="1800" b="0" i="0" u="none" strike="noStrike" baseline="-25000" dirty="0" err="1" smtClean="0">
                          <a:latin typeface="Calibri Light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lang="pl-PL" sz="1800" b="0" i="0" u="none" strike="noStrike" dirty="0" err="1" smtClean="0">
                          <a:latin typeface="Calibri Light" pitchFamily="34" charset="0"/>
                          <a:cs typeface="Times New Roman" pitchFamily="18" charset="0"/>
                        </a:rPr>
                        <a:t>=k</a:t>
                      </a:r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 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latin typeface="Calibri Light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latin typeface="Calibri Light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2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3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4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5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6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7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8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9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10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11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 smtClean="0">
                          <a:latin typeface="Calibri Light" pitchFamily="34" charset="0"/>
                          <a:cs typeface="Times New Roman" pitchFamily="18" charset="0"/>
                        </a:rPr>
                        <a:t>12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i="0" dirty="0" smtClean="0">
                          <a:solidFill>
                            <a:srgbClr val="C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p</a:t>
                      </a:r>
                      <a:r>
                        <a:rPr lang="pl-PL" sz="1800" i="0" baseline="-25000" dirty="0" smtClean="0">
                          <a:solidFill>
                            <a:srgbClr val="C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12</a:t>
                      </a:r>
                      <a:r>
                        <a:rPr lang="pl-PL" sz="1800" i="0" dirty="0" smtClean="0">
                          <a:solidFill>
                            <a:srgbClr val="C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(x</a:t>
                      </a:r>
                      <a:r>
                        <a:rPr lang="pl-PL" sz="1800" i="0" baseline="-25000" dirty="0" smtClean="0">
                          <a:solidFill>
                            <a:srgbClr val="C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i</a:t>
                      </a:r>
                      <a:r>
                        <a:rPr lang="pl-PL" sz="1800" i="0" dirty="0" smtClean="0">
                          <a:solidFill>
                            <a:srgbClr val="C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)</a:t>
                      </a:r>
                      <a:endParaRPr lang="pl-PL" sz="1800" b="0" i="0" u="none" strike="noStrike" dirty="0">
                        <a:latin typeface="Calibri Light" pitchFamily="34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0,10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 dirty="0">
                          <a:solidFill>
                            <a:srgbClr val="000000"/>
                          </a:solidFill>
                          <a:latin typeface="Calibri Light" pitchFamily="34" charset="0"/>
                          <a:cs typeface="Times New Roman" pitchFamily="18" charset="0"/>
                        </a:rPr>
                        <a:t>0,00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5475" name="Object 3"/>
          <p:cNvGraphicFramePr>
            <a:graphicFrameLocks noChangeAspect="1"/>
          </p:cNvGraphicFramePr>
          <p:nvPr/>
        </p:nvGraphicFramePr>
        <p:xfrm>
          <a:off x="539552" y="2780928"/>
          <a:ext cx="1885950" cy="781050"/>
        </p:xfrm>
        <a:graphic>
          <a:graphicData uri="http://schemas.openxmlformats.org/presentationml/2006/ole">
            <p:oleObj spid="_x0000_s105475" r:id="rId4" imgW="1168200" imgH="457200" progId="">
              <p:embed/>
            </p:oleObj>
          </a:graphicData>
        </a:graphic>
      </p:graphicFrame>
      <p:pic>
        <p:nvPicPr>
          <p:cNvPr id="1054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3501009"/>
            <a:ext cx="19202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15616" y="0"/>
            <a:ext cx="729138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Zastosowania rozkładu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Bernoulliego</a:t>
            </a:r>
            <a:r>
              <a:rPr lang="pl-PL" sz="2800" kern="0" baseline="30000" dirty="0" smtClean="0">
                <a:solidFill>
                  <a:srgbClr val="800000"/>
                </a:solidFill>
                <a:latin typeface="Calibri Light" pitchFamily="34" charset="0"/>
                <a:ea typeface="+mj-ea"/>
                <a:cs typeface="+mj-cs"/>
              </a:rPr>
              <a:t> (2)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96944" cy="5256584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400" dirty="0"/>
              <a:t>	Robotnik obsługuje cztery jednakowe automaty funkcjonujące niezależnie od siebie.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400" dirty="0"/>
              <a:t>	Prawdopodobieństwo, że w ciągu godziny automat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>
                <a:solidFill>
                  <a:schemeClr val="bg2"/>
                </a:solidFill>
              </a:rPr>
              <a:t>będzie </a:t>
            </a:r>
            <a:r>
              <a:rPr lang="pl-PL" sz="2400" dirty="0">
                <a:solidFill>
                  <a:schemeClr val="bg2"/>
                </a:solidFill>
              </a:rPr>
              <a:t>wymagał</a:t>
            </a:r>
            <a:r>
              <a:rPr lang="pl-PL" sz="2400" dirty="0"/>
              <a:t> interwencji wynosi </a:t>
            </a:r>
            <a:r>
              <a:rPr lang="pl-PL" sz="2400" dirty="0" smtClean="0"/>
              <a:t>0,9</a:t>
            </a:r>
            <a:endParaRPr lang="pl-PL" sz="2400" dirty="0"/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pl-PL" sz="2400" dirty="0"/>
              <a:t>	Obliczyć prawdopodobieństwo tego, </a:t>
            </a:r>
            <a:br>
              <a:rPr lang="pl-PL" sz="2400" dirty="0"/>
            </a:br>
            <a:r>
              <a:rPr lang="pl-PL" sz="2400" dirty="0"/>
              <a:t>że w ciągu godziny: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endParaRPr lang="pl-PL" sz="2400" dirty="0"/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pl-PL" dirty="0"/>
              <a:t>Żaden automat nie będzie wymagał interwencji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pl-PL" dirty="0"/>
              <a:t>Co najmniej jeden będzie wymagał interwencji</a:t>
            </a:r>
          </a:p>
          <a:p>
            <a:pPr marL="990600" lvl="1" indent="-533400">
              <a:lnSpc>
                <a:spcPct val="80000"/>
              </a:lnSpc>
              <a:buFontTx/>
              <a:buChar char="•"/>
            </a:pPr>
            <a:r>
              <a:rPr lang="pl-PL" dirty="0"/>
              <a:t>Znaleźć najbardziej prawdopodobną liczbę automatów wymagających </a:t>
            </a:r>
            <a:r>
              <a:rPr lang="pl-PL" dirty="0" smtClean="0"/>
              <a:t>interwencji (w </a:t>
            </a:r>
            <a:r>
              <a:rPr lang="pl-PL" dirty="0"/>
              <a:t>ciągu godziny)</a:t>
            </a:r>
          </a:p>
          <a:p>
            <a:pPr marL="609600" indent="-609600">
              <a:lnSpc>
                <a:spcPct val="80000"/>
              </a:lnSpc>
            </a:pPr>
            <a:endParaRPr lang="pl-PL" sz="2400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0"/>
            <a:ext cx="729138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Zastosowania rozkładu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Bernoulliego</a:t>
            </a:r>
            <a:r>
              <a:rPr lang="pl-PL" sz="2800" kern="0" baseline="30000" dirty="0" smtClean="0">
                <a:solidFill>
                  <a:srgbClr val="800000"/>
                </a:solidFill>
                <a:latin typeface="Calibri Light" pitchFamily="34" charset="0"/>
                <a:ea typeface="+mj-ea"/>
                <a:cs typeface="+mj-cs"/>
              </a:rPr>
              <a:t> (3)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635896" y="1124744"/>
            <a:ext cx="5040560" cy="3888854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pl-PL" dirty="0" smtClean="0"/>
              <a:t>k=0, </a:t>
            </a:r>
            <a:r>
              <a:rPr lang="pl-PL" dirty="0" smtClean="0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pl-PL" baseline="-25000" dirty="0" smtClean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lang="pl-PL" dirty="0" smtClean="0">
                <a:solidFill>
                  <a:srgbClr val="C00000"/>
                </a:solidFill>
                <a:cs typeface="Times New Roman" pitchFamily="18" charset="0"/>
              </a:rPr>
              <a:t>(0)= 0,0001</a:t>
            </a:r>
            <a:endParaRPr lang="pl-PL" dirty="0" smtClean="0"/>
          </a:p>
          <a:p>
            <a:pPr marL="514350" indent="-514350">
              <a:buAutoNum type="arabicParenR"/>
            </a:pPr>
            <a:r>
              <a:rPr lang="pl-PL" dirty="0" smtClean="0"/>
              <a:t>k=1 lub k=2 lub k=3 lub k=4</a:t>
            </a:r>
          </a:p>
          <a:p>
            <a:pPr marL="514350" indent="-514350"/>
            <a:r>
              <a:rPr lang="pl-PL" dirty="0" smtClean="0"/>
              <a:t>	</a:t>
            </a:r>
            <a:r>
              <a:rPr lang="pl-PL" sz="2000" dirty="0" smtClean="0"/>
              <a:t>0,0036+0,0486+0,2916+0,6561=0,9999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czyli </a:t>
            </a:r>
            <a:r>
              <a:rPr lang="pl-PL" dirty="0" smtClean="0">
                <a:solidFill>
                  <a:srgbClr val="C00000"/>
                </a:solidFill>
              </a:rPr>
              <a:t>1-</a:t>
            </a:r>
            <a:r>
              <a:rPr lang="pl-PL" dirty="0" smtClean="0">
                <a:solidFill>
                  <a:srgbClr val="C00000"/>
                </a:solidFill>
                <a:cs typeface="Times New Roman" pitchFamily="18" charset="0"/>
              </a:rPr>
              <a:t>p</a:t>
            </a:r>
            <a:r>
              <a:rPr lang="pl-PL" baseline="-25000" dirty="0" smtClean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lang="pl-PL" dirty="0" smtClean="0">
                <a:solidFill>
                  <a:srgbClr val="C00000"/>
                </a:solidFill>
                <a:cs typeface="Times New Roman" pitchFamily="18" charset="0"/>
              </a:rPr>
              <a:t>(0) = 0,9999</a:t>
            </a:r>
          </a:p>
          <a:p>
            <a:pPr marL="514350" lvl="0" indent="-514350">
              <a:buFont typeface="+mj-lt"/>
              <a:buAutoNum type="arabicParenR" startAt="3"/>
            </a:pPr>
            <a:r>
              <a:rPr lang="pl-PL" dirty="0" smtClean="0"/>
              <a:t>E (X) = </a:t>
            </a:r>
            <a:r>
              <a:rPr lang="pl-PL" dirty="0" err="1" smtClean="0"/>
              <a:t>n*p</a:t>
            </a:r>
            <a:r>
              <a:rPr lang="pl-PL" dirty="0" smtClean="0"/>
              <a:t> = 4*0,9 = 3,6</a:t>
            </a:r>
          </a:p>
          <a:p>
            <a:pPr marL="514350" indent="-514350"/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 bwMode="auto">
          <a:xfrm>
            <a:off x="468313" y="1268413"/>
            <a:ext cx="4031679" cy="31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 =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 = 0,9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 (X)= </a:t>
            </a:r>
            <a:r>
              <a:rPr kumimoji="0" lang="pl-PL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n*p</a:t>
            </a:r>
            <a:endParaRPr kumimoji="0" lang="pl-PL" sz="2400" b="0" i="1" u="none" strike="noStrike" kern="0" cap="none" spc="0" normalizeH="0" baseline="0" noProof="0" dirty="0" smtClean="0">
              <a:ln>
                <a:noFill/>
              </a:ln>
              <a:solidFill>
                <a:srgbClr val="006699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/>
        </p:nvGraphicFramePr>
        <p:xfrm>
          <a:off x="539552" y="2780928"/>
          <a:ext cx="1885950" cy="781050"/>
        </p:xfrm>
        <a:graphic>
          <a:graphicData uri="http://schemas.openxmlformats.org/presentationml/2006/ole">
            <p:oleObj spid="_x0000_s107522" r:id="rId3" imgW="1168200" imgH="457200" progId="">
              <p:embed/>
            </p:oleObj>
          </a:graphicData>
        </a:graphic>
      </p:graphicFrame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501009"/>
            <a:ext cx="19202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115616" y="0"/>
            <a:ext cx="729138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Zastosowania rozkładu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Bernoulliego</a:t>
            </a:r>
            <a:r>
              <a:rPr lang="pl-PL" sz="2800" kern="0" baseline="30000" dirty="0" smtClean="0">
                <a:solidFill>
                  <a:srgbClr val="800000"/>
                </a:solidFill>
                <a:latin typeface="Calibri Light" pitchFamily="34" charset="0"/>
                <a:ea typeface="+mj-ea"/>
                <a:cs typeface="+mj-cs"/>
              </a:rPr>
              <a:t> (4)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96752"/>
            <a:ext cx="9144000" cy="5229225"/>
          </a:xfrm>
        </p:spPr>
        <p:txBody>
          <a:bodyPr>
            <a:noAutofit/>
          </a:bodyPr>
          <a:lstStyle/>
          <a:p>
            <a:pPr marL="457200" indent="-457200">
              <a:lnSpc>
                <a:spcPct val="70000"/>
              </a:lnSpc>
              <a:buFontTx/>
              <a:buNone/>
            </a:pPr>
            <a:r>
              <a:rPr lang="pl-PL" sz="2400" dirty="0"/>
              <a:t>	Student na egzaminie losuje 4 pytania, aby zdać egzamin należy odpowiedzieć poprawnie na co najmniej dwa pytania. </a:t>
            </a:r>
          </a:p>
          <a:p>
            <a:pPr marL="457200" indent="-457200">
              <a:lnSpc>
                <a:spcPct val="70000"/>
              </a:lnSpc>
              <a:buFontTx/>
              <a:buNone/>
            </a:pPr>
            <a:r>
              <a:rPr lang="pl-PL" sz="2400" dirty="0"/>
              <a:t>	Proszę: </a:t>
            </a:r>
          </a:p>
          <a:p>
            <a:pPr marL="876300" lvl="1" indent="-419100">
              <a:lnSpc>
                <a:spcPct val="70000"/>
              </a:lnSpc>
              <a:buFontTx/>
              <a:buAutoNum type="arabicPeriod"/>
            </a:pPr>
            <a:r>
              <a:rPr lang="pl-PL" dirty="0"/>
              <a:t>Zdefiniować zmienną </a:t>
            </a:r>
            <a:r>
              <a:rPr lang="pl-PL" dirty="0" smtClean="0"/>
              <a:t>losową</a:t>
            </a:r>
            <a:endParaRPr lang="pl-PL" dirty="0"/>
          </a:p>
          <a:p>
            <a:pPr marL="876300" lvl="1" indent="-419100">
              <a:lnSpc>
                <a:spcPct val="70000"/>
              </a:lnSpc>
              <a:buFontTx/>
              <a:buAutoNum type="arabicPeriod"/>
            </a:pPr>
            <a:r>
              <a:rPr lang="pl-PL" dirty="0"/>
              <a:t>Określić rozkład prawdopodobieństwa tej zmiennej, jeśli wiadomo, że student opanował</a:t>
            </a:r>
          </a:p>
          <a:p>
            <a:pPr marL="1295400" lvl="2" indent="-381000">
              <a:lnSpc>
                <a:spcPct val="70000"/>
              </a:lnSpc>
              <a:buFontTx/>
              <a:buAutoNum type="alphaLcPeriod"/>
            </a:pPr>
            <a:r>
              <a:rPr lang="pl-PL" sz="2400" dirty="0"/>
              <a:t>25% materiału,</a:t>
            </a:r>
          </a:p>
          <a:p>
            <a:pPr marL="1295400" lvl="2" indent="-381000">
              <a:lnSpc>
                <a:spcPct val="70000"/>
              </a:lnSpc>
              <a:buFontTx/>
              <a:buAutoNum type="alphaLcPeriod"/>
            </a:pPr>
            <a:r>
              <a:rPr lang="pl-PL" sz="2400" dirty="0"/>
              <a:t>50%</a:t>
            </a:r>
          </a:p>
          <a:p>
            <a:pPr marL="1295400" lvl="2" indent="-381000">
              <a:lnSpc>
                <a:spcPct val="70000"/>
              </a:lnSpc>
              <a:buFontTx/>
              <a:buAutoNum type="alphaLcPeriod"/>
            </a:pPr>
            <a:r>
              <a:rPr lang="pl-PL" sz="2400" dirty="0"/>
              <a:t>75% materiału</a:t>
            </a:r>
          </a:p>
          <a:p>
            <a:pPr marL="876300" lvl="1" indent="-419100">
              <a:lnSpc>
                <a:spcPct val="70000"/>
              </a:lnSpc>
              <a:buFontTx/>
              <a:buAutoNum type="arabicPeriod"/>
            </a:pPr>
            <a:r>
              <a:rPr lang="pl-PL" dirty="0" smtClean="0"/>
              <a:t>Wykonać </a:t>
            </a:r>
            <a:r>
              <a:rPr lang="pl-PL" dirty="0"/>
              <a:t>wykres rozkładu i dystrybuanty dla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a, b,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c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  <a:p>
            <a:pPr marL="876300" lvl="1" indent="-419100">
              <a:lnSpc>
                <a:spcPct val="70000"/>
              </a:lnSpc>
              <a:buFontTx/>
              <a:buAutoNum type="arabicPeriod"/>
            </a:pPr>
            <a:r>
              <a:rPr lang="pl-PL" dirty="0"/>
              <a:t>Wskazać najbardziej prawdopodobną liczbę poprawnych odpowiedzi, w każdym z podanych przypadków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a, b, c</a:t>
            </a:r>
            <a:r>
              <a:rPr lang="pl-PL" dirty="0"/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0"/>
            <a:ext cx="729138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Zastosowania rozkładu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Bernoulliego</a:t>
            </a:r>
            <a:r>
              <a:rPr lang="pl-PL" sz="2800" kern="0" baseline="30000" dirty="0" smtClean="0">
                <a:solidFill>
                  <a:srgbClr val="800000"/>
                </a:solidFill>
                <a:latin typeface="Calibri Light" pitchFamily="34" charset="0"/>
                <a:ea typeface="+mj-ea"/>
                <a:cs typeface="+mj-cs"/>
              </a:rPr>
              <a:t> (5)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15888"/>
            <a:ext cx="6623050" cy="1143000"/>
          </a:xfrm>
        </p:spPr>
        <p:txBody>
          <a:bodyPr/>
          <a:lstStyle/>
          <a:p>
            <a:r>
              <a:rPr lang="pl-PL"/>
              <a:t>Zmienne losowe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196752"/>
            <a:ext cx="8001000" cy="5112568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pl-PL" dirty="0"/>
              <a:t>Zmienna losowa jest to funkcja rzeczywista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dirty="0"/>
              <a:t>, określona na zbiorze zdarzeń elementarnych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pl-PL" dirty="0"/>
              <a:t>		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: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W</a:t>
            </a:r>
            <a:endParaRPr lang="pl-PL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buFontTx/>
              <a:buNone/>
            </a:pPr>
            <a:r>
              <a:rPr lang="pl-PL" dirty="0" smtClean="0">
                <a:solidFill>
                  <a:schemeClr val="accent2"/>
                </a:solidFill>
                <a:sym typeface="Symbol" pitchFamily="18" charset="2"/>
              </a:rPr>
              <a:t>Zmienne </a:t>
            </a:r>
            <a:r>
              <a:rPr lang="pl-PL" dirty="0">
                <a:solidFill>
                  <a:schemeClr val="accent2"/>
                </a:solidFill>
                <a:sym typeface="Symbol" pitchFamily="18" charset="2"/>
              </a:rPr>
              <a:t>losowe zwykle oznacza się dużymi literami z końca alfabetu :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X, Y, Z</a:t>
            </a:r>
            <a:r>
              <a:rPr lang="pl-PL" dirty="0">
                <a:solidFill>
                  <a:schemeClr val="accent2"/>
                </a:solidFill>
                <a:sym typeface="Symbol" pitchFamily="18" charset="2"/>
              </a:rPr>
              <a:t>.</a:t>
            </a:r>
          </a:p>
          <a:p>
            <a:pPr>
              <a:buFontTx/>
              <a:buNone/>
            </a:pPr>
            <a:endParaRPr lang="pl-PL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pl-PL" dirty="0">
                <a:sym typeface="Symbol" pitchFamily="18" charset="2"/>
              </a:rPr>
              <a:t>Wartości zmiennych losowych zwykle oznacza się małymi literami z końca alfabetu: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x,y,z</a:t>
            </a:r>
            <a:r>
              <a:rPr lang="pl-PL" dirty="0" smtClean="0">
                <a:sym typeface="Symbol" pitchFamily="18" charset="2"/>
              </a:rPr>
              <a:t>.</a:t>
            </a:r>
            <a:endParaRPr lang="pl-PL" dirty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Symbol zastępczy zawartości 9"/>
          <p:cNvGraphicFramePr>
            <a:graphicFrameLocks noGrp="1"/>
          </p:cNvGraphicFramePr>
          <p:nvPr>
            <p:ph idx="1"/>
          </p:nvPr>
        </p:nvGraphicFramePr>
        <p:xfrm>
          <a:off x="4499992" y="1628800"/>
          <a:ext cx="4038600" cy="609600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807720"/>
                <a:gridCol w="807720"/>
                <a:gridCol w="807720"/>
                <a:gridCol w="807720"/>
                <a:gridCol w="807720"/>
              </a:tblGrid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2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3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4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</a:tr>
              <a:tr h="180975"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0,316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0,422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0,211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/>
                        <a:t>0,047</a:t>
                      </a:r>
                      <a:endParaRPr lang="pl-PL" sz="2000" b="0" i="0" u="none" strike="noStrike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000" u="none" strike="noStrike" dirty="0"/>
                        <a:t>0,004</a:t>
                      </a:r>
                      <a:endParaRPr lang="pl-PL" sz="2000" b="0" i="0" u="none" strike="noStrike" dirty="0">
                        <a:solidFill>
                          <a:srgbClr val="000000"/>
                        </a:solidFill>
                        <a:latin typeface="Calibri Light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l-PL" smtClean="0"/>
              <a:t>KISIM, WIMiIP, AGH</a:t>
            </a:r>
            <a:endParaRPr lang="pl-PL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5616" y="0"/>
            <a:ext cx="7291387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kumimoji="0" lang="pl-P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Zastosowania rozkładu </a:t>
            </a:r>
            <a:r>
              <a:rPr kumimoji="0" lang="pl-PL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Calibri Light" pitchFamily="34" charset="0"/>
                <a:ea typeface="+mj-ea"/>
                <a:cs typeface="+mj-cs"/>
              </a:rPr>
              <a:t>Bernoulliego</a:t>
            </a:r>
            <a:r>
              <a:rPr lang="pl-PL" sz="2800" kern="0" baseline="30000" dirty="0" smtClean="0">
                <a:solidFill>
                  <a:srgbClr val="800000"/>
                </a:solidFill>
                <a:latin typeface="Calibri Light" pitchFamily="34" charset="0"/>
                <a:ea typeface="+mj-ea"/>
                <a:cs typeface="+mj-cs"/>
              </a:rPr>
              <a:t> (6)</a:t>
            </a: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Calibri Light" pitchFamily="34" charset="0"/>
              <a:ea typeface="+mj-ea"/>
              <a:cs typeface="+mj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 bwMode="auto">
          <a:xfrm>
            <a:off x="3347864" y="1124744"/>
            <a:ext cx="504056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AutoNum type="arabicParenR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X – liczba poprawnych odpowiedzi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AutoNum type="arabicParenR"/>
              <a:tabLst/>
              <a:defRPr/>
            </a:pPr>
            <a:r>
              <a:rPr kumimoji="0" lang="pl-PL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 pitchFamily="34" charset="0"/>
                <a:ea typeface="+mn-ea"/>
                <a:cs typeface="+mn-cs"/>
              </a:rPr>
              <a:t> a)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endParaRPr kumimoji="0" lang="pl-PL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 bwMode="auto">
          <a:xfrm>
            <a:off x="468313" y="1268413"/>
            <a:ext cx="4031679" cy="31686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n = 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a) p = 0,25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lang="pl-PL" sz="2400" i="1" kern="0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b) p = 0,5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r>
              <a:rPr kumimoji="0" lang="pl-PL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006699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c) p = 0,75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Pct val="70000"/>
              <a:buFont typeface="Georgia" pitchFamily="18" charset="0"/>
              <a:buNone/>
              <a:tabLst/>
              <a:defRPr/>
            </a:pPr>
            <a:endParaRPr kumimoji="0" lang="pl-PL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467544" y="3861048"/>
          <a:ext cx="1885950" cy="781050"/>
        </p:xfrm>
        <a:graphic>
          <a:graphicData uri="http://schemas.openxmlformats.org/presentationml/2006/ole">
            <p:oleObj spid="_x0000_s108546" r:id="rId3" imgW="1168200" imgH="457200" progId="">
              <p:embed/>
            </p:oleObj>
          </a:graphicData>
        </a:graphic>
      </p:graphicFrame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869160"/>
            <a:ext cx="1920213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420888"/>
            <a:ext cx="5781675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653136"/>
            <a:ext cx="5898629" cy="1860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488237" cy="980728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Rozkład Poissona</a:t>
            </a:r>
            <a:r>
              <a:rPr lang="pl-PL" sz="1800" dirty="0">
                <a:solidFill>
                  <a:srgbClr val="800000"/>
                </a:solidFill>
              </a:rPr>
              <a:t>  </a:t>
            </a:r>
            <a:br>
              <a:rPr lang="pl-PL" sz="1800" dirty="0">
                <a:solidFill>
                  <a:srgbClr val="800000"/>
                </a:solidFill>
              </a:rPr>
            </a:br>
            <a:r>
              <a:rPr lang="pl-PL" sz="2400" dirty="0"/>
              <a:t>i jego związek z rozkładem </a:t>
            </a:r>
            <a:r>
              <a:rPr lang="pl-PL" sz="2400" dirty="0" err="1" smtClean="0"/>
              <a:t>Bernouliego</a:t>
            </a:r>
            <a:endParaRPr lang="pl-PL" b="0" dirty="0"/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424936" cy="3600450"/>
          </a:xfrm>
        </p:spPr>
        <p:txBody>
          <a:bodyPr/>
          <a:lstStyle/>
          <a:p>
            <a:pPr>
              <a:buFontTx/>
              <a:buNone/>
            </a:pPr>
            <a:r>
              <a:rPr lang="pl-PL" dirty="0" smtClean="0"/>
              <a:t>Jeśli </a:t>
            </a:r>
            <a:r>
              <a:rPr lang="pl-PL" dirty="0"/>
              <a:t>zmienna losowa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baseline="-250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dirty="0"/>
              <a:t> ma rozkład </a:t>
            </a:r>
            <a:r>
              <a:rPr lang="pl-PL" dirty="0" err="1"/>
              <a:t>Bernoulliego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i prawdopodobieństwo sukcesu </a:t>
            </a: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p=p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(n)</a:t>
            </a:r>
            <a:r>
              <a:rPr lang="pl-PL" dirty="0"/>
              <a:t> </a:t>
            </a:r>
            <a:r>
              <a:rPr lang="pl-PL" dirty="0">
                <a:solidFill>
                  <a:schemeClr val="bg2"/>
                </a:solidFill>
              </a:rPr>
              <a:t>maleje do zera 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>w ten sposób, że poczynając od pewnego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dirty="0"/>
              <a:t> </a:t>
            </a:r>
            <a:br>
              <a:rPr lang="pl-PL" dirty="0"/>
            </a:br>
            <a:r>
              <a:rPr lang="pl-PL" dirty="0"/>
              <a:t>dla każdego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 &gt; n</a:t>
            </a:r>
            <a:r>
              <a:rPr lang="pl-PL" i="1" baseline="-25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dirty="0"/>
              <a:t>spełniony jest związek </a:t>
            </a:r>
            <a:br>
              <a:rPr lang="pl-PL" dirty="0"/>
            </a:br>
            <a:r>
              <a:rPr lang="pl-PL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n*p</a:t>
            </a:r>
            <a:r>
              <a:rPr lang="pl-PL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pl-PL" sz="3600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pl-PL" sz="3600" dirty="0">
                <a:solidFill>
                  <a:srgbClr val="C00000"/>
                </a:solidFill>
                <a:sym typeface="Symbol" pitchFamily="18" charset="2"/>
              </a:rPr>
              <a:t>,</a:t>
            </a:r>
            <a:r>
              <a:rPr lang="pl-PL" sz="3600" dirty="0">
                <a:sym typeface="Symbol" pitchFamily="18" charset="2"/>
              </a:rPr>
              <a:t> </a:t>
            </a:r>
            <a:r>
              <a:rPr lang="pl-PL" dirty="0" smtClean="0">
                <a:sym typeface="Symbol" pitchFamily="18" charset="2"/>
              </a:rPr>
              <a:t>(gdzie </a:t>
            </a:r>
            <a:r>
              <a:rPr lang="pl-PL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&gt;0</a:t>
            </a:r>
            <a:r>
              <a:rPr lang="pl-PL" dirty="0">
                <a:sym typeface="Symbol" pitchFamily="18" charset="2"/>
              </a:rPr>
              <a:t> jest wielkością stałą) to</a:t>
            </a:r>
          </a:p>
          <a:p>
            <a:pPr>
              <a:buFontTx/>
              <a:buNone/>
            </a:pPr>
            <a:endParaRPr lang="pl-PL" sz="3600" dirty="0">
              <a:sym typeface="Symbol" pitchFamily="18" charset="2"/>
            </a:endParaRPr>
          </a:p>
        </p:txBody>
      </p:sp>
      <p:graphicFrame>
        <p:nvGraphicFramePr>
          <p:cNvPr id="199684" name="Object 4"/>
          <p:cNvGraphicFramePr>
            <a:graphicFrameLocks noChangeAspect="1"/>
          </p:cNvGraphicFramePr>
          <p:nvPr/>
        </p:nvGraphicFramePr>
        <p:xfrm>
          <a:off x="395536" y="3717032"/>
          <a:ext cx="5256584" cy="1219200"/>
        </p:xfrm>
        <a:graphic>
          <a:graphicData uri="http://schemas.openxmlformats.org/presentationml/2006/ole">
            <p:oleObj spid="_x0000_s46082" name="Równanie" r:id="rId3" imgW="1854000" imgH="419040" progId="">
              <p:embed/>
            </p:oleObj>
          </a:graphicData>
        </a:graphic>
      </p:graphicFrame>
      <p:sp>
        <p:nvSpPr>
          <p:cNvPr id="199686" name="Rectangle 6"/>
          <p:cNvSpPr>
            <a:spLocks noChangeArrowheads="1"/>
          </p:cNvSpPr>
          <p:nvPr/>
        </p:nvSpPr>
        <p:spPr bwMode="auto">
          <a:xfrm>
            <a:off x="395536" y="5157192"/>
            <a:ext cx="4572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400" dirty="0">
                <a:latin typeface="Calibri Light" pitchFamily="34" charset="0"/>
                <a:sym typeface="Symbol" pitchFamily="18" charset="2"/>
              </a:rPr>
              <a:t>gdzie</a:t>
            </a:r>
            <a:r>
              <a:rPr lang="pl-PL" sz="2800" dirty="0">
                <a:latin typeface="+mn-lt"/>
                <a:sym typeface="Symbol" pitchFamily="18" charset="2"/>
              </a:rPr>
              <a:t>   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k=0,1,2,......</a:t>
            </a:r>
          </a:p>
          <a:p>
            <a:r>
              <a:rPr lang="pl-PL" sz="2400" dirty="0">
                <a:latin typeface="Calibri Light" pitchFamily="34" charset="0"/>
                <a:sym typeface="Symbol" pitchFamily="18" charset="2"/>
              </a:rPr>
              <a:t>oraz</a:t>
            </a:r>
            <a:r>
              <a:rPr lang="pl-PL" sz="2800" dirty="0">
                <a:latin typeface="+mn-lt"/>
                <a:sym typeface="Symbol" pitchFamily="18" charset="2"/>
              </a:rPr>
              <a:t>	</a:t>
            </a:r>
            <a:r>
              <a:rPr lang="pl-PL" sz="28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 </a:t>
            </a:r>
            <a:r>
              <a:rPr lang="pl-PL" sz="28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</a:t>
            </a:r>
            <a:r>
              <a:rPr lang="pl-PL" sz="28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n*p</a:t>
            </a:r>
            <a:endParaRPr lang="pl-PL" sz="28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210425" cy="941388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Przykład zastosowania rozkładu Poissona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052736"/>
            <a:ext cx="9144000" cy="5328592"/>
          </a:xfrm>
        </p:spPr>
        <p:txBody>
          <a:bodyPr>
            <a:normAutofit/>
          </a:bodyPr>
          <a:lstStyle/>
          <a:p>
            <a:pPr marL="609600" indent="-609600">
              <a:buFontTx/>
              <a:buNone/>
            </a:pPr>
            <a:r>
              <a:rPr lang="pl-PL" sz="2400" dirty="0"/>
              <a:t>	W skład złożonej aparatury wchodzi między innymi </a:t>
            </a:r>
            <a:r>
              <a:rPr lang="pl-PL" sz="2400" dirty="0">
                <a:solidFill>
                  <a:srgbClr val="C00000"/>
                </a:solidFill>
              </a:rPr>
              <a:t>n=1000</a:t>
            </a:r>
            <a:r>
              <a:rPr lang="pl-PL" sz="2400" dirty="0"/>
              <a:t> elementów określonego rodzaju. </a:t>
            </a:r>
          </a:p>
          <a:p>
            <a:pPr marL="609600" indent="-609600">
              <a:buFontTx/>
              <a:buNone/>
            </a:pPr>
            <a:r>
              <a:rPr lang="pl-PL" sz="2400" dirty="0"/>
              <a:t>	Prawdopodobieństwo uszkodzenia wciągu roku każdego z tych n elementów </a:t>
            </a:r>
            <a:r>
              <a:rPr lang="pl-PL" sz="2400" dirty="0">
                <a:solidFill>
                  <a:srgbClr val="C00000"/>
                </a:solidFill>
              </a:rPr>
              <a:t>p=0,001</a:t>
            </a:r>
            <a:r>
              <a:rPr lang="pl-PL" sz="2400" dirty="0"/>
              <a:t> i nie zależy od stanu pozostałych elementów.</a:t>
            </a:r>
          </a:p>
          <a:p>
            <a:pPr marL="609600" indent="-609600">
              <a:buFontTx/>
              <a:buNone/>
            </a:pPr>
            <a:r>
              <a:rPr lang="pl-PL" sz="2400" dirty="0"/>
              <a:t> 	Obliczyć prawdopodobieństwo uszkodzenia </a:t>
            </a:r>
            <a:br>
              <a:rPr lang="pl-PL" sz="2400" dirty="0"/>
            </a:br>
            <a:r>
              <a:rPr lang="pl-PL" sz="2400" dirty="0"/>
              <a:t>w ciągu roku:</a:t>
            </a:r>
          </a:p>
          <a:p>
            <a:pPr marL="990600" lvl="1" indent="-533400">
              <a:buFontTx/>
              <a:buAutoNum type="alphaLcPeriod"/>
            </a:pPr>
            <a:r>
              <a:rPr lang="pl-PL" dirty="0">
                <a:solidFill>
                  <a:srgbClr val="C00000"/>
                </a:solidFill>
              </a:rPr>
              <a:t>dokładnie</a:t>
            </a:r>
            <a:r>
              <a:rPr lang="pl-PL" dirty="0">
                <a:solidFill>
                  <a:schemeClr val="bg2"/>
                </a:solidFill>
              </a:rPr>
              <a:t> dwóch elementów </a:t>
            </a:r>
          </a:p>
          <a:p>
            <a:pPr marL="990600" lvl="1" indent="-533400">
              <a:buFontTx/>
              <a:buAutoNum type="alphaLcPeriod"/>
            </a:pPr>
            <a:r>
              <a:rPr lang="pl-PL" dirty="0">
                <a:solidFill>
                  <a:srgbClr val="C00000"/>
                </a:solidFill>
              </a:rPr>
              <a:t>co najmniej </a:t>
            </a:r>
            <a:r>
              <a:rPr lang="pl-PL" dirty="0">
                <a:solidFill>
                  <a:schemeClr val="bg2"/>
                </a:solidFill>
              </a:rPr>
              <a:t>dwóch elementów</a:t>
            </a:r>
          </a:p>
          <a:p>
            <a:pPr marL="990600" lvl="1" indent="-533400">
              <a:buFontTx/>
              <a:buAutoNum type="alphaLcPeriod"/>
            </a:pPr>
            <a:r>
              <a:rPr lang="pl-PL" dirty="0">
                <a:solidFill>
                  <a:srgbClr val="C00000"/>
                </a:solidFill>
              </a:rPr>
              <a:t>oczekiwaną</a:t>
            </a:r>
            <a:r>
              <a:rPr lang="pl-PL" dirty="0">
                <a:solidFill>
                  <a:schemeClr val="bg2"/>
                </a:solidFill>
              </a:rPr>
              <a:t> liczbę uszkodzonych elementów</a:t>
            </a:r>
          </a:p>
          <a:p>
            <a:pPr marL="990600" lvl="1" indent="-533400">
              <a:buFontTx/>
              <a:buAutoNum type="alphaLcPeriod"/>
            </a:pPr>
            <a:r>
              <a:rPr lang="pl-PL" dirty="0">
                <a:solidFill>
                  <a:srgbClr val="C00000"/>
                </a:solidFill>
              </a:rPr>
              <a:t>wariancję</a:t>
            </a:r>
            <a:r>
              <a:rPr lang="pl-PL" dirty="0">
                <a:solidFill>
                  <a:schemeClr val="bg2"/>
                </a:solidFill>
              </a:rPr>
              <a:t> dla liczby elementów uszkodzonych </a:t>
            </a:r>
            <a:br>
              <a:rPr lang="pl-PL" dirty="0">
                <a:solidFill>
                  <a:schemeClr val="bg2"/>
                </a:solidFill>
              </a:rPr>
            </a:br>
            <a:r>
              <a:rPr lang="pl-PL" dirty="0">
                <a:solidFill>
                  <a:schemeClr val="bg2"/>
                </a:solidFill>
              </a:rPr>
              <a:t>w ciągu roku 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7" y="0"/>
            <a:ext cx="2664296" cy="980728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Rozwiązanie</a:t>
            </a:r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16832"/>
            <a:ext cx="8820150" cy="4033838"/>
          </a:xfrm>
        </p:spPr>
        <p:txBody>
          <a:bodyPr>
            <a:normAutofit/>
          </a:bodyPr>
          <a:lstStyle/>
          <a:p>
            <a:pPr marL="876300" lvl="1" indent="-419100">
              <a:lnSpc>
                <a:spcPct val="90000"/>
              </a:lnSpc>
              <a:buFontTx/>
              <a:buNone/>
            </a:pPr>
            <a:r>
              <a:rPr lang="pl-PL" sz="2000" dirty="0">
                <a:sym typeface="Symbol" pitchFamily="18" charset="2"/>
              </a:rPr>
              <a:t>			</a:t>
            </a:r>
          </a:p>
          <a:p>
            <a:pPr marL="876300" lvl="1" indent="-419100">
              <a:lnSpc>
                <a:spcPct val="90000"/>
              </a:lnSpc>
              <a:buFontTx/>
              <a:buNone/>
            </a:pPr>
            <a:r>
              <a:rPr lang="pl-PL" sz="2400" b="1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n*p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1000 * 0,001=1</a:t>
            </a:r>
          </a:p>
          <a:p>
            <a:pPr marL="876300" lvl="1" indent="-419100">
              <a:lnSpc>
                <a:spcPct val="90000"/>
              </a:lnSpc>
              <a:buFontTx/>
              <a:buNone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</a:t>
            </a:r>
          </a:p>
          <a:p>
            <a:pPr marL="876300" lvl="1" indent="-419100">
              <a:lnSpc>
                <a:spcPct val="90000"/>
              </a:lnSpc>
              <a:buFontTx/>
              <a:buAutoNum type="alphaLcParenR"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P(X=2) = 0,5* e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=0,184</a:t>
            </a:r>
          </a:p>
          <a:p>
            <a:pPr marL="876300" lvl="1" indent="-419100">
              <a:lnSpc>
                <a:spcPct val="90000"/>
              </a:lnSpc>
              <a:buFontTx/>
              <a:buAutoNum type="alphaLcParenR" startAt="2"/>
            </a:pPr>
            <a:r>
              <a:rPr lang="pl-PL" sz="24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P(X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2) =  1- P(X&lt;2) = 1- [P(X=0) +P(X=1)] </a:t>
            </a:r>
          </a:p>
          <a:p>
            <a:pPr marL="876300" lvl="1" indent="-419100">
              <a:lnSpc>
                <a:spcPct val="90000"/>
              </a:lnSpc>
              <a:buFontTx/>
              <a:buNone/>
            </a:pP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= 1-(e</a:t>
            </a:r>
            <a:r>
              <a:rPr lang="pl-PL" sz="24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+ 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pl-PL" sz="2400" i="1" baseline="30000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)=0,264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arenR" startAt="3"/>
            </a:pPr>
            <a:r>
              <a:rPr lang="pl-PL" sz="24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E(X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</a:t>
            </a:r>
            <a:r>
              <a:rPr lang="pl-PL" sz="2400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n*p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= </a:t>
            </a:r>
            <a:r>
              <a:rPr lang="pl-PL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 = 1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lphaLcParenR" startAt="4"/>
            </a:pP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pl-PL" sz="2400" i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(X) = </a:t>
            </a:r>
            <a:r>
              <a:rPr lang="pl-PL" sz="24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 </a:t>
            </a:r>
            <a:r>
              <a:rPr lang="pl-PL" sz="2400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= 1</a:t>
            </a:r>
          </a:p>
        </p:txBody>
      </p:sp>
      <p:pic>
        <p:nvPicPr>
          <p:cNvPr id="2027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2952328" cy="876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054850" cy="1143000"/>
          </a:xfrm>
        </p:spPr>
        <p:txBody>
          <a:bodyPr/>
          <a:lstStyle/>
          <a:p>
            <a:r>
              <a:rPr lang="pl-PL" dirty="0" smtClean="0">
                <a:solidFill>
                  <a:srgbClr val="800000"/>
                </a:solidFill>
              </a:rPr>
              <a:t>Zadanie</a:t>
            </a:r>
            <a:endParaRPr lang="pl-PL" dirty="0">
              <a:solidFill>
                <a:srgbClr val="800000"/>
              </a:solidFill>
            </a:endParaRPr>
          </a:p>
        </p:txBody>
      </p:sp>
      <p:sp>
        <p:nvSpPr>
          <p:cNvPr id="204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24744"/>
            <a:ext cx="8534400" cy="525658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W zawodach strzeleckich bierze udział 120 zawodników.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Każdy oddaje 7 strzałów do wyznaczonego celu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Niech zmienna losowa X oznacza liczbę trafionych strzałów,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/>
              <a:t>wyznaczyć </a:t>
            </a:r>
          </a:p>
          <a:p>
            <a:pPr lvl="1">
              <a:lnSpc>
                <a:spcPct val="90000"/>
              </a:lnSpc>
            </a:pPr>
            <a:r>
              <a:rPr lang="pl-PL" dirty="0"/>
              <a:t>Rozkład zmiennej X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Wykonać </a:t>
            </a:r>
            <a:r>
              <a:rPr lang="pl-PL" dirty="0"/>
              <a:t>wykres tego rozkładu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Wskazać </a:t>
            </a:r>
            <a:r>
              <a:rPr lang="pl-PL" dirty="0"/>
              <a:t>najbardziej prawdopodobną liczbę </a:t>
            </a:r>
            <a:r>
              <a:rPr lang="pl-PL" dirty="0" smtClean="0"/>
              <a:t>trafionych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Obliczyć </a:t>
            </a:r>
            <a:r>
              <a:rPr lang="pl-PL" dirty="0"/>
              <a:t>oczekiwaną liczbę strzałów trafionych</a:t>
            </a:r>
          </a:p>
          <a:p>
            <a:pPr lvl="1">
              <a:lnSpc>
                <a:spcPct val="90000"/>
              </a:lnSpc>
            </a:pPr>
            <a:r>
              <a:rPr lang="pl-PL" dirty="0" smtClean="0"/>
              <a:t>Jakie </a:t>
            </a:r>
            <a:r>
              <a:rPr lang="pl-PL" dirty="0"/>
              <a:t>jest prawdopodobieństwo przejścia do następnego etapu jeśli warunkiem jest uzyskanie co najmniej 5 trafionych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067550" cy="990600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Rozkład zmiennej losowej ciągłej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8"/>
            <a:ext cx="8928224" cy="5544616"/>
          </a:xfrm>
        </p:spPr>
        <p:txBody>
          <a:bodyPr/>
          <a:lstStyle/>
          <a:p>
            <a:pPr marL="450850" lvl="1">
              <a:buFontTx/>
              <a:buNone/>
            </a:pPr>
            <a:r>
              <a:rPr lang="pl-PL" dirty="0"/>
              <a:t>Uwagi o </a:t>
            </a:r>
            <a:r>
              <a:rPr lang="pl-PL" sz="2800" dirty="0">
                <a:solidFill>
                  <a:srgbClr val="800000"/>
                </a:solidFill>
                <a:latin typeface="+mj-lt"/>
                <a:ea typeface="+mj-ea"/>
                <a:cs typeface="+mj-cs"/>
              </a:rPr>
              <a:t>zmiennej losowej ciągłej</a:t>
            </a:r>
            <a:r>
              <a:rPr lang="pl-PL" dirty="0"/>
              <a:t>:</a:t>
            </a:r>
          </a:p>
          <a:p>
            <a:pPr marL="450850" lvl="1"/>
            <a:r>
              <a:rPr lang="pl-PL" dirty="0"/>
              <a:t>Liczba wszystkich możliwych i wzajemnie wykluczających się zdarzeń elementarnych jest nieskończona</a:t>
            </a:r>
          </a:p>
          <a:p>
            <a:pPr marL="450850" lvl="1"/>
            <a:r>
              <a:rPr lang="pl-PL" dirty="0"/>
              <a:t>Dystrybuanta dla dowolnej zmiennej losowej </a:t>
            </a:r>
            <a:br>
              <a:rPr lang="pl-PL" dirty="0"/>
            </a:br>
            <a:r>
              <a:rPr lang="pl-PL" i="1" dirty="0">
                <a:latin typeface="Times New Roman" pitchFamily="18" charset="0"/>
                <a:cs typeface="Times New Roman" pitchFamily="18" charset="0"/>
              </a:rPr>
              <a:t>F(x) = P (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X&lt;x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/>
              <a:t>, </a:t>
            </a:r>
          </a:p>
          <a:p>
            <a:pPr marL="450850" lvl="1"/>
            <a:r>
              <a:rPr lang="pl-PL" dirty="0"/>
              <a:t>Zmienna losowa o dystrybuancie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dirty="0"/>
              <a:t> jest typu ciągłego, jeśli istnieje funkcja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0</a:t>
            </a:r>
            <a:r>
              <a:rPr lang="pl-PL" dirty="0">
                <a:sym typeface="Symbol" pitchFamily="18" charset="2"/>
              </a:rPr>
              <a:t>, spełniająca równość </a:t>
            </a:r>
            <a:endParaRPr lang="pl-PL" dirty="0"/>
          </a:p>
          <a:p>
            <a:pPr marL="450850" lvl="1"/>
            <a:endParaRPr lang="pl-PL" dirty="0"/>
          </a:p>
          <a:p>
            <a:pPr marL="450850" lvl="1"/>
            <a:endParaRPr lang="pl-PL" dirty="0"/>
          </a:p>
          <a:p>
            <a:pPr marL="450850" lvl="1">
              <a:buFontTx/>
              <a:buNone/>
            </a:pPr>
            <a:r>
              <a:rPr lang="pl-PL" dirty="0">
                <a:sym typeface="Symbol" pitchFamily="18" charset="2"/>
              </a:rPr>
              <a:t> </a:t>
            </a:r>
            <a:r>
              <a:rPr lang="pl-PL" dirty="0" smtClean="0">
                <a:sym typeface="Symbol" pitchFamily="18" charset="2"/>
              </a:rPr>
              <a:t>	</a:t>
            </a:r>
            <a:r>
              <a:rPr lang="pl-PL" dirty="0" smtClean="0"/>
              <a:t>Funkcję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dirty="0"/>
              <a:t> nazywa się gęstością prawdopodobieństwa zmiennej losowej ciągłej</a:t>
            </a:r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2699792" y="4149080"/>
          <a:ext cx="2954337" cy="1087437"/>
        </p:xfrm>
        <a:graphic>
          <a:graphicData uri="http://schemas.openxmlformats.org/presentationml/2006/ole">
            <p:oleObj spid="_x0000_s72706" name="Równanie" r:id="rId3" imgW="1054080" imgH="469800" progId="">
              <p:embed/>
            </p:oleObj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543800" y="40386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pl-PL" sz="240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7308850" cy="1081087"/>
          </a:xfrm>
        </p:spPr>
        <p:txBody>
          <a:bodyPr/>
          <a:lstStyle/>
          <a:p>
            <a:r>
              <a:rPr lang="pl-PL" sz="2800" dirty="0"/>
              <a:t>Związek dystrybuanty i gęstości</a:t>
            </a:r>
            <a:br>
              <a:rPr lang="pl-PL" sz="2800" dirty="0"/>
            </a:br>
            <a:r>
              <a:rPr lang="pl-PL" sz="2800" dirty="0"/>
              <a:t>zmiennej losowej ciągłej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8763248" cy="5321424"/>
          </a:xfrm>
          <a:noFill/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rgbClr val="0033CC"/>
                </a:solidFill>
              </a:rPr>
              <a:t>	Dla </a:t>
            </a:r>
            <a:r>
              <a:rPr lang="pl-PL" dirty="0">
                <a:solidFill>
                  <a:srgbClr val="0033CC"/>
                </a:solidFill>
              </a:rPr>
              <a:t>dowolnej funkcji f, będącej gęstością </a:t>
            </a:r>
            <a:r>
              <a:rPr lang="pl-PL" dirty="0" smtClean="0">
                <a:solidFill>
                  <a:srgbClr val="0033CC"/>
                </a:solidFill>
              </a:rPr>
              <a:t>prawdopodobieństwa zachodzi </a:t>
            </a:r>
            <a:r>
              <a:rPr lang="pl-PL" dirty="0">
                <a:solidFill>
                  <a:srgbClr val="0033CC"/>
                </a:solidFill>
              </a:rPr>
              <a:t>zależność  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l-PL" dirty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pl-PL" dirty="0">
              <a:solidFill>
                <a:srgbClr val="0033CC"/>
              </a:solidFill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pl-PL" dirty="0" smtClean="0">
                <a:solidFill>
                  <a:srgbClr val="0033CC"/>
                </a:solidFill>
                <a:sym typeface="Symbol" pitchFamily="18" charset="2"/>
              </a:rPr>
              <a:t>	Dla </a:t>
            </a:r>
            <a:r>
              <a:rPr lang="pl-PL" dirty="0">
                <a:solidFill>
                  <a:srgbClr val="0033CC"/>
                </a:solidFill>
                <a:sym typeface="Symbol" pitchFamily="18" charset="2"/>
              </a:rPr>
              <a:t>zmiennej losowej ciągłej zachodzi równość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	P(a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X  b) = F(b) – F (a)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pl-PL" dirty="0" smtClean="0">
                <a:sym typeface="Symbol" pitchFamily="18" charset="2"/>
              </a:rPr>
              <a:t>	Stąd </a:t>
            </a:r>
            <a:r>
              <a:rPr lang="pl-PL" dirty="0">
                <a:sym typeface="Symbol" pitchFamily="18" charset="2"/>
              </a:rPr>
              <a:t>wynika, że:</a:t>
            </a:r>
          </a:p>
          <a:p>
            <a:pPr lvl="1">
              <a:lnSpc>
                <a:spcPct val="90000"/>
              </a:lnSpc>
              <a:buFontTx/>
              <a:buNone/>
            </a:pPr>
            <a:endParaRPr lang="pl-PL" dirty="0"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endParaRPr lang="pl-PL" dirty="0"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pl-PL" dirty="0" smtClean="0">
                <a:sym typeface="Symbol" pitchFamily="18" charset="2"/>
              </a:rPr>
              <a:t>	ponieważ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 (X = a) = P (a ≤ X ≤ a) = F (a) - F (a) = 0</a:t>
            </a:r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2339752" y="4509120"/>
            <a:ext cx="3886200" cy="7016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lvl="1" algn="ctr">
              <a:spcBef>
                <a:spcPct val="20000"/>
              </a:spcBef>
            </a:pPr>
            <a:endParaRPr lang="pl-PL" dirty="0">
              <a:solidFill>
                <a:schemeClr val="tx2"/>
              </a:solidFill>
              <a:latin typeface="Times New Roman" pitchFamily="18" charset="0"/>
            </a:endParaRPr>
          </a:p>
          <a:p>
            <a:pPr lvl="1" algn="ctr">
              <a:spcBef>
                <a:spcPct val="20000"/>
              </a:spcBef>
            </a:pPr>
            <a:r>
              <a:rPr lang="pl-PL" sz="2800" i="1" dirty="0">
                <a:solidFill>
                  <a:schemeClr val="tx2"/>
                </a:solidFill>
                <a:latin typeface="Times New Roman" pitchFamily="18" charset="0"/>
              </a:rPr>
              <a:t>P (X = x</a:t>
            </a:r>
            <a:r>
              <a:rPr lang="pl-PL" sz="2800" i="1" baseline="-25000" dirty="0">
                <a:solidFill>
                  <a:schemeClr val="tx2"/>
                </a:solidFill>
                <a:latin typeface="Times New Roman" pitchFamily="18" charset="0"/>
              </a:rPr>
              <a:t>i</a:t>
            </a:r>
            <a:r>
              <a:rPr lang="pl-PL" sz="2800" i="1" dirty="0">
                <a:solidFill>
                  <a:schemeClr val="tx2"/>
                </a:solidFill>
                <a:latin typeface="Times New Roman" pitchFamily="18" charset="0"/>
              </a:rPr>
              <a:t>)= 0</a:t>
            </a:r>
          </a:p>
          <a:p>
            <a:pPr algn="ctr"/>
            <a:endParaRPr lang="pl-PL" sz="2400" dirty="0">
              <a:latin typeface="Times New Roman" pitchFamily="18" charset="0"/>
            </a:endParaRPr>
          </a:p>
        </p:txBody>
      </p:sp>
      <p:graphicFrame>
        <p:nvGraphicFramePr>
          <p:cNvPr id="59398" name="Object 6"/>
          <p:cNvGraphicFramePr>
            <a:graphicFrameLocks noChangeAspect="1"/>
          </p:cNvGraphicFramePr>
          <p:nvPr/>
        </p:nvGraphicFramePr>
        <p:xfrm>
          <a:off x="2123728" y="1772816"/>
          <a:ext cx="4464050" cy="1081087"/>
        </p:xfrm>
        <a:graphic>
          <a:graphicData uri="http://schemas.openxmlformats.org/presentationml/2006/ole">
            <p:oleObj spid="_x0000_s73730" name="Równanie" r:id="rId3" imgW="1282680" imgH="469800" progId="">
              <p:embed/>
            </p:oleObj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0"/>
            <a:ext cx="7058025" cy="1143000"/>
          </a:xfrm>
        </p:spPr>
        <p:txBody>
          <a:bodyPr/>
          <a:lstStyle/>
          <a:p>
            <a:r>
              <a:rPr lang="pl-PL" dirty="0"/>
              <a:t>Funkcja gęstości prawdopodobieństwa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352928" cy="4608512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pl-PL" dirty="0" smtClean="0">
                <a:solidFill>
                  <a:schemeClr val="accent2"/>
                </a:solidFill>
              </a:rPr>
              <a:t>Funkcja </a:t>
            </a:r>
            <a:r>
              <a:rPr lang="pl-PL" dirty="0">
                <a:solidFill>
                  <a:schemeClr val="accent2"/>
                </a:solidFill>
              </a:rPr>
              <a:t>gęstości prawdopodobieństwa odgrywa istotną rolę w definiowaniu rozkładów prawdopodobieństwa zmiennych losowych typu ciągłego</a:t>
            </a:r>
            <a:r>
              <a:rPr lang="pl-PL" dirty="0"/>
              <a:t>. </a:t>
            </a:r>
          </a:p>
          <a:p>
            <a:pPr>
              <a:buFontTx/>
              <a:buNone/>
            </a:pPr>
            <a:r>
              <a:rPr lang="pl-PL" u="sng" dirty="0"/>
              <a:t>Definicja</a:t>
            </a:r>
            <a:r>
              <a:rPr lang="pl-PL" dirty="0"/>
              <a:t> </a:t>
            </a:r>
          </a:p>
          <a:p>
            <a:pPr>
              <a:buFontTx/>
              <a:buNone/>
            </a:pPr>
            <a:r>
              <a:rPr lang="pl-PL" dirty="0" smtClean="0"/>
              <a:t>Funkcją </a:t>
            </a:r>
            <a:r>
              <a:rPr lang="pl-PL" dirty="0"/>
              <a:t>gęstości prawdopodobieństwa zmiennej losowej typu ciągłego nazywamy funkcję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 smtClean="0"/>
              <a:t>, określoną </a:t>
            </a:r>
            <a:r>
              <a:rPr lang="pl-PL" dirty="0"/>
              <a:t>na zbiorze liczb rzeczywistych, taką że: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0</a:t>
            </a:r>
            <a:r>
              <a:rPr lang="pl-PL" dirty="0">
                <a:sym typeface="Symbol" pitchFamily="18" charset="2"/>
              </a:rPr>
              <a:t> </a:t>
            </a:r>
            <a:r>
              <a:rPr lang="pl-PL" dirty="0" smtClean="0">
                <a:sym typeface="Symbol" pitchFamily="18" charset="2"/>
              </a:rPr>
              <a:t>(przyjmuje </a:t>
            </a:r>
            <a:r>
              <a:rPr lang="pl-PL" dirty="0">
                <a:sym typeface="Symbol" pitchFamily="18" charset="2"/>
              </a:rPr>
              <a:t>wartości nieujemne) oraz </a:t>
            </a:r>
            <a:r>
              <a:rPr lang="pl-PL" dirty="0"/>
              <a:t>dla dowolnych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 &lt; b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dirty="0">
                <a:sym typeface="Symbol" pitchFamily="18" charset="2"/>
              </a:rPr>
              <a:t>zachodzi				</a:t>
            </a:r>
          </a:p>
          <a:p>
            <a:endParaRPr lang="pl-PL" dirty="0"/>
          </a:p>
          <a:p>
            <a:pPr lvl="4">
              <a:buFontTx/>
              <a:buNone/>
            </a:pPr>
            <a:endParaRPr lang="pl-PL" sz="2800" dirty="0"/>
          </a:p>
        </p:txBody>
      </p:sp>
      <p:graphicFrame>
        <p:nvGraphicFramePr>
          <p:cNvPr id="60420" name="Object 4"/>
          <p:cNvGraphicFramePr>
            <a:graphicFrameLocks noChangeAspect="1"/>
          </p:cNvGraphicFramePr>
          <p:nvPr/>
        </p:nvGraphicFramePr>
        <p:xfrm>
          <a:off x="2268538" y="5157788"/>
          <a:ext cx="3744912" cy="1122362"/>
        </p:xfrm>
        <a:graphic>
          <a:graphicData uri="http://schemas.openxmlformats.org/presentationml/2006/ole">
            <p:oleObj spid="_x0000_s74754" name="Równanie" r:id="rId3" imgW="1523880" imgH="482400" progId="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056784" cy="980728"/>
          </a:xfrm>
        </p:spPr>
        <p:txBody>
          <a:bodyPr/>
          <a:lstStyle/>
          <a:p>
            <a:r>
              <a:rPr lang="pl-PL" dirty="0"/>
              <a:t> Interpretacja graficzna </a:t>
            </a:r>
          </a:p>
        </p:txBody>
      </p:sp>
      <p:pic>
        <p:nvPicPr>
          <p:cNvPr id="61443" name="Picture 3" descr="Grafika:Rozk&amp;lstrok;ad normalny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4876800" cy="3352800"/>
          </a:xfrm>
          <a:prstGeom prst="rect">
            <a:avLst/>
          </a:prstGeom>
          <a:noFill/>
        </p:spPr>
      </p:pic>
      <p:sp>
        <p:nvSpPr>
          <p:cNvPr id="61444" name="Line 4"/>
          <p:cNvSpPr>
            <a:spLocks noChangeShapeType="1"/>
          </p:cNvSpPr>
          <p:nvPr/>
        </p:nvSpPr>
        <p:spPr bwMode="auto">
          <a:xfrm>
            <a:off x="2438400" y="4114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2267744" y="4941168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61446" name="Line 6"/>
          <p:cNvSpPr>
            <a:spLocks noChangeShapeType="1"/>
          </p:cNvSpPr>
          <p:nvPr/>
        </p:nvSpPr>
        <p:spPr bwMode="auto">
          <a:xfrm>
            <a:off x="2895600" y="3124200"/>
            <a:ext cx="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2771800" y="4941168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1905000" y="5638800"/>
          <a:ext cx="3200400" cy="977900"/>
        </p:xfrm>
        <a:graphic>
          <a:graphicData uri="http://schemas.openxmlformats.org/presentationml/2006/ole">
            <p:oleObj spid="_x0000_s75778" name="Równanie" r:id="rId4" imgW="1523880" imgH="482400" progId="">
              <p:embed/>
            </p:oleObj>
          </a:graphicData>
        </a:graphic>
      </p:graphicFrame>
      <p:sp>
        <p:nvSpPr>
          <p:cNvPr id="61449" name="Line 9"/>
          <p:cNvSpPr>
            <a:spLocks noChangeShapeType="1"/>
          </p:cNvSpPr>
          <p:nvPr/>
        </p:nvSpPr>
        <p:spPr bwMode="auto">
          <a:xfrm flipH="1" flipV="1">
            <a:off x="2627784" y="4797152"/>
            <a:ext cx="0" cy="9361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 i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50" name="Text Box 10"/>
          <p:cNvSpPr txBox="1">
            <a:spLocks noChangeArrowheads="1"/>
          </p:cNvSpPr>
          <p:nvPr/>
        </p:nvSpPr>
        <p:spPr bwMode="auto">
          <a:xfrm>
            <a:off x="5851525" y="2479675"/>
            <a:ext cx="611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</a:rPr>
              <a:t>f(x)</a:t>
            </a:r>
          </a:p>
        </p:txBody>
      </p:sp>
      <p:sp>
        <p:nvSpPr>
          <p:cNvPr id="61451" name="Line 11"/>
          <p:cNvSpPr>
            <a:spLocks noChangeShapeType="1"/>
          </p:cNvSpPr>
          <p:nvPr/>
        </p:nvSpPr>
        <p:spPr bwMode="auto">
          <a:xfrm flipH="1">
            <a:off x="4648200" y="2819400"/>
            <a:ext cx="1371600" cy="1295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grpSp>
        <p:nvGrpSpPr>
          <p:cNvPr id="20" name="Grupa 19"/>
          <p:cNvGrpSpPr/>
          <p:nvPr/>
        </p:nvGrpSpPr>
        <p:grpSpPr>
          <a:xfrm>
            <a:off x="2483768" y="3645024"/>
            <a:ext cx="360040" cy="1296144"/>
            <a:chOff x="2483768" y="3645024"/>
            <a:chExt cx="360040" cy="1296144"/>
          </a:xfrm>
        </p:grpSpPr>
        <p:sp>
          <p:nvSpPr>
            <p:cNvPr id="15" name="Line 4"/>
            <p:cNvSpPr>
              <a:spLocks noChangeShapeType="1"/>
            </p:cNvSpPr>
            <p:nvPr/>
          </p:nvSpPr>
          <p:spPr bwMode="auto">
            <a:xfrm>
              <a:off x="2483768" y="4437112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6" name="Line 4"/>
            <p:cNvSpPr>
              <a:spLocks noChangeShapeType="1"/>
            </p:cNvSpPr>
            <p:nvPr/>
          </p:nvSpPr>
          <p:spPr bwMode="auto">
            <a:xfrm>
              <a:off x="2483768" y="4725144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7" name="Line 4"/>
            <p:cNvSpPr>
              <a:spLocks noChangeShapeType="1"/>
            </p:cNvSpPr>
            <p:nvPr/>
          </p:nvSpPr>
          <p:spPr bwMode="auto">
            <a:xfrm>
              <a:off x="2483768" y="4149080"/>
              <a:ext cx="360040" cy="2160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8" name="Line 4"/>
            <p:cNvSpPr>
              <a:spLocks noChangeShapeType="1"/>
            </p:cNvSpPr>
            <p:nvPr/>
          </p:nvSpPr>
          <p:spPr bwMode="auto">
            <a:xfrm>
              <a:off x="2627784" y="3933056"/>
              <a:ext cx="216024" cy="1440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2699792" y="3645024"/>
              <a:ext cx="144016" cy="72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pl-PL"/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596187" cy="914400"/>
          </a:xfrm>
        </p:spPr>
        <p:txBody>
          <a:bodyPr/>
          <a:lstStyle/>
          <a:p>
            <a:r>
              <a:rPr lang="pl-PL" dirty="0"/>
              <a:t>Własności </a:t>
            </a:r>
            <a:br>
              <a:rPr lang="pl-PL" dirty="0"/>
            </a:br>
            <a:r>
              <a:rPr lang="pl-PL" dirty="0"/>
              <a:t>funkcji gęstości prawdopodobieństwa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752"/>
            <a:ext cx="8641655" cy="4248373"/>
          </a:xfrm>
        </p:spPr>
        <p:txBody>
          <a:bodyPr/>
          <a:lstStyle/>
          <a:p>
            <a:pPr marL="360363" indent="-360363">
              <a:buFont typeface="Arial" pitchFamily="34" charset="0"/>
              <a:buChar char="•"/>
            </a:pPr>
            <a:r>
              <a:rPr lang="pl-PL" sz="2600" dirty="0">
                <a:solidFill>
                  <a:srgbClr val="006699"/>
                </a:solidFill>
              </a:rPr>
              <a:t>Funkcja gęstości prawdopodobieństwa jest nieujemna ; </a:t>
            </a:r>
            <a:r>
              <a:rPr lang="pl-PL" sz="2600" dirty="0" smtClean="0">
                <a:solidFill>
                  <a:srgbClr val="006699"/>
                </a:solidFill>
              </a:rPr>
              <a:t/>
            </a:r>
            <a:br>
              <a:rPr lang="pl-PL" sz="2600" dirty="0" smtClean="0">
                <a:solidFill>
                  <a:srgbClr val="006699"/>
                </a:solidFill>
              </a:rPr>
            </a:br>
            <a:r>
              <a:rPr lang="pl-PL" sz="26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f </a:t>
            </a:r>
            <a:r>
              <a:rPr lang="pl-PL" sz="26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 0</a:t>
            </a:r>
            <a:r>
              <a:rPr lang="pl-PL" sz="2600" dirty="0">
                <a:solidFill>
                  <a:srgbClr val="006699"/>
                </a:solidFill>
                <a:sym typeface="Symbol" pitchFamily="18" charset="2"/>
              </a:rPr>
              <a:t>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sz="2600" dirty="0" smtClean="0">
                <a:solidFill>
                  <a:srgbClr val="CC0000"/>
                </a:solidFill>
                <a:sym typeface="Symbol" pitchFamily="18" charset="2"/>
              </a:rPr>
              <a:t>W </a:t>
            </a:r>
            <a:r>
              <a:rPr lang="pl-PL" sz="2600" dirty="0">
                <a:solidFill>
                  <a:srgbClr val="CC0000"/>
                </a:solidFill>
                <a:sym typeface="Symbol" pitchFamily="18" charset="2"/>
              </a:rPr>
              <a:t>punktach, w których </a:t>
            </a:r>
            <a:r>
              <a:rPr lang="pl-PL" sz="26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pl-PL" sz="2600" dirty="0">
                <a:solidFill>
                  <a:srgbClr val="CC0000"/>
                </a:solidFill>
                <a:sym typeface="Symbol" pitchFamily="18" charset="2"/>
              </a:rPr>
              <a:t> jest ciągła zachodzi równość: </a:t>
            </a:r>
            <a:br>
              <a:rPr lang="pl-PL" sz="2600" dirty="0">
                <a:solidFill>
                  <a:srgbClr val="CC0000"/>
                </a:solidFill>
                <a:sym typeface="Symbol" pitchFamily="18" charset="2"/>
              </a:rPr>
            </a:br>
            <a:r>
              <a:rPr lang="pl-PL" sz="2600" i="1" dirty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f(x) = F’(x)</a:t>
            </a:r>
            <a:r>
              <a:rPr lang="pl-PL" sz="2600" dirty="0">
                <a:solidFill>
                  <a:srgbClr val="CC0000"/>
                </a:solidFill>
                <a:sym typeface="Symbol" pitchFamily="18" charset="2"/>
              </a:rPr>
              <a:t>; funkcja gęstości jest pochodną dystrybuanty</a:t>
            </a:r>
            <a:r>
              <a:rPr lang="pl-PL" sz="2600" dirty="0">
                <a:solidFill>
                  <a:srgbClr val="800000"/>
                </a:solidFill>
                <a:sym typeface="Symbol" pitchFamily="18" charset="2"/>
              </a:rPr>
              <a:t>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sz="2600" dirty="0" smtClean="0">
                <a:solidFill>
                  <a:srgbClr val="006699"/>
                </a:solidFill>
                <a:sym typeface="Symbol" pitchFamily="18" charset="2"/>
              </a:rPr>
              <a:t>Każda </a:t>
            </a:r>
            <a:r>
              <a:rPr lang="pl-PL" sz="2600" dirty="0">
                <a:solidFill>
                  <a:srgbClr val="006699"/>
                </a:solidFill>
                <a:sym typeface="Symbol" pitchFamily="18" charset="2"/>
              </a:rPr>
              <a:t>funkcja </a:t>
            </a:r>
            <a:r>
              <a:rPr lang="pl-PL" sz="2600" i="1" dirty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pl-PL" sz="2600" dirty="0">
                <a:solidFill>
                  <a:srgbClr val="006699"/>
                </a:solidFill>
                <a:sym typeface="Symbol" pitchFamily="18" charset="2"/>
              </a:rPr>
              <a:t>, będąca gęstością prawdopodobieństwa wyznacza jednoznacznie pewną dystrybuantę, a tym samym rozkład prawdopodobieństwa pewnej zmiennej.</a:t>
            </a:r>
          </a:p>
          <a:p>
            <a:pPr marL="360363" indent="-360363">
              <a:buFont typeface="Arial" pitchFamily="34" charset="0"/>
              <a:buChar char="•"/>
            </a:pPr>
            <a:r>
              <a:rPr lang="pl-PL" sz="2600" dirty="0" smtClean="0">
                <a:solidFill>
                  <a:srgbClr val="C00000"/>
                </a:solidFill>
                <a:sym typeface="Symbol" pitchFamily="18" charset="2"/>
              </a:rPr>
              <a:t>Z </a:t>
            </a:r>
            <a:r>
              <a:rPr lang="pl-PL" sz="2600" dirty="0">
                <a:solidFill>
                  <a:srgbClr val="C00000"/>
                </a:solidFill>
                <a:sym typeface="Symbol" pitchFamily="18" charset="2"/>
              </a:rPr>
              <a:t>faktu, że prawdopodobieństwo zdarzenia jest równe zeru, </a:t>
            </a:r>
            <a:br>
              <a:rPr lang="pl-PL" sz="2600" dirty="0">
                <a:solidFill>
                  <a:srgbClr val="C00000"/>
                </a:solidFill>
                <a:sym typeface="Symbol" pitchFamily="18" charset="2"/>
              </a:rPr>
            </a:br>
            <a:r>
              <a:rPr lang="pl-PL" sz="2600" dirty="0">
                <a:solidFill>
                  <a:srgbClr val="C00000"/>
                </a:solidFill>
                <a:sym typeface="Symbol" pitchFamily="18" charset="2"/>
              </a:rPr>
              <a:t>nie wynika , że zdarzenie to jest niemożliwe, bo  </a:t>
            </a:r>
            <a:endParaRPr lang="pl-PL" sz="2600" dirty="0">
              <a:solidFill>
                <a:srgbClr val="C00000"/>
              </a:solidFill>
            </a:endParaRPr>
          </a:p>
        </p:txBody>
      </p:sp>
      <p:graphicFrame>
        <p:nvGraphicFramePr>
          <p:cNvPr id="62468" name="Object 4"/>
          <p:cNvGraphicFramePr>
            <a:graphicFrameLocks noChangeAspect="1"/>
          </p:cNvGraphicFramePr>
          <p:nvPr/>
        </p:nvGraphicFramePr>
        <p:xfrm>
          <a:off x="179512" y="5445224"/>
          <a:ext cx="8591744" cy="1008112"/>
        </p:xfrm>
        <a:graphic>
          <a:graphicData uri="http://schemas.openxmlformats.org/presentationml/2006/ole">
            <p:oleObj spid="_x0000_s76802" name="Równanie" r:id="rId3" imgW="4216320" imgH="495000" progId="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Rodzaje zmiennych losowych</a:t>
            </a:r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2968" cy="5256584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 smtClean="0"/>
              <a:t>Ze względu na zbiór wartości badanej cechy (zastosowaną skalę pomiarową) rozróżnia się dwa podstawowe typy zmiennych losowych: </a:t>
            </a:r>
          </a:p>
          <a:p>
            <a:pPr lvl="1">
              <a:lnSpc>
                <a:spcPct val="90000"/>
              </a:lnSpc>
            </a:pPr>
            <a:r>
              <a:rPr lang="pl-PL" dirty="0">
                <a:solidFill>
                  <a:srgbClr val="990000"/>
                </a:solidFill>
              </a:rPr>
              <a:t>jakościowe</a:t>
            </a:r>
            <a:r>
              <a:rPr lang="pl-PL" dirty="0"/>
              <a:t> – zbiory wartości lingwistycznych opisujących </a:t>
            </a:r>
            <a:r>
              <a:rPr lang="pl-PL" dirty="0" err="1"/>
              <a:t>np</a:t>
            </a:r>
            <a:r>
              <a:rPr lang="pl-PL" dirty="0"/>
              <a:t> kolor, wielkość, dzień tygodnia...</a:t>
            </a:r>
          </a:p>
          <a:p>
            <a:pPr lvl="1">
              <a:lnSpc>
                <a:spcPct val="90000"/>
              </a:lnSpc>
            </a:pPr>
            <a:r>
              <a:rPr lang="pl-PL" dirty="0">
                <a:solidFill>
                  <a:srgbClr val="990000"/>
                </a:solidFill>
              </a:rPr>
              <a:t>ilościowe</a:t>
            </a:r>
            <a:r>
              <a:rPr lang="pl-PL" dirty="0"/>
              <a:t> – zbiory liczbowe, zawierające wartości cech mierzalnych</a:t>
            </a:r>
            <a:r>
              <a:rPr lang="pl-PL" dirty="0" smtClean="0"/>
              <a:t>....</a:t>
            </a:r>
          </a:p>
          <a:p>
            <a:pPr>
              <a:lnSpc>
                <a:spcPct val="90000"/>
              </a:lnSpc>
            </a:pPr>
            <a:r>
              <a:rPr lang="pl-PL" dirty="0" smtClean="0"/>
              <a:t>Zmienne </a:t>
            </a:r>
            <a:r>
              <a:rPr lang="pl-PL" dirty="0"/>
              <a:t>losowe ilościowe mogą przyjmować wartości:</a:t>
            </a:r>
          </a:p>
          <a:p>
            <a:pPr lvl="1">
              <a:lnSpc>
                <a:spcPct val="90000"/>
              </a:lnSpc>
            </a:pPr>
            <a:r>
              <a:rPr lang="pl-PL" dirty="0">
                <a:solidFill>
                  <a:srgbClr val="990000"/>
                </a:solidFill>
              </a:rPr>
              <a:t>dyskretne</a:t>
            </a:r>
            <a:r>
              <a:rPr lang="pl-PL" dirty="0"/>
              <a:t> (skokowe) ze zbioru skończonego (np. ocena) lub dowolnego podzbioru liczb całkowitych, </a:t>
            </a:r>
            <a:r>
              <a:rPr lang="pl-PL" dirty="0" err="1"/>
              <a:t>np</a:t>
            </a:r>
            <a:r>
              <a:rPr lang="pl-PL" dirty="0"/>
              <a:t> liczba sztuk wadliwych,  </a:t>
            </a:r>
          </a:p>
          <a:p>
            <a:pPr lvl="1">
              <a:lnSpc>
                <a:spcPct val="90000"/>
              </a:lnSpc>
            </a:pPr>
            <a:r>
              <a:rPr lang="pl-PL" dirty="0">
                <a:solidFill>
                  <a:srgbClr val="990000"/>
                </a:solidFill>
              </a:rPr>
              <a:t>ciągłe</a:t>
            </a:r>
            <a:r>
              <a:rPr lang="pl-PL" dirty="0"/>
              <a:t> z przedziału liczb rzeczywistych, np. czas działania urządzenia, temperatura, ciężar...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273925" cy="1143000"/>
          </a:xfrm>
        </p:spPr>
        <p:txBody>
          <a:bodyPr/>
          <a:lstStyle/>
          <a:p>
            <a:r>
              <a:rPr lang="pl-PL" dirty="0"/>
              <a:t>Ilustracja funkcji gęstości i dystrybuanty zmiennej losowej ciągłej </a:t>
            </a:r>
          </a:p>
        </p:txBody>
      </p:sp>
      <p:pic>
        <p:nvPicPr>
          <p:cNvPr id="63491" name="Picture 3" descr="anima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568952" cy="3505200"/>
          </a:xfrm>
          <a:prstGeom prst="rect">
            <a:avLst/>
          </a:prstGeom>
          <a:noFill/>
        </p:spPr>
      </p:pic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3995936" y="5157192"/>
            <a:ext cx="2895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2800" i="1" dirty="0">
                <a:latin typeface="Times New Roman" pitchFamily="18" charset="0"/>
              </a:rPr>
              <a:t>F(x) = P (</a:t>
            </a:r>
            <a:r>
              <a:rPr lang="pl-PL" sz="2800" i="1" dirty="0" err="1">
                <a:latin typeface="Times New Roman" pitchFamily="18" charset="0"/>
              </a:rPr>
              <a:t>X&lt;x</a:t>
            </a:r>
            <a:r>
              <a:rPr lang="pl-PL" sz="2800" i="1" dirty="0">
                <a:latin typeface="Times New Roman" pitchFamily="18" charset="0"/>
              </a:rPr>
              <a:t>)</a:t>
            </a:r>
          </a:p>
        </p:txBody>
      </p:sp>
      <p:graphicFrame>
        <p:nvGraphicFramePr>
          <p:cNvPr id="63493" name="Object 5"/>
          <p:cNvGraphicFramePr>
            <a:graphicFrameLocks noChangeAspect="1"/>
          </p:cNvGraphicFramePr>
          <p:nvPr/>
        </p:nvGraphicFramePr>
        <p:xfrm>
          <a:off x="827584" y="5013176"/>
          <a:ext cx="2667000" cy="1087438"/>
        </p:xfrm>
        <a:graphic>
          <a:graphicData uri="http://schemas.openxmlformats.org/presentationml/2006/ole">
            <p:oleObj spid="_x0000_s77826" name="Równanie" r:id="rId4" imgW="1054080" imgH="469800" progId="">
              <p:embed/>
            </p:oleObj>
          </a:graphicData>
        </a:graphic>
      </p:graphicFrame>
      <p:sp>
        <p:nvSpPr>
          <p:cNvPr id="63494" name="Line 6"/>
          <p:cNvSpPr>
            <a:spLocks noChangeShapeType="1"/>
          </p:cNvSpPr>
          <p:nvPr/>
        </p:nvSpPr>
        <p:spPr bwMode="auto">
          <a:xfrm flipV="1">
            <a:off x="1547664" y="4437112"/>
            <a:ext cx="432048" cy="792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0"/>
            <a:ext cx="6837363" cy="980728"/>
          </a:xfrm>
        </p:spPr>
        <p:txBody>
          <a:bodyPr/>
          <a:lstStyle/>
          <a:p>
            <a:r>
              <a:rPr lang="pl-PL" dirty="0"/>
              <a:t>Rozkład jednostajny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7" y="1196752"/>
            <a:ext cx="7992888" cy="4724400"/>
          </a:xfrm>
        </p:spPr>
        <p:txBody>
          <a:bodyPr/>
          <a:lstStyle/>
          <a:p>
            <a:r>
              <a:rPr lang="pl-PL" b="1" dirty="0">
                <a:solidFill>
                  <a:srgbClr val="C00000"/>
                </a:solidFill>
              </a:rPr>
              <a:t>Rozkład jednostajny</a:t>
            </a:r>
            <a:r>
              <a:rPr lang="pl-PL" dirty="0">
                <a:solidFill>
                  <a:srgbClr val="C00000"/>
                </a:solidFill>
              </a:rPr>
              <a:t> </a:t>
            </a:r>
            <a:r>
              <a:rPr lang="pl-PL" dirty="0"/>
              <a:t>(zwany też </a:t>
            </a:r>
            <a:r>
              <a:rPr lang="pl-PL" i="1" dirty="0">
                <a:solidFill>
                  <a:srgbClr val="006699"/>
                </a:solidFill>
              </a:rPr>
              <a:t>równomiernym</a:t>
            </a:r>
            <a:r>
              <a:rPr lang="pl-PL" dirty="0"/>
              <a:t> lub </a:t>
            </a:r>
            <a:r>
              <a:rPr lang="pl-PL" i="1" dirty="0">
                <a:solidFill>
                  <a:srgbClr val="006699"/>
                </a:solidFill>
              </a:rPr>
              <a:t>prostokątnym</a:t>
            </a:r>
            <a:r>
              <a:rPr lang="pl-PL" i="1" dirty="0"/>
              <a:t> </a:t>
            </a:r>
            <a:r>
              <a:rPr lang="pl-PL" dirty="0"/>
              <a:t>albo </a:t>
            </a:r>
            <a:r>
              <a:rPr lang="pl-PL" i="1" dirty="0">
                <a:solidFill>
                  <a:srgbClr val="006699"/>
                </a:solidFill>
              </a:rPr>
              <a:t>płaskim</a:t>
            </a:r>
            <a:r>
              <a:rPr lang="pl-PL" dirty="0"/>
              <a:t>) to ciągły rozkład prawdopodobieństwa, dla którego gęstość prawdopodobieństwa w przedziale od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pl-PL" dirty="0"/>
              <a:t>do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dirty="0"/>
              <a:t> jest stała i różna od zera, a poza nim równa zeru.</a:t>
            </a:r>
          </a:p>
          <a:p>
            <a:endParaRPr lang="pl-PL" dirty="0"/>
          </a:p>
          <a:p>
            <a:r>
              <a:rPr lang="pl-PL" dirty="0"/>
              <a:t>Ponieważ rozkład jest ciągły, nie ma większego znaczenia czy punkty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/>
              <a:t> i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dirty="0"/>
              <a:t> włączy się do przedziału czy nie. Rozkład jest określony parą parametrów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pl-PL" dirty="0" smtClean="0"/>
              <a:t> i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pl-PL" dirty="0" smtClean="0"/>
              <a:t> , </a:t>
            </a:r>
            <a:r>
              <a:rPr lang="pl-PL" dirty="0"/>
              <a:t>takich że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b&gt;a</a:t>
            </a:r>
            <a:r>
              <a:rPr lang="pl-PL" dirty="0"/>
              <a:t>.</a:t>
            </a:r>
          </a:p>
          <a:p>
            <a:endParaRPr lang="pl-PL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7391400" cy="838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pl-PL" dirty="0"/>
              <a:t>Rozkład jednostajny</a:t>
            </a:r>
          </a:p>
        </p:txBody>
      </p:sp>
      <p:pic>
        <p:nvPicPr>
          <p:cNvPr id="71683" name="Picture 3" descr="F(X) = \left\{ \begin{matrix} 0 &amp; dla &amp; x&lt;a \\ {(x-a) \over (b-a)} &amp; dla &amp; a \leq x \leq b \\ 1 &amp; dla &amp; x&gt;b \end{matrix} \right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3717032"/>
            <a:ext cx="3143250" cy="835025"/>
          </a:xfrm>
          <a:prstGeom prst="rect">
            <a:avLst/>
          </a:prstGeom>
          <a:noFill/>
        </p:spPr>
      </p:pic>
      <p:pic>
        <p:nvPicPr>
          <p:cNvPr id="71684" name="Picture 4" descr="120px-Dunifor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53000" y="3352800"/>
            <a:ext cx="3657600" cy="1889125"/>
          </a:xfrm>
          <a:prstGeom prst="rect">
            <a:avLst/>
          </a:prstGeom>
          <a:noFill/>
        </p:spPr>
      </p:pic>
      <p:sp>
        <p:nvSpPr>
          <p:cNvPr id="71685" name="Text Box 5"/>
          <p:cNvSpPr txBox="1">
            <a:spLocks noChangeArrowheads="1"/>
          </p:cNvSpPr>
          <p:nvPr/>
        </p:nvSpPr>
        <p:spPr bwMode="auto">
          <a:xfrm>
            <a:off x="827584" y="1124744"/>
            <a:ext cx="58017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chemeClr val="accent2"/>
                </a:solidFill>
                <a:latin typeface="+mn-lt"/>
              </a:rPr>
              <a:t>Funkcja gęstości prawdopodobieństwa</a:t>
            </a:r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971600" y="3068960"/>
            <a:ext cx="213340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dirty="0">
                <a:solidFill>
                  <a:schemeClr val="accent2"/>
                </a:solidFill>
                <a:latin typeface="+mn-lt"/>
              </a:rPr>
              <a:t>Dystrybuanta</a:t>
            </a:r>
          </a:p>
        </p:txBody>
      </p:sp>
      <p:sp>
        <p:nvSpPr>
          <p:cNvPr id="71687" name="Text Box 7"/>
          <p:cNvSpPr txBox="1">
            <a:spLocks noChangeArrowheads="1"/>
          </p:cNvSpPr>
          <p:nvPr/>
        </p:nvSpPr>
        <p:spPr bwMode="auto">
          <a:xfrm>
            <a:off x="1355725" y="5375275"/>
            <a:ext cx="315099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>
                <a:solidFill>
                  <a:srgbClr val="800000"/>
                </a:solidFill>
                <a:latin typeface="+mn-lt"/>
              </a:rPr>
              <a:t>Wartość oczekiwana</a:t>
            </a: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562600" y="5334000"/>
            <a:ext cx="164057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>
                <a:solidFill>
                  <a:srgbClr val="800000"/>
                </a:solidFill>
                <a:latin typeface="+mn-lt"/>
              </a:rPr>
              <a:t>Wariancja</a:t>
            </a: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5004048" y="2348880"/>
            <a:ext cx="364663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dirty="0">
                <a:latin typeface="+mn-lt"/>
              </a:rPr>
              <a:t>Wykres dystrybuanty</a:t>
            </a:r>
          </a:p>
          <a:p>
            <a:r>
              <a:rPr lang="pl-PL" sz="2800" dirty="0">
                <a:latin typeface="+mn-lt"/>
              </a:rPr>
              <a:t>Rozkładu jednostajnego</a:t>
            </a:r>
          </a:p>
        </p:txBody>
      </p:sp>
      <p:sp>
        <p:nvSpPr>
          <p:cNvPr id="71690" name="Rectangle 10"/>
          <p:cNvSpPr>
            <a:spLocks noChangeArrowheads="1"/>
          </p:cNvSpPr>
          <p:nvPr/>
        </p:nvSpPr>
        <p:spPr bwMode="auto">
          <a:xfrm>
            <a:off x="0" y="297180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691" name="Object 11"/>
          <p:cNvGraphicFramePr>
            <a:graphicFrameLocks noChangeAspect="1"/>
          </p:cNvGraphicFramePr>
          <p:nvPr/>
        </p:nvGraphicFramePr>
        <p:xfrm>
          <a:off x="899592" y="1628800"/>
          <a:ext cx="2808287" cy="1223963"/>
        </p:xfrm>
        <a:graphic>
          <a:graphicData uri="http://schemas.openxmlformats.org/presentationml/2006/ole">
            <p:oleObj spid="_x0000_s83970" name="Równanie" r:id="rId5" imgW="1612800" imgH="914400" progId="">
              <p:embed/>
            </p:oleObj>
          </a:graphicData>
        </a:graphic>
      </p:graphicFrame>
      <p:sp>
        <p:nvSpPr>
          <p:cNvPr id="71692" name="Rectangle 12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693" name="Object 13"/>
          <p:cNvGraphicFramePr>
            <a:graphicFrameLocks noChangeAspect="1"/>
          </p:cNvGraphicFramePr>
          <p:nvPr/>
        </p:nvGraphicFramePr>
        <p:xfrm>
          <a:off x="1258888" y="5862638"/>
          <a:ext cx="2233612" cy="735012"/>
        </p:xfrm>
        <a:graphic>
          <a:graphicData uri="http://schemas.openxmlformats.org/presentationml/2006/ole">
            <p:oleObj spid="_x0000_s83971" name="Równanie" r:id="rId6" imgW="875920" imgH="393529" progId="">
              <p:embed/>
            </p:oleObj>
          </a:graphicData>
        </a:graphic>
      </p:graphicFrame>
      <p:sp>
        <p:nvSpPr>
          <p:cNvPr id="71694" name="Rectangle 1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71695" name="Object 15"/>
          <p:cNvGraphicFramePr>
            <a:graphicFrameLocks noChangeAspect="1"/>
          </p:cNvGraphicFramePr>
          <p:nvPr/>
        </p:nvGraphicFramePr>
        <p:xfrm>
          <a:off x="5508625" y="5805488"/>
          <a:ext cx="2592388" cy="749300"/>
        </p:xfrm>
        <a:graphic>
          <a:graphicData uri="http://schemas.openxmlformats.org/presentationml/2006/ole">
            <p:oleObj spid="_x0000_s83972" name="Równanie" r:id="rId7" imgW="1104900" imgH="431800" progId="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0"/>
            <a:ext cx="7560840" cy="980728"/>
          </a:xfrm>
        </p:spPr>
        <p:txBody>
          <a:bodyPr/>
          <a:lstStyle/>
          <a:p>
            <a:r>
              <a:rPr lang="pl-PL" dirty="0"/>
              <a:t>Zastosowanie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96752"/>
            <a:ext cx="8304212" cy="3564632"/>
          </a:xfrm>
        </p:spPr>
        <p:txBody>
          <a:bodyPr/>
          <a:lstStyle/>
          <a:p>
            <a:r>
              <a:rPr lang="pl-PL" b="1" u="sng" dirty="0">
                <a:cs typeface="Times New Roman" pitchFamily="18" charset="0"/>
              </a:rPr>
              <a:t>Rozkład </a:t>
            </a:r>
            <a:r>
              <a:rPr lang="pl-PL" b="1" u="sng" dirty="0"/>
              <a:t>jednostajny</a:t>
            </a:r>
            <a:r>
              <a:rPr lang="pl-PL" dirty="0">
                <a:cs typeface="Times New Roman" pitchFamily="18" charset="0"/>
              </a:rPr>
              <a:t>: Ma zastosowanie przy analizie niepewności systematycznych. </a:t>
            </a:r>
            <a:br>
              <a:rPr lang="pl-PL" dirty="0">
                <a:cs typeface="Times New Roman" pitchFamily="18" charset="0"/>
              </a:rPr>
            </a:br>
            <a:r>
              <a:rPr lang="pl-PL" dirty="0">
                <a:cs typeface="Times New Roman" pitchFamily="18" charset="0"/>
              </a:rPr>
              <a:t>Gęstość prawdopodobieństwa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f(x)</a:t>
            </a:r>
            <a:r>
              <a:rPr lang="pl-PL" dirty="0">
                <a:cs typeface="Times New Roman" pitchFamily="18" charset="0"/>
              </a:rPr>
              <a:t> jest stała wewnątrz przedziału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(a, b) </a:t>
            </a:r>
            <a:r>
              <a:rPr lang="pl-PL" dirty="0">
                <a:cs typeface="Times New Roman" pitchFamily="18" charset="0"/>
              </a:rPr>
              <a:t>i równa zero poza nim.</a:t>
            </a:r>
          </a:p>
          <a:p>
            <a:pPr>
              <a:buFontTx/>
              <a:buNone/>
            </a:pPr>
            <a:endParaRPr lang="pl-PL" dirty="0">
              <a:cs typeface="Times New Roman" pitchFamily="18" charset="0"/>
            </a:endParaRPr>
          </a:p>
          <a:p>
            <a:r>
              <a:rPr lang="pl-PL" dirty="0">
                <a:cs typeface="Times New Roman" pitchFamily="18" charset="0"/>
              </a:rPr>
              <a:t>Dla pomiarów obarczonych niepewnością systematyczną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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pl-PL" dirty="0">
                <a:cs typeface="Times New Roman" pitchFamily="18" charset="0"/>
              </a:rPr>
              <a:t> mamy </a:t>
            </a:r>
            <a:r>
              <a:rPr lang="pl-PL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b – a = 2x</a:t>
            </a:r>
            <a:r>
              <a:rPr lang="pl-PL" dirty="0">
                <a:cs typeface="Times New Roman" pitchFamily="18" charset="0"/>
              </a:rPr>
              <a:t>, zatem			</a:t>
            </a:r>
          </a:p>
          <a:p>
            <a:endParaRPr lang="pl-PL" dirty="0"/>
          </a:p>
        </p:txBody>
      </p:sp>
      <p:graphicFrame>
        <p:nvGraphicFramePr>
          <p:cNvPr id="72708" name="Object 4"/>
          <p:cNvGraphicFramePr>
            <a:graphicFrameLocks noChangeAspect="1"/>
          </p:cNvGraphicFramePr>
          <p:nvPr/>
        </p:nvGraphicFramePr>
        <p:xfrm>
          <a:off x="683568" y="4941168"/>
          <a:ext cx="6553200" cy="1055687"/>
        </p:xfrm>
        <a:graphic>
          <a:graphicData uri="http://schemas.openxmlformats.org/presentationml/2006/ole">
            <p:oleObj spid="_x0000_s84994" name="Równanie" r:id="rId3" imgW="2006280" imgH="469800" progId="">
              <p:embed/>
            </p:oleObj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6047953" cy="1052736"/>
          </a:xfrm>
        </p:spPr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713092" cy="3097212"/>
          </a:xfrm>
        </p:spPr>
        <p:txBody>
          <a:bodyPr/>
          <a:lstStyle/>
          <a:p>
            <a:pPr>
              <a:buFontTx/>
              <a:buNone/>
            </a:pPr>
            <a:r>
              <a:rPr lang="pl-PL" dirty="0" smtClean="0"/>
              <a:t>Punkt </a:t>
            </a:r>
            <a:r>
              <a:rPr lang="pl-PL" dirty="0"/>
              <a:t>materialny porusza się ruchem jednostajnym po okręgu koła o promieniu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pl-PL" dirty="0"/>
              <a:t>. Niech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pl-PL" dirty="0"/>
              <a:t> będzie ustalonym punktem okręgu, natomiast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dirty="0"/>
              <a:t> długością łuku łączącego punkty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OM</a:t>
            </a:r>
            <a:r>
              <a:rPr lang="pl-PL" dirty="0"/>
              <a:t>.</a:t>
            </a:r>
          </a:p>
          <a:p>
            <a:r>
              <a:rPr lang="pl-PL" dirty="0" smtClean="0">
                <a:solidFill>
                  <a:srgbClr val="006699"/>
                </a:solidFill>
              </a:rPr>
              <a:t>Określić rozkład zmiennej losowej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dirty="0" smtClean="0">
                <a:solidFill>
                  <a:srgbClr val="006699"/>
                </a:solidFill>
              </a:rPr>
              <a:t>. </a:t>
            </a:r>
            <a:br>
              <a:rPr lang="pl-PL" dirty="0" smtClean="0">
                <a:solidFill>
                  <a:srgbClr val="006699"/>
                </a:solidFill>
              </a:rPr>
            </a:br>
            <a:r>
              <a:rPr lang="pl-PL" dirty="0" smtClean="0">
                <a:solidFill>
                  <a:srgbClr val="006699"/>
                </a:solidFill>
              </a:rPr>
              <a:t>Narysować wykres gęstości i dystrybuanty zmiennej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X.</a:t>
            </a:r>
            <a:r>
              <a:rPr lang="pl-PL" dirty="0" smtClean="0">
                <a:solidFill>
                  <a:srgbClr val="006699"/>
                </a:solidFill>
              </a:rPr>
              <a:t> Obliczyć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P (</a:t>
            </a:r>
            <a:r>
              <a:rPr lang="pl-PL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</a:rPr>
              <a:t>X&lt;</a:t>
            </a:r>
            <a:r>
              <a:rPr lang="pl-PL" i="1" dirty="0" err="1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r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 </a:t>
            </a:r>
            <a:r>
              <a:rPr lang="pl-PL" dirty="0" smtClean="0">
                <a:solidFill>
                  <a:srgbClr val="006699"/>
                </a:solidFill>
                <a:sym typeface="Symbol" pitchFamily="18" charset="2"/>
              </a:rPr>
              <a:t>oraz </a:t>
            </a:r>
            <a:r>
              <a:rPr lang="pl-PL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P(X&gt; 3r/2)</a:t>
            </a: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3203848" y="4581128"/>
            <a:ext cx="19812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pl-PL" sz="2400">
              <a:latin typeface="Times New Roman" pitchFamily="18" charset="0"/>
            </a:endParaRPr>
          </a:p>
        </p:txBody>
      </p:sp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5724128" y="594928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</a:rPr>
              <a:t>O</a:t>
            </a: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5580112" y="4509120"/>
            <a:ext cx="45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</a:rPr>
              <a:t>M</a:t>
            </a:r>
          </a:p>
        </p:txBody>
      </p:sp>
      <p:sp>
        <p:nvSpPr>
          <p:cNvPr id="73735" name="Line 7"/>
          <p:cNvSpPr>
            <a:spLocks noChangeShapeType="1"/>
          </p:cNvSpPr>
          <p:nvPr/>
        </p:nvSpPr>
        <p:spPr bwMode="auto">
          <a:xfrm flipH="1">
            <a:off x="5148064" y="4797152"/>
            <a:ext cx="478904" cy="23204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3736" name="Line 8"/>
          <p:cNvSpPr>
            <a:spLocks noChangeShapeType="1"/>
          </p:cNvSpPr>
          <p:nvPr/>
        </p:nvSpPr>
        <p:spPr bwMode="auto">
          <a:xfrm flipH="1" flipV="1">
            <a:off x="5105400" y="5867400"/>
            <a:ext cx="618728" cy="29790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5165725" y="5146675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</a:rPr>
              <a:t>X</a:t>
            </a:r>
          </a:p>
        </p:txBody>
      </p:sp>
      <p:sp>
        <p:nvSpPr>
          <p:cNvPr id="10" name="Łuk 9"/>
          <p:cNvSpPr/>
          <p:nvPr/>
        </p:nvSpPr>
        <p:spPr>
          <a:xfrm rot="2701402">
            <a:off x="3367476" y="4529191"/>
            <a:ext cx="1832984" cy="1833065"/>
          </a:xfrm>
          <a:prstGeom prst="arc">
            <a:avLst>
              <a:gd name="adj1" fmla="val 17301700"/>
              <a:gd name="adj2" fmla="val 20633994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667625" cy="1143000"/>
          </a:xfrm>
        </p:spPr>
        <p:txBody>
          <a:bodyPr/>
          <a:lstStyle/>
          <a:p>
            <a:r>
              <a:rPr lang="pl-PL" dirty="0"/>
              <a:t>Rozwiązanie –</a:t>
            </a:r>
            <a:br>
              <a:rPr lang="pl-PL" dirty="0"/>
            </a:br>
            <a:r>
              <a:rPr lang="pl-PL" dirty="0"/>
              <a:t>funkcja gęstości i dystrybuanta</a:t>
            </a:r>
          </a:p>
        </p:txBody>
      </p:sp>
      <p:graphicFrame>
        <p:nvGraphicFramePr>
          <p:cNvPr id="7475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1547664" y="1700808"/>
          <a:ext cx="3376613" cy="1620838"/>
        </p:xfrm>
        <a:graphic>
          <a:graphicData uri="http://schemas.openxmlformats.org/presentationml/2006/ole">
            <p:oleObj spid="_x0000_s86018" name="Równanie" r:id="rId3" imgW="1587240" imgH="761760" progId="">
              <p:embed/>
            </p:oleObj>
          </a:graphicData>
        </a:graphic>
      </p:graphicFrame>
      <p:graphicFrame>
        <p:nvGraphicFramePr>
          <p:cNvPr id="86020" name="Object 4"/>
          <p:cNvGraphicFramePr>
            <a:graphicFrameLocks noChangeAspect="1"/>
          </p:cNvGraphicFramePr>
          <p:nvPr/>
        </p:nvGraphicFramePr>
        <p:xfrm>
          <a:off x="1619672" y="3789040"/>
          <a:ext cx="3376612" cy="1620837"/>
        </p:xfrm>
        <a:graphic>
          <a:graphicData uri="http://schemas.openxmlformats.org/presentationml/2006/ole">
            <p:oleObj spid="_x0000_s86020" name="Równanie" r:id="rId4" imgW="1587240" imgH="761760" progId="">
              <p:embed/>
            </p:oleObj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813" y="0"/>
            <a:ext cx="7343775" cy="1219200"/>
          </a:xfrm>
        </p:spPr>
        <p:txBody>
          <a:bodyPr/>
          <a:lstStyle/>
          <a:p>
            <a:r>
              <a:rPr lang="pl-PL">
                <a:latin typeface="+mn-lt"/>
              </a:rPr>
              <a:t>Rozkład wykładniczy</a:t>
            </a:r>
            <a:endParaRPr lang="pl-PL" sz="1600">
              <a:latin typeface="+mn-lt"/>
              <a:sym typeface="Symbol" pitchFamily="18" charset="2"/>
            </a:endParaRPr>
          </a:p>
        </p:txBody>
      </p:sp>
      <p:pic>
        <p:nvPicPr>
          <p:cNvPr id="757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3570287" cy="5544616"/>
          </a:xfrm>
          <a:prstGeom prst="rect">
            <a:avLst/>
          </a:prstGeom>
          <a:noFill/>
        </p:spPr>
      </p:pic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3923928" y="4005064"/>
            <a:ext cx="47525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chemeClr val="tx2"/>
                </a:solidFill>
                <a:latin typeface="+mn-lt"/>
              </a:rPr>
              <a:t>Znajduje zastosowanie do obliczania prawdopodobieństwa przejścia obiektu ze stanu </a:t>
            </a:r>
            <a:r>
              <a:rPr lang="pl-PL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dirty="0">
                <a:solidFill>
                  <a:schemeClr val="tx2"/>
                </a:solidFill>
                <a:latin typeface="+mn-lt"/>
              </a:rPr>
              <a:t> w stan </a:t>
            </a:r>
            <a:r>
              <a:rPr lang="pl-PL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r>
              <a:rPr lang="pl-PL" sz="2400" dirty="0">
                <a:solidFill>
                  <a:schemeClr val="tx2"/>
                </a:solidFill>
                <a:latin typeface="+mn-lt"/>
              </a:rPr>
              <a:t> w czasie </a:t>
            </a:r>
            <a:r>
              <a:rPr lang="pl-PL" sz="2400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t</a:t>
            </a:r>
            <a:r>
              <a:rPr lang="pl-PL" sz="2400" dirty="0">
                <a:solidFill>
                  <a:schemeClr val="tx2"/>
                </a:solidFill>
                <a:latin typeface="+mn-lt"/>
                <a:sym typeface="Symbol" pitchFamily="18" charset="2"/>
              </a:rPr>
              <a:t>, przy stałym, w jednostce czasu, prawdopodobieństwie zmiany stanu obiektu z </a:t>
            </a:r>
            <a:r>
              <a:rPr lang="pl-PL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400" dirty="0">
                <a:solidFill>
                  <a:schemeClr val="tx2"/>
                </a:solidFill>
                <a:latin typeface="+mn-lt"/>
                <a:sym typeface="Symbol" pitchFamily="18" charset="2"/>
              </a:rPr>
              <a:t> na </a:t>
            </a:r>
            <a:r>
              <a:rPr lang="pl-PL" sz="2400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Y</a:t>
            </a:r>
            <a:r>
              <a:rPr lang="pl-PL" sz="2400" dirty="0">
                <a:solidFill>
                  <a:schemeClr val="tx2"/>
                </a:solidFill>
                <a:latin typeface="+mn-lt"/>
                <a:sym typeface="Symbol" pitchFamily="18" charset="2"/>
              </a:rPr>
              <a:t>.</a:t>
            </a:r>
          </a:p>
        </p:txBody>
      </p:sp>
      <p:sp>
        <p:nvSpPr>
          <p:cNvPr id="75781" name="Text Box 5"/>
          <p:cNvSpPr txBox="1">
            <a:spLocks noChangeArrowheads="1"/>
          </p:cNvSpPr>
          <p:nvPr/>
        </p:nvSpPr>
        <p:spPr bwMode="auto">
          <a:xfrm>
            <a:off x="3779912" y="1124744"/>
            <a:ext cx="5148262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000" dirty="0">
                <a:latin typeface="+mn-lt"/>
              </a:rPr>
              <a:t>Funkcja gęstości</a:t>
            </a:r>
            <a:r>
              <a:rPr lang="pl-PL" dirty="0">
                <a:latin typeface="+mn-lt"/>
              </a:rPr>
              <a:t> 		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f(x) =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 e</a:t>
            </a:r>
            <a:r>
              <a:rPr lang="pl-PL" sz="28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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pl-PL" sz="28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l-PL" sz="2000" dirty="0" smtClean="0">
                <a:latin typeface="+mn-lt"/>
                <a:sym typeface="Symbol" pitchFamily="18" charset="2"/>
              </a:rPr>
              <a:t>Dystrybuanta</a:t>
            </a:r>
            <a:r>
              <a:rPr lang="pl-PL" sz="2000" dirty="0">
                <a:latin typeface="+mn-lt"/>
                <a:sym typeface="Symbol" pitchFamily="18" charset="2"/>
              </a:rPr>
              <a:t>:		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F(x) = 1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e </a:t>
            </a:r>
            <a:r>
              <a:rPr lang="pl-PL" sz="28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  x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l-PL" sz="2000" dirty="0">
                <a:latin typeface="+mn-lt"/>
                <a:sym typeface="Symbol" pitchFamily="18" charset="2"/>
              </a:rPr>
              <a:t>Wartość oczekiwana	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E(x) =  </a:t>
            </a:r>
            <a:r>
              <a:rPr lang="pl-PL" sz="28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-1</a:t>
            </a:r>
            <a:endParaRPr lang="pl-PL" sz="2800" i="1" dirty="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  <a:p>
            <a:pPr>
              <a:spcBef>
                <a:spcPct val="50000"/>
              </a:spcBef>
            </a:pPr>
            <a:r>
              <a:rPr lang="pl-PL" sz="2000" dirty="0">
                <a:latin typeface="+mn-lt"/>
                <a:sym typeface="Symbol" pitchFamily="18" charset="2"/>
              </a:rPr>
              <a:t>Wariancja		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pl-PL" sz="2800" i="1" baseline="30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pl-PL" sz="2800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 </a:t>
            </a:r>
            <a:r>
              <a:rPr lang="pl-PL" sz="2800" i="1" baseline="30000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-2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5399881" cy="1143000"/>
          </a:xfrm>
        </p:spPr>
        <p:txBody>
          <a:bodyPr/>
          <a:lstStyle/>
          <a:p>
            <a:r>
              <a:rPr lang="pl-PL" dirty="0"/>
              <a:t>Zadanie 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68760"/>
            <a:ext cx="7772400" cy="4724400"/>
          </a:xfrm>
        </p:spPr>
        <p:txBody>
          <a:bodyPr/>
          <a:lstStyle/>
          <a:p>
            <a:pPr>
              <a:buFontTx/>
              <a:buNone/>
            </a:pPr>
            <a:r>
              <a:rPr lang="pl-PL" dirty="0" smtClean="0">
                <a:latin typeface="+mj-lt"/>
              </a:rPr>
              <a:t>Pociągi </a:t>
            </a:r>
            <a:r>
              <a:rPr lang="pl-PL" dirty="0">
                <a:latin typeface="+mj-lt"/>
              </a:rPr>
              <a:t>przyjeżdżają na stację dokładnie co 10 minut. Pasażer przychodzi na stację w pewnej przypadkowej chwili. Niech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dirty="0">
                <a:latin typeface="+mj-lt"/>
              </a:rPr>
              <a:t> oznacza czas oczekiwania na przybycie pociągu.</a:t>
            </a:r>
          </a:p>
          <a:p>
            <a:pPr>
              <a:buFontTx/>
              <a:buNone/>
            </a:pPr>
            <a:r>
              <a:rPr lang="pl-PL" dirty="0">
                <a:solidFill>
                  <a:srgbClr val="006699"/>
                </a:solidFill>
                <a:latin typeface="+mj-lt"/>
              </a:rPr>
              <a:t>Określić rozkład zmiennej losowej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dirty="0">
                <a:solidFill>
                  <a:srgbClr val="006699"/>
                </a:solidFill>
                <a:latin typeface="+mj-lt"/>
              </a:rPr>
              <a:t>, znaleźć </a:t>
            </a:r>
          </a:p>
          <a:p>
            <a:pPr indent="360363"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  <a:latin typeface="+mj-lt"/>
              </a:rPr>
              <a:t>gęstość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 f</a:t>
            </a:r>
            <a:r>
              <a:rPr lang="pl-PL" dirty="0">
                <a:solidFill>
                  <a:srgbClr val="006699"/>
                </a:solidFill>
                <a:latin typeface="+mj-lt"/>
              </a:rPr>
              <a:t>, </a:t>
            </a:r>
          </a:p>
          <a:p>
            <a:pPr indent="360363"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  <a:latin typeface="+mj-lt"/>
              </a:rPr>
              <a:t>dystrybuantę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dirty="0">
                <a:solidFill>
                  <a:srgbClr val="006699"/>
                </a:solidFill>
                <a:latin typeface="+mj-lt"/>
              </a:rPr>
              <a:t>, </a:t>
            </a:r>
          </a:p>
          <a:p>
            <a:pPr indent="360363"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  <a:latin typeface="+mj-lt"/>
              </a:rPr>
              <a:t>obliczyć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P(X&lt;8)</a:t>
            </a:r>
          </a:p>
          <a:p>
            <a:pPr indent="360363">
              <a:buFont typeface="Arial" pitchFamily="34" charset="0"/>
              <a:buChar char="•"/>
            </a:pPr>
            <a:r>
              <a:rPr lang="pl-PL" dirty="0">
                <a:solidFill>
                  <a:srgbClr val="006699"/>
                </a:solidFill>
                <a:latin typeface="+mj-lt"/>
              </a:rPr>
              <a:t>Przedstawić interpretację graficzną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2362200"/>
            <a:ext cx="7772400" cy="1143000"/>
          </a:xfrm>
        </p:spPr>
        <p:txBody>
          <a:bodyPr/>
          <a:lstStyle/>
          <a:p>
            <a:r>
              <a:rPr lang="pl-PL" sz="3200" b="0"/>
              <a:t>Rozkład Normalny</a:t>
            </a:r>
            <a:endParaRPr lang="pl-PL" sz="32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323528" y="1412776"/>
            <a:ext cx="8568630" cy="164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pl-PL" sz="2800" dirty="0">
                <a:solidFill>
                  <a:srgbClr val="006699"/>
                </a:solidFill>
                <a:latin typeface="+mn-lt"/>
              </a:rPr>
              <a:t>Rozkład zwany </a:t>
            </a:r>
            <a:r>
              <a:rPr lang="pl-PL" sz="2800" dirty="0">
                <a:solidFill>
                  <a:srgbClr val="006699"/>
                </a:solidFill>
                <a:latin typeface="+mn-lt"/>
                <a:cs typeface="Times New Roman" pitchFamily="18" charset="0"/>
              </a:rPr>
              <a:t>rozkładem Gaussa-Laplace'a 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jest najczęściej spotykanym </a:t>
            </a:r>
            <a:r>
              <a:rPr lang="pl-PL" sz="2800" dirty="0">
                <a:solidFill>
                  <a:srgbClr val="006699"/>
                </a:solidFill>
                <a:latin typeface="+mn-lt"/>
                <a:cs typeface="Times New Roman" pitchFamily="18" charset="0"/>
              </a:rPr>
              <a:t>rozkładem zmiennej losowej ciągłej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. 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467544" y="3212976"/>
            <a:ext cx="7086600" cy="190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40000"/>
              </a:lnSpc>
              <a:spcBef>
                <a:spcPct val="50000"/>
              </a:spcBef>
            </a:pPr>
            <a:r>
              <a:rPr lang="pl-PL" sz="2800" dirty="0">
                <a:latin typeface="+mn-lt"/>
              </a:rPr>
              <a:t>Mówimy, że zmienna losowa ciągła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dirty="0">
                <a:latin typeface="+mn-lt"/>
              </a:rPr>
              <a:t> ma rozkład normalny </a:t>
            </a:r>
            <a:r>
              <a:rPr lang="pl-PL" sz="2800" dirty="0">
                <a:latin typeface="+mn-lt"/>
                <a:cs typeface="Times New Roman" pitchFamily="18" charset="0"/>
              </a:rPr>
              <a:t>o wartości oczekiwanej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l-PL" sz="2800" dirty="0">
                <a:latin typeface="+mn-lt"/>
                <a:cs typeface="Times New Roman" pitchFamily="18" charset="0"/>
              </a:rPr>
              <a:t> </a:t>
            </a:r>
            <a:r>
              <a:rPr lang="pl-PL" sz="2800" dirty="0" smtClean="0">
                <a:latin typeface="+mn-lt"/>
                <a:cs typeface="Times New Roman" pitchFamily="18" charset="0"/>
              </a:rPr>
              <a:t/>
            </a:r>
            <a:br>
              <a:rPr lang="pl-PL" sz="2800" dirty="0" smtClean="0">
                <a:latin typeface="+mn-lt"/>
                <a:cs typeface="Times New Roman" pitchFamily="18" charset="0"/>
              </a:rPr>
            </a:br>
            <a:r>
              <a:rPr lang="pl-PL" sz="2800" dirty="0" smtClean="0">
                <a:latin typeface="+mn-lt"/>
                <a:cs typeface="Times New Roman" pitchFamily="18" charset="0"/>
              </a:rPr>
              <a:t>i </a:t>
            </a:r>
            <a:r>
              <a:rPr lang="pl-PL" sz="2800" dirty="0">
                <a:latin typeface="+mn-lt"/>
                <a:cs typeface="Times New Roman" pitchFamily="18" charset="0"/>
              </a:rPr>
              <a:t>odchyleniu standardowym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800" dirty="0">
                <a:latin typeface="+mn-lt"/>
                <a:cs typeface="Times New Roman" pitchFamily="18" charset="0"/>
              </a:rPr>
              <a:t> </a:t>
            </a:r>
          </a:p>
        </p:txBody>
      </p:sp>
      <p:pic>
        <p:nvPicPr>
          <p:cNvPr id="798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229200"/>
            <a:ext cx="2971800" cy="790575"/>
          </a:xfrm>
          <a:prstGeom prst="rect">
            <a:avLst/>
          </a:prstGeom>
          <a:noFill/>
        </p:spPr>
      </p:pic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1" y="0"/>
            <a:ext cx="8387978" cy="908720"/>
          </a:xfrm>
        </p:spPr>
        <p:txBody>
          <a:bodyPr/>
          <a:lstStyle/>
          <a:p>
            <a:r>
              <a:rPr lang="pl-PL" dirty="0"/>
              <a:t>Definiowanie zmiennej losowej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0728"/>
            <a:ext cx="8496944" cy="4876800"/>
          </a:xfrm>
        </p:spPr>
        <p:txBody>
          <a:bodyPr/>
          <a:lstStyle/>
          <a:p>
            <a:pPr>
              <a:buFontTx/>
              <a:buNone/>
            </a:pPr>
            <a:r>
              <a:rPr lang="pl-PL" dirty="0" smtClean="0">
                <a:solidFill>
                  <a:schemeClr val="accent2"/>
                </a:solidFill>
                <a:sym typeface="Symbol" pitchFamily="18" charset="2"/>
              </a:rPr>
              <a:t>Z </a:t>
            </a:r>
            <a:r>
              <a:rPr lang="pl-PL" dirty="0">
                <a:solidFill>
                  <a:schemeClr val="accent2"/>
                </a:solidFill>
                <a:sym typeface="Symbol" pitchFamily="18" charset="2"/>
              </a:rPr>
              <a:t>partii wyrobów zawierającej wyroby </a:t>
            </a:r>
            <a:r>
              <a:rPr lang="pl-PL" dirty="0" smtClean="0">
                <a:solidFill>
                  <a:schemeClr val="accent2"/>
                </a:solidFill>
                <a:sym typeface="Symbol" pitchFamily="18" charset="2"/>
              </a:rPr>
              <a:t>dobre i </a:t>
            </a:r>
            <a:r>
              <a:rPr lang="pl-PL" dirty="0">
                <a:solidFill>
                  <a:schemeClr val="accent2"/>
                </a:solidFill>
                <a:sym typeface="Symbol" pitchFamily="18" charset="2"/>
              </a:rPr>
              <a:t>wyroby wadliwe losuję jeden wyrób, wtedy</a:t>
            </a:r>
            <a:r>
              <a:rPr lang="pl-PL" dirty="0">
                <a:sym typeface="Symbol" pitchFamily="18" charset="2"/>
              </a:rPr>
              <a:t> </a:t>
            </a:r>
          </a:p>
          <a:p>
            <a:pPr>
              <a:buFontTx/>
              <a:buNone/>
            </a:pPr>
            <a:r>
              <a:rPr lang="pl-PL" dirty="0">
                <a:sym typeface="Symbol" pitchFamily="18" charset="2"/>
              </a:rPr>
              <a:t> 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 = {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d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, </a:t>
            </a:r>
            <a:r>
              <a:rPr lang="pl-PL" i="1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</a:t>
            </a:r>
            <a:r>
              <a:rPr lang="pl-PL" i="1" baseline="-25000" dirty="0" err="1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w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}</a:t>
            </a:r>
          </a:p>
          <a:p>
            <a:pPr>
              <a:buFontTx/>
              <a:buNone/>
            </a:pPr>
            <a:r>
              <a:rPr lang="pl-PL" sz="2000" dirty="0" smtClean="0">
                <a:sym typeface="Symbol" pitchFamily="18" charset="2"/>
              </a:rPr>
              <a:t>gdzie</a:t>
            </a:r>
            <a:endParaRPr lang="pl-PL" sz="2000" dirty="0">
              <a:sym typeface="Symbol" pitchFamily="18" charset="2"/>
            </a:endParaRPr>
          </a:p>
          <a:p>
            <a:pPr marL="522288" lvl="1" indent="-65088">
              <a:buFontTx/>
              <a:buNone/>
            </a:pPr>
            <a:r>
              <a:rPr lang="pl-PL" dirty="0" err="1">
                <a:sym typeface="Symbol" pitchFamily="18" charset="2"/>
              </a:rPr>
              <a:t></a:t>
            </a:r>
            <a:r>
              <a:rPr lang="pl-PL" baseline="-25000" dirty="0" err="1">
                <a:sym typeface="Symbol" pitchFamily="18" charset="2"/>
              </a:rPr>
              <a:t>d</a:t>
            </a:r>
            <a:r>
              <a:rPr lang="pl-PL" dirty="0">
                <a:sym typeface="Symbol" pitchFamily="18" charset="2"/>
              </a:rPr>
              <a:t>- oznacza wylosowanie wyrobu dobrego</a:t>
            </a:r>
          </a:p>
          <a:p>
            <a:pPr marL="522288" lvl="1" indent="-65088">
              <a:buFontTx/>
              <a:buNone/>
            </a:pPr>
            <a:r>
              <a:rPr lang="pl-PL" dirty="0" err="1">
                <a:sym typeface="Symbol" pitchFamily="18" charset="2"/>
              </a:rPr>
              <a:t></a:t>
            </a:r>
            <a:r>
              <a:rPr lang="pl-PL" baseline="-25000" dirty="0" err="1">
                <a:sym typeface="Symbol" pitchFamily="18" charset="2"/>
              </a:rPr>
              <a:t>w</a:t>
            </a:r>
            <a:r>
              <a:rPr lang="pl-PL" dirty="0">
                <a:sym typeface="Symbol" pitchFamily="18" charset="2"/>
              </a:rPr>
              <a:t>- oznacza wylosowanie wyrobu </a:t>
            </a:r>
            <a:r>
              <a:rPr lang="pl-PL" dirty="0" smtClean="0">
                <a:sym typeface="Symbol" pitchFamily="18" charset="2"/>
              </a:rPr>
              <a:t>wadliwego</a:t>
            </a:r>
          </a:p>
          <a:p>
            <a:pPr marL="269875" lvl="1" indent="-269875">
              <a:buFontTx/>
              <a:buNone/>
            </a:pPr>
            <a:r>
              <a:rPr lang="pl-PL" dirty="0" smtClean="0">
                <a:sym typeface="Symbol" pitchFamily="18" charset="2"/>
              </a:rPr>
              <a:t>Określam </a:t>
            </a:r>
            <a:r>
              <a:rPr lang="pl-PL" dirty="0">
                <a:sym typeface="Symbol" pitchFamily="18" charset="2"/>
              </a:rPr>
              <a:t>zmienną losową </a:t>
            </a:r>
            <a:r>
              <a:rPr lang="pl-PL" sz="28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X</a:t>
            </a:r>
            <a:r>
              <a:rPr lang="pl-PL" dirty="0">
                <a:sym typeface="Symbol" pitchFamily="18" charset="2"/>
              </a:rPr>
              <a:t> w następujący sposób: </a:t>
            </a:r>
          </a:p>
          <a:p>
            <a:pPr marL="522288" lvl="1" indent="-65088">
              <a:buFontTx/>
              <a:buNone/>
            </a:pPr>
            <a:r>
              <a:rPr lang="pl-PL" dirty="0">
                <a:sym typeface="Symbol" pitchFamily="18" charset="2"/>
              </a:rPr>
              <a:t>			</a:t>
            </a:r>
            <a:r>
              <a:rPr lang="pl-PL" sz="28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X(</a:t>
            </a:r>
            <a:r>
              <a:rPr lang="pl-PL" dirty="0" err="1">
                <a:sym typeface="Symbol" pitchFamily="18" charset="2"/>
              </a:rPr>
              <a:t></a:t>
            </a:r>
            <a:r>
              <a:rPr lang="pl-PL" baseline="-25000" dirty="0" err="1">
                <a:sym typeface="Symbol" pitchFamily="18" charset="2"/>
              </a:rPr>
              <a:t>d</a:t>
            </a:r>
            <a:r>
              <a:rPr lang="pl-PL" sz="28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)</a:t>
            </a:r>
            <a:r>
              <a:rPr lang="pl-PL" dirty="0">
                <a:sym typeface="Symbol" pitchFamily="18" charset="2"/>
              </a:rPr>
              <a:t>=1	</a:t>
            </a:r>
            <a:r>
              <a:rPr lang="pl-PL" sz="28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X(</a:t>
            </a:r>
            <a:r>
              <a:rPr lang="pl-PL" dirty="0" err="1">
                <a:sym typeface="Symbol" pitchFamily="18" charset="2"/>
              </a:rPr>
              <a:t></a:t>
            </a:r>
            <a:r>
              <a:rPr lang="pl-PL" baseline="-25000" dirty="0" err="1">
                <a:sym typeface="Symbol" pitchFamily="18" charset="2"/>
              </a:rPr>
              <a:t>w</a:t>
            </a:r>
            <a:r>
              <a:rPr lang="pl-PL" dirty="0">
                <a:sym typeface="Symbol" pitchFamily="18" charset="2"/>
              </a:rPr>
              <a:t> </a:t>
            </a:r>
            <a:r>
              <a:rPr lang="pl-PL" sz="2800" i="1" dirty="0" smtClean="0">
                <a:latin typeface="Times New Roman" pitchFamily="18" charset="0"/>
                <a:ea typeface="+mn-ea"/>
                <a:cs typeface="Times New Roman" pitchFamily="18" charset="0"/>
                <a:sym typeface="Symbol" pitchFamily="18" charset="2"/>
              </a:rPr>
              <a:t>)</a:t>
            </a:r>
            <a:r>
              <a:rPr lang="pl-PL" dirty="0">
                <a:sym typeface="Symbol" pitchFamily="18" charset="2"/>
              </a:rPr>
              <a:t>=0</a:t>
            </a:r>
          </a:p>
          <a:p>
            <a:pPr marL="522288" lvl="1" indent="-65088">
              <a:buFontTx/>
              <a:buNone/>
            </a:pPr>
            <a:r>
              <a:rPr lang="pl-PL" dirty="0"/>
              <a:t>	</a:t>
            </a:r>
            <a:r>
              <a:rPr lang="pl-PL" b="1" dirty="0">
                <a:solidFill>
                  <a:srgbClr val="990000"/>
                </a:solidFill>
              </a:rPr>
              <a:t>Definiowanie zmiennej losowej polega na przypisaniu poszczególnym  zdarzeniom elementarnym konkretnych wartości (liczbowych)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556792"/>
            <a:ext cx="4896544" cy="1462094"/>
          </a:xfrm>
          <a:prstGeom prst="rect">
            <a:avLst/>
          </a:prstGeom>
          <a:noFill/>
        </p:spPr>
      </p:pic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79512" y="980728"/>
            <a:ext cx="7848600" cy="70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l-PL" sz="2800" dirty="0">
                <a:latin typeface="+mn-lt"/>
              </a:rPr>
              <a:t>Funkcja gęstości w rozkładzie normalnym o postaci: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79512" y="2852936"/>
            <a:ext cx="8568952" cy="1300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l-PL" sz="2600" dirty="0">
                <a:latin typeface="+mn-lt"/>
              </a:rPr>
              <a:t>określona została </a:t>
            </a:r>
            <a:r>
              <a:rPr lang="pl-PL" sz="2600" dirty="0" smtClean="0">
                <a:latin typeface="+mn-lt"/>
              </a:rPr>
              <a:t>dla </a:t>
            </a:r>
            <a:br>
              <a:rPr lang="pl-PL" sz="2600" dirty="0" smtClean="0">
                <a:latin typeface="+mn-lt"/>
              </a:rPr>
            </a:br>
            <a:r>
              <a:rPr lang="pl-PL" sz="2600" u="sng" dirty="0" smtClean="0">
                <a:latin typeface="+mn-lt"/>
              </a:rPr>
              <a:t>wszystkich </a:t>
            </a:r>
            <a:r>
              <a:rPr lang="pl-PL" sz="2600" u="sng" dirty="0">
                <a:latin typeface="+mn-lt"/>
              </a:rPr>
              <a:t>rzeczywistych </a:t>
            </a:r>
            <a:r>
              <a:rPr lang="pl-PL" sz="2600" u="sng" dirty="0" smtClean="0">
                <a:latin typeface="+mn-lt"/>
              </a:rPr>
              <a:t>wartości zmiennej </a:t>
            </a:r>
            <a:r>
              <a:rPr lang="pl-PL" sz="2600" u="sng" dirty="0">
                <a:latin typeface="+mn-lt"/>
              </a:rPr>
              <a:t>X.</a:t>
            </a:r>
            <a:endParaRPr lang="pl-PL" sz="2400" u="sng" dirty="0">
              <a:latin typeface="+mn-lt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</p:txBody>
      </p:sp>
      <p:pic>
        <p:nvPicPr>
          <p:cNvPr id="7" name="Picture 5" descr="anima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4365625"/>
            <a:ext cx="7772400" cy="2492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 descr="Grafika:Rozk&amp;lstrok;ad normalny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130300"/>
            <a:ext cx="6705600" cy="4259263"/>
          </a:xfrm>
          <a:prstGeom prst="rect">
            <a:avLst/>
          </a:prstGeom>
          <a:noFill/>
        </p:spPr>
      </p:pic>
      <p:sp>
        <p:nvSpPr>
          <p:cNvPr id="81923" name="Text Box 3"/>
          <p:cNvSpPr txBox="1">
            <a:spLocks noChangeArrowheads="1"/>
          </p:cNvSpPr>
          <p:nvPr/>
        </p:nvSpPr>
        <p:spPr bwMode="auto">
          <a:xfrm>
            <a:off x="5356225" y="5300663"/>
            <a:ext cx="37877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b="1" dirty="0">
                <a:solidFill>
                  <a:schemeClr val="accent2"/>
                </a:solidFill>
                <a:latin typeface="+mn-lt"/>
                <a:sym typeface="Symbol" pitchFamily="18" charset="2"/>
              </a:rPr>
              <a:t>Parametry rozkładu</a:t>
            </a:r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600" b="1" i="1" dirty="0">
                <a:solidFill>
                  <a:schemeClr val="accent2"/>
                </a:solidFill>
                <a:latin typeface="Times New Roman" pitchFamily="18" charset="0"/>
              </a:rPr>
              <a:t>N</a:t>
            </a:r>
            <a:r>
              <a:rPr lang="pl-PL" sz="2000" b="1" i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pl-PL" sz="2000" b="1" i="1" dirty="0" err="1">
                <a:solidFill>
                  <a:schemeClr val="accent2"/>
                </a:solidFill>
                <a:latin typeface="Times New Roman" pitchFamily="18" charset="0"/>
              </a:rPr>
              <a:t>μ,σ</a:t>
            </a:r>
            <a:r>
              <a:rPr lang="pl-PL" sz="2000" b="1" i="1" dirty="0">
                <a:solidFill>
                  <a:schemeClr val="accent2"/>
                </a:solidFill>
                <a:latin typeface="Times New Roman" pitchFamily="18" charset="0"/>
              </a:rPr>
              <a:t>),</a:t>
            </a:r>
            <a:r>
              <a:rPr lang="pl-PL" sz="2000" i="1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lang="pl-PL" sz="2400" i="1" dirty="0">
              <a:solidFill>
                <a:schemeClr val="accent2"/>
              </a:solidFill>
              <a:latin typeface="Times New Roman" pitchFamily="18" charset="0"/>
              <a:sym typeface="Symbol" pitchFamily="18" charset="2"/>
            </a:endParaRPr>
          </a:p>
          <a:p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 - </a:t>
            </a:r>
            <a:r>
              <a:rPr lang="pl-PL" sz="2400" dirty="0">
                <a:solidFill>
                  <a:schemeClr val="accent2"/>
                </a:solidFill>
                <a:latin typeface="+mn-lt"/>
              </a:rPr>
              <a:t>Wartość oczekiwana</a:t>
            </a:r>
          </a:p>
          <a:p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pl-PL" sz="2400" i="1" baseline="300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2</a:t>
            </a:r>
            <a:r>
              <a:rPr lang="pl-PL" sz="24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400" i="1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-</a:t>
            </a:r>
            <a:r>
              <a:rPr lang="pl-PL" sz="2400" dirty="0" smtClean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400" dirty="0">
                <a:solidFill>
                  <a:schemeClr val="accent2"/>
                </a:solidFill>
                <a:latin typeface="+mn-lt"/>
              </a:rPr>
              <a:t>Wariancja</a:t>
            </a:r>
          </a:p>
        </p:txBody>
      </p:sp>
      <p:sp>
        <p:nvSpPr>
          <p:cNvPr id="81924" name="Rectangle 4"/>
          <p:cNvSpPr>
            <a:spLocks noChangeArrowheads="1"/>
          </p:cNvSpPr>
          <p:nvPr/>
        </p:nvSpPr>
        <p:spPr bwMode="auto">
          <a:xfrm>
            <a:off x="4788024" y="5229200"/>
            <a:ext cx="3603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  <a:sym typeface="Symbol" pitchFamily="18" charset="2"/>
              </a:rPr>
              <a:t>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5334000" y="32766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>
                <a:latin typeface="Times New Roman" pitchFamily="18" charset="0"/>
                <a:sym typeface="Symbol" pitchFamily="18" charset="2"/>
              </a:rPr>
              <a:t></a:t>
            </a:r>
          </a:p>
        </p:txBody>
      </p:sp>
      <p:sp>
        <p:nvSpPr>
          <p:cNvPr id="81926" name="Line 6"/>
          <p:cNvSpPr>
            <a:spLocks noChangeShapeType="1"/>
          </p:cNvSpPr>
          <p:nvPr/>
        </p:nvSpPr>
        <p:spPr bwMode="auto">
          <a:xfrm>
            <a:off x="4953000" y="3810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81927" name="Text Box 7"/>
          <p:cNvSpPr txBox="1">
            <a:spLocks noChangeArrowheads="1"/>
          </p:cNvSpPr>
          <p:nvPr/>
        </p:nvSpPr>
        <p:spPr bwMode="auto">
          <a:xfrm>
            <a:off x="5943600" y="1524000"/>
            <a:ext cx="61106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 dirty="0">
                <a:latin typeface="Times New Roman" pitchFamily="18" charset="0"/>
              </a:rPr>
              <a:t>f(x)</a:t>
            </a:r>
          </a:p>
        </p:txBody>
      </p:sp>
      <p:sp>
        <p:nvSpPr>
          <p:cNvPr id="81928" name="Line 8"/>
          <p:cNvSpPr>
            <a:spLocks noChangeShapeType="1"/>
          </p:cNvSpPr>
          <p:nvPr/>
        </p:nvSpPr>
        <p:spPr bwMode="auto">
          <a:xfrm flipH="1">
            <a:off x="5715000" y="19050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81929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</p:txBody>
      </p:sp>
      <p:pic>
        <p:nvPicPr>
          <p:cNvPr id="81930" name="Picture 10" descr="\ P(X \le x) = \int\limits_{-\infty}^x \frac{1} {\sigma\sqrt{2\pi} } e^{-(u-\mu)^2 \over (2\sigma^2)}\,d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3810000" cy="892175"/>
          </a:xfrm>
          <a:prstGeom prst="rect">
            <a:avLst/>
          </a:prstGeom>
          <a:solidFill>
            <a:srgbClr val="FFFFCC"/>
          </a:solidFill>
        </p:spPr>
      </p:pic>
      <p:sp>
        <p:nvSpPr>
          <p:cNvPr id="81931" name="Line 11"/>
          <p:cNvSpPr>
            <a:spLocks noChangeShapeType="1"/>
          </p:cNvSpPr>
          <p:nvPr/>
        </p:nvSpPr>
        <p:spPr bwMode="auto">
          <a:xfrm>
            <a:off x="2411413" y="2708275"/>
            <a:ext cx="846137" cy="19431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81932" name="Line 12"/>
          <p:cNvSpPr>
            <a:spLocks noChangeShapeType="1"/>
          </p:cNvSpPr>
          <p:nvPr/>
        </p:nvSpPr>
        <p:spPr bwMode="auto">
          <a:xfrm>
            <a:off x="3733800" y="3581400"/>
            <a:ext cx="0" cy="1676400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81933" name="Text Box 13"/>
          <p:cNvSpPr txBox="1">
            <a:spLocks noChangeArrowheads="1"/>
          </p:cNvSpPr>
          <p:nvPr/>
        </p:nvSpPr>
        <p:spPr bwMode="auto">
          <a:xfrm>
            <a:off x="3581400" y="5181600"/>
            <a:ext cx="32092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400" i="1">
                <a:latin typeface="Times New Roman" pitchFamily="18" charset="0"/>
              </a:rPr>
              <a:t>x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95288" y="1447800"/>
            <a:ext cx="8748712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dirty="0">
                <a:solidFill>
                  <a:schemeClr val="accent2"/>
                </a:solidFill>
                <a:latin typeface="+mn-lt"/>
              </a:rPr>
              <a:t>Funkcja gęstości w rozkładzie normalnym</a:t>
            </a:r>
            <a:r>
              <a:rPr lang="pl-PL" sz="2600" dirty="0">
                <a:solidFill>
                  <a:srgbClr val="800000"/>
                </a:solidFill>
                <a:latin typeface="+mn-lt"/>
              </a:rPr>
              <a:t>:</a:t>
            </a:r>
          </a:p>
          <a:p>
            <a:pPr marL="630238" lvl="1" indent="-360363">
              <a:spcBef>
                <a:spcPct val="50000"/>
              </a:spcBef>
              <a:buFontTx/>
              <a:buChar char="•"/>
            </a:pPr>
            <a:r>
              <a:rPr lang="pl-PL" sz="2600" dirty="0">
                <a:latin typeface="+mn-lt"/>
              </a:rPr>
              <a:t>jest symetryczna </a:t>
            </a:r>
            <a:r>
              <a:rPr lang="pl-PL" sz="2600" dirty="0">
                <a:latin typeface="+mn-lt"/>
                <a:cs typeface="Times New Roman" pitchFamily="18" charset="0"/>
              </a:rPr>
              <a:t>względem prostej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30238" lvl="1" indent="-360363">
              <a:spcBef>
                <a:spcPct val="50000"/>
              </a:spcBef>
              <a:buFontTx/>
              <a:buChar char="•"/>
            </a:pPr>
            <a:r>
              <a:rPr lang="pl-PL" sz="2600" dirty="0">
                <a:latin typeface="+mn-lt"/>
                <a:cs typeface="Times New Roman" pitchFamily="18" charset="0"/>
              </a:rPr>
              <a:t>w punkcie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>
                <a:latin typeface="+mn-lt"/>
                <a:cs typeface="Times New Roman" pitchFamily="18" charset="0"/>
              </a:rPr>
              <a:t>osiąga wartość maksymalną</a:t>
            </a:r>
            <a:endParaRPr lang="pl-PL" sz="2600" dirty="0">
              <a:latin typeface="+mn-lt"/>
            </a:endParaRPr>
          </a:p>
          <a:p>
            <a:pPr marL="630238" lvl="1" indent="-360363">
              <a:spcBef>
                <a:spcPct val="50000"/>
              </a:spcBef>
              <a:buFontTx/>
              <a:buChar char="•"/>
            </a:pPr>
            <a:r>
              <a:rPr lang="pl-PL" sz="2600" dirty="0">
                <a:latin typeface="+mn-lt"/>
                <a:cs typeface="Times New Roman" pitchFamily="18" charset="0"/>
              </a:rPr>
              <a:t>ramiona </a:t>
            </a:r>
            <a:r>
              <a:rPr lang="pl-PL" sz="2600" dirty="0">
                <a:latin typeface="+mn-lt"/>
              </a:rPr>
              <a:t>funkcji</a:t>
            </a:r>
            <a:r>
              <a:rPr lang="pl-PL" sz="2600" dirty="0">
                <a:latin typeface="+mn-lt"/>
                <a:cs typeface="Times New Roman" pitchFamily="18" charset="0"/>
              </a:rPr>
              <a:t> mają punkty przegięcia dla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 -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σ</a:t>
            </a:r>
          </a:p>
          <a:p>
            <a:pPr marL="630238" indent="-360363">
              <a:lnSpc>
                <a:spcPct val="50000"/>
              </a:lnSpc>
              <a:spcBef>
                <a:spcPct val="50000"/>
              </a:spcBef>
            </a:pPr>
            <a:r>
              <a:rPr lang="pl-PL" sz="2600" dirty="0">
                <a:latin typeface="+mn-lt"/>
              </a:rPr>
              <a:t>  	oraz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x =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 +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σ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endParaRPr lang="pl-PL" sz="2600" i="1" dirty="0">
              <a:latin typeface="+mn-lt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pl-PL" sz="2600" dirty="0">
                <a:solidFill>
                  <a:schemeClr val="accent2"/>
                </a:solidFill>
                <a:latin typeface="+mn-lt"/>
              </a:rPr>
              <a:t>K</a:t>
            </a:r>
            <a:r>
              <a:rPr lang="pl-PL" sz="26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ształt funkcji gęstości zależy od wartości</a:t>
            </a:r>
            <a:r>
              <a:rPr lang="pl-PL" sz="2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pl-PL" sz="26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parametrów:</a:t>
            </a:r>
            <a:r>
              <a:rPr lang="pl-PL" sz="26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pl-PL" sz="2600" i="1" dirty="0">
                <a:solidFill>
                  <a:schemeClr val="accent2"/>
                </a:solidFill>
                <a:latin typeface="+mn-lt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dirty="0">
                <a:solidFill>
                  <a:schemeClr val="accent2"/>
                </a:solidFill>
                <a:latin typeface="+mn-lt"/>
              </a:rPr>
              <a:t>,</a:t>
            </a:r>
            <a:r>
              <a:rPr lang="pl-PL" sz="26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600" i="1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σ</a:t>
            </a:r>
            <a:r>
              <a:rPr lang="pl-PL" sz="2600" i="1" dirty="0">
                <a:solidFill>
                  <a:schemeClr val="accent2"/>
                </a:solidFill>
                <a:latin typeface="+mn-lt"/>
              </a:rPr>
              <a:t> :</a:t>
            </a:r>
            <a:endParaRPr lang="pl-PL" sz="2600" dirty="0">
              <a:solidFill>
                <a:schemeClr val="accent2"/>
              </a:solidFill>
              <a:latin typeface="+mn-lt"/>
            </a:endParaRPr>
          </a:p>
          <a:p>
            <a:pPr marL="630238" indent="-360363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600" dirty="0">
                <a:latin typeface="+mn-lt"/>
              </a:rPr>
              <a:t>	p</a:t>
            </a:r>
            <a:r>
              <a:rPr lang="pl-PL" sz="2600" dirty="0">
                <a:latin typeface="+mn-lt"/>
                <a:cs typeface="Times New Roman" pitchFamily="18" charset="0"/>
              </a:rPr>
              <a:t>arametr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dirty="0">
                <a:latin typeface="+mn-lt"/>
                <a:cs typeface="Times New Roman" pitchFamily="18" charset="0"/>
              </a:rPr>
              <a:t> decyduje o przesunięciu krzywej,</a:t>
            </a:r>
            <a:endParaRPr lang="pl-PL" sz="2600" dirty="0">
              <a:latin typeface="+mn-lt"/>
            </a:endParaRPr>
          </a:p>
          <a:p>
            <a:pPr marL="630238" indent="-360363">
              <a:lnSpc>
                <a:spcPct val="80000"/>
              </a:lnSpc>
              <a:spcBef>
                <a:spcPct val="50000"/>
              </a:spcBef>
              <a:buFont typeface="Arial" pitchFamily="34" charset="0"/>
              <a:buChar char="•"/>
            </a:pPr>
            <a:r>
              <a:rPr lang="pl-PL" sz="2600" dirty="0">
                <a:latin typeface="+mn-lt"/>
              </a:rPr>
              <a:t>	</a:t>
            </a:r>
            <a:r>
              <a:rPr lang="pl-PL" sz="2600" dirty="0">
                <a:latin typeface="+mn-lt"/>
                <a:cs typeface="Times New Roman" pitchFamily="18" charset="0"/>
              </a:rPr>
              <a:t>parametr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σ</a:t>
            </a:r>
            <a:r>
              <a:rPr lang="pl-PL" sz="2600" dirty="0">
                <a:latin typeface="+mn-lt"/>
                <a:cs typeface="Times New Roman" pitchFamily="18" charset="0"/>
              </a:rPr>
              <a:t> decyduje o „smukłości” krzywej.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endParaRPr lang="pl-PL" sz="2600" dirty="0">
              <a:latin typeface="+mn-lt"/>
            </a:endParaRPr>
          </a:p>
        </p:txBody>
      </p:sp>
      <p:sp>
        <p:nvSpPr>
          <p:cNvPr id="83971" name="Text Box 3"/>
          <p:cNvSpPr txBox="1">
            <a:spLocks noChangeArrowheads="1"/>
          </p:cNvSpPr>
          <p:nvPr/>
        </p:nvSpPr>
        <p:spPr bwMode="auto">
          <a:xfrm>
            <a:off x="755576" y="260648"/>
            <a:ext cx="80648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solidFill>
                  <a:srgbClr val="800000"/>
                </a:solidFill>
                <a:latin typeface="+mn-lt"/>
              </a:rPr>
              <a:t>Cechy charakterystyczne rozkładu normalnego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Niebieska lignina"/>
          <p:cNvPicPr>
            <a:picLocks noChangeAspect="1" noChangeArrowheads="1"/>
          </p:cNvPicPr>
          <p:nvPr/>
        </p:nvPicPr>
        <p:blipFill>
          <a:blip r:embed="rId2" cstate="print"/>
          <a:srcRect t="8112" b="8112"/>
          <a:stretch>
            <a:fillRect/>
          </a:stretch>
        </p:blipFill>
        <p:spPr bwMode="auto">
          <a:xfrm>
            <a:off x="990600" y="2514600"/>
            <a:ext cx="7239000" cy="3962400"/>
          </a:xfrm>
          <a:prstGeom prst="rect">
            <a:avLst/>
          </a:prstGeom>
          <a:blipFill dpi="0" rotWithShape="0">
            <a:blip r:embed="rId3" cstate="print"/>
            <a:srcRect t="8112" b="8112"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4995" name="Text Box 3"/>
          <p:cNvSpPr txBox="1">
            <a:spLocks noChangeArrowheads="1"/>
          </p:cNvSpPr>
          <p:nvPr/>
        </p:nvSpPr>
        <p:spPr bwMode="auto">
          <a:xfrm>
            <a:off x="990600" y="1295400"/>
            <a:ext cx="7924800" cy="1084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dirty="0">
                <a:latin typeface="+mn-lt"/>
              </a:rPr>
              <a:t>Przykłady funkcji gęstości rozkładów </a:t>
            </a:r>
            <a:r>
              <a:rPr lang="pl-PL" sz="2600" dirty="0">
                <a:latin typeface="Times New Roman" pitchFamily="18" charset="0"/>
              </a:rPr>
              <a:t>N (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600" i="1" dirty="0">
                <a:latin typeface="Times New Roman" pitchFamily="18" charset="0"/>
                <a:sym typeface="Symbol" pitchFamily="18" charset="2"/>
              </a:rPr>
              <a:t>,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600" i="1" dirty="0">
                <a:latin typeface="Times New Roman" pitchFamily="18" charset="0"/>
              </a:rPr>
              <a:t>)</a:t>
            </a:r>
            <a:r>
              <a:rPr lang="pl-PL" sz="2600" dirty="0">
                <a:latin typeface="Times New Roman" pitchFamily="18" charset="0"/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pl-PL" sz="2600" dirty="0">
                <a:latin typeface="+mn-lt"/>
              </a:rPr>
              <a:t>dla różnych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052736"/>
            <a:ext cx="7992888" cy="1080120"/>
          </a:xfrm>
        </p:spPr>
        <p:txBody>
          <a:bodyPr>
            <a:normAutofit/>
          </a:bodyPr>
          <a:lstStyle/>
          <a:p>
            <a:pPr algn="l"/>
            <a:r>
              <a:rPr lang="pl-PL" dirty="0"/>
              <a:t>Wykresy dystrybuanty rozkładu normalnego </a:t>
            </a:r>
            <a:r>
              <a:rPr lang="pl-PL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μ,σ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dirty="0"/>
              <a:t>, dla różnych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l-PL" dirty="0"/>
              <a:t> i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σ</a:t>
            </a:r>
          </a:p>
        </p:txBody>
      </p:sp>
      <p:graphicFrame>
        <p:nvGraphicFramePr>
          <p:cNvPr id="86019" name="Object 3"/>
          <p:cNvGraphicFramePr>
            <a:graphicFrameLocks noChangeAspect="1"/>
          </p:cNvGraphicFramePr>
          <p:nvPr/>
        </p:nvGraphicFramePr>
        <p:xfrm>
          <a:off x="1043608" y="2204864"/>
          <a:ext cx="7115175" cy="4338637"/>
        </p:xfrm>
        <a:graphic>
          <a:graphicData uri="http://schemas.openxmlformats.org/presentationml/2006/ole">
            <p:oleObj spid="_x0000_s87042" name="Wykres" r:id="rId3" imgW="6885000" imgH="3408840" progId="Excel.Sheet.8">
              <p:embed/>
            </p:oleObj>
          </a:graphicData>
        </a:graphic>
      </p:graphicFrame>
      <p:sp>
        <p:nvSpPr>
          <p:cNvPr id="86020" name="Line 4"/>
          <p:cNvSpPr>
            <a:spLocks noChangeShapeType="1"/>
          </p:cNvSpPr>
          <p:nvPr/>
        </p:nvSpPr>
        <p:spPr bwMode="auto">
          <a:xfrm>
            <a:off x="1066800" y="2590800"/>
            <a:ext cx="54864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</p:spPr>
        <p:txBody>
          <a:bodyPr/>
          <a:lstStyle/>
          <a:p>
            <a:endParaRPr lang="pl-PL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2"/>
          <p:cNvSpPr txBox="1">
            <a:spLocks noChangeArrowheads="1"/>
          </p:cNvSpPr>
          <p:nvPr/>
        </p:nvSpPr>
        <p:spPr bwMode="auto">
          <a:xfrm>
            <a:off x="323850" y="4508500"/>
            <a:ext cx="7848600" cy="212365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400" dirty="0">
                <a:solidFill>
                  <a:schemeClr val="accent2"/>
                </a:solidFill>
                <a:latin typeface="+mn-lt"/>
              </a:rPr>
              <a:t>Jeżeli zmienna losowa ma rozkład normalny </a:t>
            </a: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N(</a:t>
            </a:r>
            <a:r>
              <a:rPr lang="pl-PL" sz="2400" b="1" dirty="0" err="1">
                <a:solidFill>
                  <a:schemeClr val="accent2"/>
                </a:solidFill>
                <a:latin typeface="Times New Roman" pitchFamily="18" charset="0"/>
              </a:rPr>
              <a:t>μ,σ</a:t>
            </a: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) </a:t>
            </a:r>
            <a:r>
              <a:rPr lang="pl-PL" sz="2400" dirty="0">
                <a:solidFill>
                  <a:schemeClr val="accent2"/>
                </a:solidFill>
                <a:latin typeface="+mn-lt"/>
              </a:rPr>
              <a:t>to</a:t>
            </a: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: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 68,3 % </a:t>
            </a:r>
            <a:r>
              <a:rPr lang="pl-PL" sz="2400" dirty="0">
                <a:solidFill>
                  <a:schemeClr val="accent2"/>
                </a:solidFill>
                <a:latin typeface="+mn-lt"/>
              </a:rPr>
              <a:t>populacji mieści się w przedziale </a:t>
            </a: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- 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</a:rPr>
              <a:t>; 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+ 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pl-PL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-"/>
            </a:pP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 95,5 % </a:t>
            </a:r>
            <a:r>
              <a:rPr lang="pl-PL" sz="2400" dirty="0">
                <a:solidFill>
                  <a:schemeClr val="accent2"/>
                </a:solidFill>
                <a:latin typeface="+mn-lt"/>
              </a:rPr>
              <a:t>populacji mieści się w przedziale </a:t>
            </a: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- 2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</a:rPr>
              <a:t>; 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+ 2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  <a:endParaRPr lang="pl-PL" sz="2400" b="1" dirty="0">
              <a:solidFill>
                <a:schemeClr val="accent2"/>
              </a:solidFill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- 99,7 % </a:t>
            </a:r>
            <a:r>
              <a:rPr lang="pl-PL" sz="2400" dirty="0">
                <a:solidFill>
                  <a:schemeClr val="accent2"/>
                </a:solidFill>
                <a:latin typeface="+mn-lt"/>
              </a:rPr>
              <a:t>populacji mieści się w przedziale </a:t>
            </a:r>
            <a:r>
              <a:rPr lang="pl-PL" sz="2400" b="1" dirty="0">
                <a:solidFill>
                  <a:schemeClr val="accent2"/>
                </a:solidFill>
                <a:latin typeface="Times New Roman" pitchFamily="18" charset="0"/>
              </a:rPr>
              <a:t>(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- 3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</a:rPr>
              <a:t>; 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+ 3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</a:rPr>
              <a:t>)</a:t>
            </a: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79388" y="2060575"/>
            <a:ext cx="319881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Reguła 3 sigma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6672"/>
            <a:ext cx="5427010" cy="38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755576" y="4149080"/>
            <a:ext cx="7543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dirty="0">
                <a:solidFill>
                  <a:srgbClr val="800000"/>
                </a:solidFill>
                <a:latin typeface="+mn-lt"/>
              </a:rPr>
              <a:t>W celu obliczenia prawdopodobieństwa</a:t>
            </a:r>
            <a:r>
              <a:rPr lang="pl-PL" sz="2600" dirty="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pl-PL" sz="2600" i="1" dirty="0">
                <a:latin typeface="Times New Roman" pitchFamily="18" charset="0"/>
              </a:rPr>
              <a:t>P(</a:t>
            </a:r>
            <a:r>
              <a:rPr lang="pl-PL" sz="2600" i="1" dirty="0" err="1">
                <a:latin typeface="Times New Roman" pitchFamily="18" charset="0"/>
              </a:rPr>
              <a:t>a&lt;X</a:t>
            </a:r>
            <a:r>
              <a:rPr lang="pl-PL" sz="2600" i="1" dirty="0" err="1">
                <a:latin typeface="Times New Roman" pitchFamily="18" charset="0"/>
                <a:sym typeface="Symbol" pitchFamily="18" charset="2"/>
              </a:rPr>
              <a:t></a:t>
            </a:r>
            <a:r>
              <a:rPr lang="pl-PL" sz="2600" i="1" dirty="0">
                <a:latin typeface="Times New Roman" pitchFamily="18" charset="0"/>
                <a:sym typeface="Symbol" pitchFamily="18" charset="2"/>
              </a:rPr>
              <a:t> b)</a:t>
            </a:r>
            <a:r>
              <a:rPr lang="pl-PL" sz="3000" i="1" dirty="0"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600" dirty="0">
                <a:solidFill>
                  <a:srgbClr val="800000"/>
                </a:solidFill>
                <a:latin typeface="+mn-lt"/>
                <a:sym typeface="Symbol" pitchFamily="18" charset="2"/>
              </a:rPr>
              <a:t>dla zmiennej losowej</a:t>
            </a:r>
            <a:r>
              <a:rPr lang="pl-PL" sz="2600" dirty="0">
                <a:solidFill>
                  <a:srgbClr val="800000"/>
                </a:solidFill>
                <a:latin typeface="+mn-lt"/>
              </a:rPr>
              <a:t> o rozkładzie normalnym, z wartością </a:t>
            </a:r>
            <a:r>
              <a:rPr lang="pl-PL" sz="2600" dirty="0">
                <a:solidFill>
                  <a:srgbClr val="800000"/>
                </a:solidFill>
                <a:latin typeface="+mn-lt"/>
                <a:cs typeface="Times New Roman" pitchFamily="18" charset="0"/>
              </a:rPr>
              <a:t>oczekiwan</a:t>
            </a:r>
            <a:r>
              <a:rPr lang="pl-PL" sz="2600" dirty="0">
                <a:solidFill>
                  <a:srgbClr val="800000"/>
                </a:solidFill>
                <a:latin typeface="+mn-lt"/>
              </a:rPr>
              <a:t>ą</a:t>
            </a:r>
            <a:r>
              <a:rPr lang="pl-PL" sz="2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l-PL" sz="2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>
                <a:solidFill>
                  <a:srgbClr val="800000"/>
                </a:solidFill>
                <a:latin typeface="+mn-lt"/>
                <a:cs typeface="Times New Roman" pitchFamily="18" charset="0"/>
              </a:rPr>
              <a:t>i odchyleni</a:t>
            </a:r>
            <a:r>
              <a:rPr lang="pl-PL" sz="2600" dirty="0">
                <a:solidFill>
                  <a:srgbClr val="800000"/>
                </a:solidFill>
                <a:latin typeface="+mn-lt"/>
              </a:rPr>
              <a:t>em</a:t>
            </a:r>
            <a:r>
              <a:rPr lang="pl-PL" sz="2600" dirty="0">
                <a:solidFill>
                  <a:srgbClr val="800000"/>
                </a:solidFill>
                <a:latin typeface="+mn-lt"/>
                <a:cs typeface="Times New Roman" pitchFamily="18" charset="0"/>
              </a:rPr>
              <a:t> standardowym </a:t>
            </a:r>
            <a:r>
              <a:rPr lang="pl-PL" sz="2600" i="1" dirty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600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600" dirty="0" smtClean="0">
                <a:solidFill>
                  <a:srgbClr val="800000"/>
                </a:solidFill>
                <a:latin typeface="+mn-lt"/>
              </a:rPr>
              <a:t>dokonuje </a:t>
            </a:r>
            <a:r>
              <a:rPr lang="pl-PL" sz="2600" dirty="0">
                <a:solidFill>
                  <a:srgbClr val="800000"/>
                </a:solidFill>
                <a:latin typeface="+mn-lt"/>
              </a:rPr>
              <a:t>się </a:t>
            </a:r>
            <a:r>
              <a:rPr lang="pl-PL" sz="2600" b="1" dirty="0">
                <a:solidFill>
                  <a:srgbClr val="800000"/>
                </a:solidFill>
                <a:latin typeface="+mn-lt"/>
              </a:rPr>
              <a:t>standaryzacji zmiennej losowej</a:t>
            </a:r>
            <a:r>
              <a:rPr lang="pl-PL" sz="2600" b="1" dirty="0">
                <a:solidFill>
                  <a:srgbClr val="80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683568" y="1196752"/>
            <a:ext cx="7620000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600" i="1" dirty="0">
                <a:solidFill>
                  <a:srgbClr val="006699"/>
                </a:solidFill>
                <a:latin typeface="+mn-lt"/>
              </a:rPr>
              <a:t>Prawdopodobieństwo w rozkładzie normalnym wyznacza się dla wartości zmiennej losowej </a:t>
            </a:r>
            <a:br>
              <a:rPr lang="pl-PL" sz="2600" i="1" dirty="0">
                <a:solidFill>
                  <a:srgbClr val="006699"/>
                </a:solidFill>
                <a:latin typeface="+mn-lt"/>
              </a:rPr>
            </a:br>
            <a:r>
              <a:rPr lang="pl-PL" sz="2600" i="1" dirty="0">
                <a:solidFill>
                  <a:srgbClr val="006699"/>
                </a:solidFill>
                <a:latin typeface="+mn-lt"/>
              </a:rPr>
              <a:t>z określonego przedziału, czyli oblicza się </a:t>
            </a:r>
            <a:r>
              <a:rPr lang="pl-PL" sz="2600" i="1" dirty="0">
                <a:latin typeface="Times New Roman" pitchFamily="18" charset="0"/>
              </a:rPr>
              <a:t>P(</a:t>
            </a:r>
            <a:r>
              <a:rPr lang="pl-PL" sz="2600" i="1" dirty="0" err="1">
                <a:latin typeface="Times New Roman" pitchFamily="18" charset="0"/>
              </a:rPr>
              <a:t>a&lt;X</a:t>
            </a:r>
            <a:r>
              <a:rPr lang="pl-PL" sz="2600" i="1" dirty="0" err="1">
                <a:latin typeface="Times New Roman" pitchFamily="18" charset="0"/>
                <a:sym typeface="Symbol" pitchFamily="18" charset="2"/>
              </a:rPr>
              <a:t></a:t>
            </a:r>
            <a:r>
              <a:rPr lang="pl-PL" sz="2600" i="1" dirty="0">
                <a:latin typeface="Times New Roman" pitchFamily="18" charset="0"/>
                <a:sym typeface="Symbol" pitchFamily="18" charset="2"/>
              </a:rPr>
              <a:t> b)</a:t>
            </a:r>
            <a:endParaRPr lang="pl-PL" sz="2600" i="1" dirty="0">
              <a:latin typeface="Times New Roman" pitchFamily="18" charset="0"/>
            </a:endParaRPr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2956992" y="3394596"/>
          <a:ext cx="2895600" cy="661988"/>
        </p:xfrm>
        <a:graphic>
          <a:graphicData uri="http://schemas.openxmlformats.org/presentationml/2006/ole">
            <p:oleObj spid="_x0000_s88066" r:id="rId3" imgW="863225" imgH="203112" progId="">
              <p:embed/>
            </p:oleObj>
          </a:graphicData>
        </a:graphic>
      </p:graphicFrame>
      <p:sp>
        <p:nvSpPr>
          <p:cNvPr id="88070" name="Rectangle 6"/>
          <p:cNvSpPr>
            <a:spLocks noChangeArrowheads="1"/>
          </p:cNvSpPr>
          <p:nvPr/>
        </p:nvSpPr>
        <p:spPr bwMode="auto">
          <a:xfrm>
            <a:off x="899592" y="2492896"/>
            <a:ext cx="6361037" cy="631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pl-PL" sz="3000" i="1" dirty="0">
                <a:latin typeface="Times New Roman" pitchFamily="18" charset="0"/>
              </a:rPr>
              <a:t>P(</a:t>
            </a:r>
            <a:r>
              <a:rPr lang="pl-PL" sz="3000" i="1" dirty="0" err="1">
                <a:latin typeface="Times New Roman" pitchFamily="18" charset="0"/>
              </a:rPr>
              <a:t>a&lt;X</a:t>
            </a:r>
            <a:r>
              <a:rPr lang="pl-PL" sz="3000" i="1" dirty="0" err="1">
                <a:latin typeface="Times New Roman" pitchFamily="18" charset="0"/>
                <a:sym typeface="Symbol" pitchFamily="18" charset="2"/>
              </a:rPr>
              <a:t></a:t>
            </a:r>
            <a:r>
              <a:rPr lang="pl-PL" sz="3000" i="1" dirty="0">
                <a:latin typeface="Times New Roman" pitchFamily="18" charset="0"/>
                <a:sym typeface="Symbol" pitchFamily="18" charset="2"/>
              </a:rPr>
              <a:t> b)= F(b)- F(a),  stąd gdy </a:t>
            </a:r>
            <a:r>
              <a:rPr lang="pl-PL" sz="3000" i="1" dirty="0" err="1">
                <a:latin typeface="Times New Roman" pitchFamily="18" charset="0"/>
                <a:sym typeface="Symbol" pitchFamily="18" charset="2"/>
              </a:rPr>
              <a:t>b=a</a:t>
            </a:r>
            <a:r>
              <a:rPr lang="pl-PL" sz="3000" i="1" dirty="0">
                <a:latin typeface="Times New Roman" pitchFamily="18" charset="0"/>
                <a:sym typeface="Symbol" pitchFamily="18" charset="2"/>
              </a:rPr>
              <a:t> :</a:t>
            </a: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251520" y="2996952"/>
            <a:ext cx="8519864" cy="701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60000"/>
              </a:lnSpc>
              <a:spcBef>
                <a:spcPct val="50000"/>
              </a:spcBef>
            </a:pPr>
            <a:r>
              <a:rPr lang="pl-PL" sz="2800" dirty="0">
                <a:latin typeface="+mn-lt"/>
              </a:rPr>
              <a:t>Zmienną 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800" dirty="0">
                <a:latin typeface="+mn-lt"/>
              </a:rPr>
              <a:t> zastępuje się </a:t>
            </a:r>
            <a:r>
              <a:rPr lang="pl-PL" sz="2800" b="1" dirty="0">
                <a:latin typeface="+mn-lt"/>
              </a:rPr>
              <a:t>zmienną standaryzowaną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U</a:t>
            </a: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789040"/>
            <a:ext cx="2286000" cy="990600"/>
          </a:xfrm>
          <a:prstGeom prst="rect">
            <a:avLst/>
          </a:prstGeom>
          <a:noFill/>
        </p:spPr>
      </p:pic>
      <p:sp>
        <p:nvSpPr>
          <p:cNvPr id="89092" name="Text Box 4"/>
          <p:cNvSpPr txBox="1">
            <a:spLocks noChangeArrowheads="1"/>
          </p:cNvSpPr>
          <p:nvPr/>
        </p:nvSpPr>
        <p:spPr bwMode="auto">
          <a:xfrm>
            <a:off x="179512" y="1052736"/>
            <a:ext cx="8784976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l-PL" sz="2800" dirty="0">
                <a:solidFill>
                  <a:srgbClr val="006699"/>
                </a:solidFill>
                <a:latin typeface="+mn-lt"/>
              </a:rPr>
              <a:t>Standaryzacja polega na sprowadzeniu dowolnego rozkładu normalnego </a:t>
            </a:r>
            <a:r>
              <a:rPr lang="pl-PL" sz="2800" b="1" dirty="0">
                <a:solidFill>
                  <a:schemeClr val="accent2"/>
                </a:solidFill>
                <a:latin typeface="Times New Roman" pitchFamily="18" charset="0"/>
              </a:rPr>
              <a:t>N(</a:t>
            </a:r>
            <a:r>
              <a:rPr lang="pl-PL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μ</a:t>
            </a:r>
            <a:r>
              <a:rPr lang="pl-PL" sz="2800" i="1" dirty="0">
                <a:solidFill>
                  <a:schemeClr val="accent2"/>
                </a:solidFill>
                <a:latin typeface="Times New Roman" pitchFamily="18" charset="0"/>
              </a:rPr>
              <a:t>,</a:t>
            </a:r>
            <a:r>
              <a:rPr lang="pl-PL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σ</a:t>
            </a:r>
            <a:r>
              <a:rPr lang="pl-PL" sz="2800" i="1" dirty="0">
                <a:solidFill>
                  <a:srgbClr val="006699"/>
                </a:solidFill>
                <a:latin typeface="+mn-lt"/>
              </a:rPr>
              <a:t>),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 o danych </a:t>
            </a:r>
            <a:r>
              <a:rPr lang="pl-PL" sz="2800" dirty="0" smtClean="0">
                <a:solidFill>
                  <a:srgbClr val="006699"/>
                </a:solidFill>
                <a:latin typeface="+mn-lt"/>
              </a:rPr>
              <a:t>parametrach </a:t>
            </a:r>
            <a:r>
              <a:rPr lang="pl-PL" sz="2800" i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800" dirty="0" smtClean="0">
                <a:solidFill>
                  <a:srgbClr val="006699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>
                <a:solidFill>
                  <a:srgbClr val="006699"/>
                </a:solidFill>
                <a:latin typeface="+mn-lt"/>
                <a:cs typeface="Times New Roman" pitchFamily="18" charset="0"/>
              </a:rPr>
              <a:t>i</a:t>
            </a:r>
            <a:r>
              <a:rPr lang="pl-PL" sz="28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800" dirty="0">
                <a:solidFill>
                  <a:schemeClr val="accent2"/>
                </a:solidFill>
                <a:latin typeface="Times New Roman" pitchFamily="18" charset="0"/>
              </a:rPr>
              <a:t> </a:t>
            </a:r>
            <a:r>
              <a:rPr lang="pl-PL" sz="2800" dirty="0" smtClean="0">
                <a:solidFill>
                  <a:srgbClr val="006699"/>
                </a:solidFill>
                <a:latin typeface="+mn-lt"/>
              </a:rPr>
              <a:t>do </a:t>
            </a:r>
            <a:r>
              <a:rPr lang="pl-PL" sz="2800" b="1" dirty="0">
                <a:solidFill>
                  <a:srgbClr val="006699"/>
                </a:solidFill>
                <a:latin typeface="+mn-lt"/>
              </a:rPr>
              <a:t>rozkładu standaryzowanego</a:t>
            </a:r>
            <a:r>
              <a:rPr lang="pl-PL" sz="2800" dirty="0">
                <a:solidFill>
                  <a:srgbClr val="006699"/>
                </a:solidFill>
                <a:latin typeface="+mn-lt"/>
              </a:rPr>
              <a:t> (modelowego) o wartości oczekiwanej </a:t>
            </a:r>
            <a:r>
              <a:rPr lang="pl-PL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</a:t>
            </a:r>
            <a:r>
              <a:rPr lang="pl-PL" sz="2800" i="1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 </a:t>
            </a:r>
            <a:r>
              <a:rPr lang="pl-PL" sz="2800" dirty="0">
                <a:solidFill>
                  <a:schemeClr val="accent2"/>
                </a:solidFill>
                <a:latin typeface="Times New Roman" pitchFamily="18" charset="0"/>
                <a:sym typeface="Symbol" pitchFamily="18" charset="2"/>
              </a:rPr>
              <a:t>= 0 </a:t>
            </a:r>
            <a:r>
              <a:rPr lang="pl-PL" sz="2800" dirty="0">
                <a:solidFill>
                  <a:srgbClr val="006699"/>
                </a:solidFill>
                <a:latin typeface="+mn-lt"/>
                <a:sym typeface="Symbol" pitchFamily="18" charset="2"/>
              </a:rPr>
              <a:t>i odchyleniu standardowym </a:t>
            </a:r>
            <a:r>
              <a:rPr lang="pl-PL" sz="28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pl-PL" sz="2800" dirty="0">
                <a:solidFill>
                  <a:schemeClr val="accent2"/>
                </a:solidFill>
                <a:latin typeface="Times New Roman" pitchFamily="18" charset="0"/>
              </a:rPr>
              <a:t> = 1.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3059832" y="3933056"/>
            <a:ext cx="365856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dirty="0">
                <a:latin typeface="+mn-lt"/>
              </a:rPr>
              <a:t>która ma</a:t>
            </a:r>
            <a:r>
              <a:rPr lang="pl-PL" sz="2800" b="1" dirty="0">
                <a:latin typeface="+mn-lt"/>
              </a:rPr>
              <a:t> rozkład </a:t>
            </a:r>
            <a:r>
              <a:rPr lang="pl-PL" sz="2800" b="1" i="1" dirty="0">
                <a:latin typeface="Times New Roman" pitchFamily="18" charset="0"/>
                <a:cs typeface="Times New Roman" pitchFamily="18" charset="0"/>
              </a:rPr>
              <a:t>N(0,1)</a:t>
            </a:r>
          </a:p>
        </p:txBody>
      </p:sp>
      <p:pic>
        <p:nvPicPr>
          <p:cNvPr id="89095" name="Picture 7" descr="P(X \le x) = \Phi\left(\frac{x-\mu}{\sigma}\right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5517232"/>
            <a:ext cx="3505200" cy="715962"/>
          </a:xfrm>
          <a:prstGeom prst="rect">
            <a:avLst/>
          </a:prstGeom>
          <a:noFill/>
        </p:spPr>
      </p:pic>
      <p:sp>
        <p:nvSpPr>
          <p:cNvPr id="89096" name="Text Box 8"/>
          <p:cNvSpPr txBox="1">
            <a:spLocks noChangeArrowheads="1"/>
          </p:cNvSpPr>
          <p:nvPr/>
        </p:nvSpPr>
        <p:spPr bwMode="auto">
          <a:xfrm>
            <a:off x="323528" y="4725144"/>
            <a:ext cx="678685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pl-PL" sz="2800" dirty="0">
                <a:latin typeface="+mn-lt"/>
              </a:rPr>
              <a:t>Wtedy otrzymujemy następujące zależności : </a:t>
            </a:r>
          </a:p>
          <a:p>
            <a:endParaRPr lang="pl-PL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800" i="1" dirty="0" smtClean="0">
                <a:latin typeface="Times New Roman" pitchFamily="18" charset="0"/>
                <a:cs typeface="Times New Roman" pitchFamily="18" charset="0"/>
              </a:rPr>
              <a:t>f(x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pl-PL" sz="28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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(u), 	F(x) </a:t>
            </a:r>
            <a:r>
              <a:rPr lang="pl-PL" sz="2800" i="1" dirty="0" err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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(u), </a:t>
            </a:r>
            <a:r>
              <a:rPr lang="pl-PL" sz="2800" dirty="0">
                <a:latin typeface="+mn-lt"/>
                <a:sym typeface="Symbol" pitchFamily="18" charset="2"/>
              </a:rPr>
              <a:t>czyli:</a:t>
            </a: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auto">
          <a:xfrm>
            <a:off x="2843808" y="260648"/>
            <a:ext cx="36163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pl-PL" sz="3200" dirty="0">
                <a:solidFill>
                  <a:srgbClr val="800000"/>
                </a:solidFill>
                <a:latin typeface="+mn-lt"/>
              </a:rPr>
              <a:t>Rozkład normalny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827584" y="260648"/>
            <a:ext cx="533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sz="3200" dirty="0">
                <a:solidFill>
                  <a:srgbClr val="800000"/>
                </a:solidFill>
                <a:latin typeface="+mn-lt"/>
              </a:rPr>
              <a:t>Zadanie:</a:t>
            </a:r>
          </a:p>
        </p:txBody>
      </p:sp>
      <p:sp>
        <p:nvSpPr>
          <p:cNvPr id="94211" name="Text Box 3"/>
          <p:cNvSpPr txBox="1">
            <a:spLocks noChangeArrowheads="1"/>
          </p:cNvSpPr>
          <p:nvPr/>
        </p:nvSpPr>
        <p:spPr bwMode="auto">
          <a:xfrm>
            <a:off x="251520" y="1124744"/>
            <a:ext cx="8151813" cy="4789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12800" indent="-723900">
              <a:spcBef>
                <a:spcPct val="50000"/>
              </a:spcBef>
            </a:pPr>
            <a:r>
              <a:rPr lang="pl-PL" sz="24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	</a:t>
            </a:r>
            <a:r>
              <a:rPr lang="pl-PL" sz="28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Wzrost 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kobiet w pewnej populacji ma rozkład normalny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N(165,15)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. Oznacza to, iż zmienna losowa jaką jest wzrost kobiet ma rozkład normalny ze średnią równą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165 cm 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i odchyleniem standardowym równym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pl-PL" sz="2800" i="1" dirty="0" err="1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pl-PL" sz="2800" dirty="0">
                <a:solidFill>
                  <a:schemeClr val="accent2"/>
                </a:solidFill>
                <a:latin typeface="+mn-lt"/>
              </a:rPr>
              <a:t>. </a:t>
            </a:r>
            <a:br>
              <a:rPr lang="pl-PL" sz="2800" dirty="0">
                <a:solidFill>
                  <a:schemeClr val="accent2"/>
                </a:solidFill>
                <a:latin typeface="+mn-lt"/>
              </a:rPr>
            </a:br>
            <a:endParaRPr lang="pl-PL" sz="2800" dirty="0" smtClean="0">
              <a:solidFill>
                <a:schemeClr val="accent2"/>
              </a:solidFill>
              <a:latin typeface="+mn-lt"/>
            </a:endParaRPr>
          </a:p>
          <a:p>
            <a:pPr marL="812800" indent="-723900">
              <a:spcBef>
                <a:spcPct val="50000"/>
              </a:spcBef>
            </a:pPr>
            <a:r>
              <a:rPr lang="pl-PL" sz="28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Jaki 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jest udział w populacji kobiet o wzroście</a:t>
            </a:r>
            <a:r>
              <a:rPr lang="pl-PL" sz="28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:</a:t>
            </a:r>
          </a:p>
          <a:p>
            <a:pPr marL="812800" indent="-723900">
              <a:lnSpc>
                <a:spcPct val="85000"/>
              </a:lnSpc>
              <a:buFontTx/>
              <a:buAutoNum type="alphaLcParenR"/>
            </a:pPr>
            <a:r>
              <a:rPr lang="pl-PL" sz="28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do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160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cm,</a:t>
            </a:r>
            <a:r>
              <a:rPr lang="pl-PL" sz="2800" dirty="0">
                <a:solidFill>
                  <a:schemeClr val="accent2"/>
                </a:solidFill>
                <a:latin typeface="+mn-lt"/>
              </a:rPr>
              <a:t> </a:t>
            </a:r>
          </a:p>
          <a:p>
            <a:pPr marL="812800" indent="-723900">
              <a:lnSpc>
                <a:spcPct val="85000"/>
              </a:lnSpc>
              <a:buFontTx/>
              <a:buAutoNum type="alphaLcParenR"/>
            </a:pP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w przedziale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165-170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cm</a:t>
            </a:r>
            <a:r>
              <a:rPr lang="pl-PL" sz="2800" dirty="0">
                <a:solidFill>
                  <a:schemeClr val="accent2"/>
                </a:solidFill>
                <a:latin typeface="+mn-lt"/>
              </a:rPr>
              <a:t>, </a:t>
            </a:r>
          </a:p>
          <a:p>
            <a:pPr marL="812800" indent="-723900">
              <a:lnSpc>
                <a:spcPct val="85000"/>
              </a:lnSpc>
              <a:buFontTx/>
              <a:buAutoNum type="alphaLcParenR"/>
            </a:pP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powyżej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175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cm</a:t>
            </a:r>
          </a:p>
          <a:p>
            <a:pPr marL="812800" indent="-723900">
              <a:lnSpc>
                <a:spcPct val="85000"/>
              </a:lnSpc>
              <a:buFontTx/>
              <a:buAutoNum type="alphaLcParenR"/>
            </a:pP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dokładnie </a:t>
            </a:r>
            <a:r>
              <a:rPr lang="pl-PL" sz="2800" i="1" dirty="0">
                <a:latin typeface="Times New Roman" pitchFamily="18" charset="0"/>
                <a:cs typeface="Times New Roman" pitchFamily="18" charset="0"/>
              </a:rPr>
              <a:t>150</a:t>
            </a:r>
            <a:r>
              <a:rPr lang="pl-PL" sz="2800" dirty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 </a:t>
            </a:r>
            <a:r>
              <a:rPr lang="pl-PL" sz="2800" dirty="0" smtClean="0">
                <a:solidFill>
                  <a:schemeClr val="accent2"/>
                </a:solidFill>
                <a:latin typeface="+mn-lt"/>
                <a:cs typeface="Times New Roman" pitchFamily="18" charset="0"/>
              </a:rPr>
              <a:t>cm</a:t>
            </a:r>
            <a:endParaRPr lang="pl-PL" sz="2800" dirty="0">
              <a:solidFill>
                <a:schemeClr val="accent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713" y="260648"/>
            <a:ext cx="8523287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rostokąt 6"/>
          <p:cNvSpPr/>
          <p:nvPr/>
        </p:nvSpPr>
        <p:spPr>
          <a:xfrm>
            <a:off x="251520" y="4365104"/>
            <a:ext cx="4118948" cy="5425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12800" indent="-723900">
              <a:lnSpc>
                <a:spcPct val="110000"/>
              </a:lnSpc>
              <a:spcBef>
                <a:spcPct val="50000"/>
              </a:spcBef>
            </a:pPr>
            <a:r>
              <a:rPr lang="pl-PL" sz="2800" dirty="0" smtClean="0">
                <a:solidFill>
                  <a:srgbClr val="800000"/>
                </a:solidFill>
                <a:latin typeface="+mn-lt"/>
              </a:rPr>
              <a:t>Rozwiązanie: a) </a:t>
            </a:r>
            <a:r>
              <a:rPr lang="pl-PL" sz="2800" dirty="0" smtClean="0">
                <a:solidFill>
                  <a:srgbClr val="800000"/>
                </a:solidFill>
                <a:latin typeface="+mn-lt"/>
                <a:cs typeface="Times New Roman" pitchFamily="18" charset="0"/>
              </a:rPr>
              <a:t>do 160 cm</a:t>
            </a:r>
            <a:endParaRPr lang="pl-PL" sz="2800" dirty="0">
              <a:solidFill>
                <a:srgbClr val="800000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9421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052736"/>
            <a:ext cx="8964488" cy="323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4214" name="Object 6"/>
          <p:cNvGraphicFramePr>
            <a:graphicFrameLocks noChangeAspect="1"/>
          </p:cNvGraphicFramePr>
          <p:nvPr/>
        </p:nvGraphicFramePr>
        <p:xfrm>
          <a:off x="395536" y="4941168"/>
          <a:ext cx="7543800" cy="1379537"/>
        </p:xfrm>
        <a:graphic>
          <a:graphicData uri="http://schemas.openxmlformats.org/presentationml/2006/ole">
            <p:oleObj spid="_x0000_s94214" r:id="rId5" imgW="3530600" imgH="660400" progId="">
              <p:embed/>
            </p:oleObj>
          </a:graphicData>
        </a:graphic>
      </p:graphicFrame>
      <p:sp>
        <p:nvSpPr>
          <p:cNvPr id="10" name="Prostokąt zaokrąglony 9"/>
          <p:cNvSpPr/>
          <p:nvPr/>
        </p:nvSpPr>
        <p:spPr>
          <a:xfrm>
            <a:off x="2555776" y="5877272"/>
            <a:ext cx="1008112" cy="432048"/>
          </a:xfrm>
          <a:prstGeom prst="roundRect">
            <a:avLst/>
          </a:prstGeom>
          <a:solidFill>
            <a:schemeClr val="accent1">
              <a:alpha val="35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2" name="Łącznik prosty ze strzałką 11"/>
          <p:cNvCxnSpPr/>
          <p:nvPr/>
        </p:nvCxnSpPr>
        <p:spPr>
          <a:xfrm flipV="1">
            <a:off x="2771800" y="2348880"/>
            <a:ext cx="648072" cy="3528392"/>
          </a:xfrm>
          <a:prstGeom prst="straightConnector1">
            <a:avLst/>
          </a:prstGeom>
          <a:ln w="38100">
            <a:solidFill>
              <a:schemeClr val="accent6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0"/>
            <a:ext cx="7134225" cy="1143000"/>
          </a:xfrm>
        </p:spPr>
        <p:txBody>
          <a:bodyPr/>
          <a:lstStyle/>
          <a:p>
            <a:r>
              <a:rPr lang="pl-PL"/>
              <a:t>Rozkład prawdopodobieństwa</a:t>
            </a:r>
            <a:br>
              <a:rPr lang="pl-PL"/>
            </a:br>
            <a:r>
              <a:rPr lang="pl-PL"/>
              <a:t>zmiennej losowej dyskretnej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371600"/>
            <a:ext cx="8568630" cy="3352800"/>
          </a:xfrm>
        </p:spPr>
        <p:txBody>
          <a:bodyPr/>
          <a:lstStyle/>
          <a:p>
            <a:pPr marL="360363" indent="-360363">
              <a:buFont typeface="Arial" pitchFamily="34" charset="0"/>
              <a:buChar char="•"/>
            </a:pPr>
            <a:r>
              <a:rPr lang="pl-PL" sz="2000" dirty="0" smtClean="0"/>
              <a:t>Jeżeli </a:t>
            </a:r>
            <a:r>
              <a:rPr lang="pl-PL" sz="2000" dirty="0"/>
              <a:t>w przedstawionym przykładzie, dotyczącym kontroli jakości wyrobów, 90% wyrobów było dobrych, natomiast 10% stanowiły wybraki, to możemy mówić o prawdopodobieństwie zdarzeń: </a:t>
            </a:r>
          </a:p>
          <a:p>
            <a:pPr>
              <a:buFontTx/>
              <a:buNone/>
            </a:pPr>
            <a:r>
              <a:rPr lang="pl-PL" sz="2000" dirty="0"/>
              <a:t>			</a:t>
            </a: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P({ : X()=0}) = 0,1 </a:t>
            </a:r>
          </a:p>
          <a:p>
            <a:pPr>
              <a:buFontTx/>
              <a:buNone/>
            </a:pPr>
            <a:r>
              <a:rPr lang="pl-PL" sz="2000" i="1" dirty="0" smtClean="0">
                <a:solidFill>
                  <a:srgbClr val="006699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			P({ : X()=1}) = 0,9</a:t>
            </a:r>
          </a:p>
          <a:p>
            <a:pPr>
              <a:buFontTx/>
              <a:buNone/>
            </a:pPr>
            <a:r>
              <a:rPr lang="pl-PL" sz="2000" dirty="0"/>
              <a:t>   (jest to tzw. „dwupunktowy” rozkład prawdopodobieństwa) </a:t>
            </a:r>
          </a:p>
          <a:p>
            <a:pPr>
              <a:buFontTx/>
              <a:buNone/>
            </a:pPr>
            <a:endParaRPr lang="pl-PL" sz="2000" dirty="0">
              <a:solidFill>
                <a:schemeClr val="accent2"/>
              </a:solidFill>
              <a:sym typeface="Symbol" pitchFamily="18" charset="2"/>
            </a:endParaRPr>
          </a:p>
          <a:p>
            <a:pPr>
              <a:buFontTx/>
              <a:buNone/>
            </a:pPr>
            <a:r>
              <a:rPr lang="pl-PL" dirty="0">
                <a:solidFill>
                  <a:schemeClr val="accent2"/>
                </a:solidFill>
                <a:sym typeface="Symbol" pitchFamily="18" charset="2"/>
              </a:rPr>
              <a:t>	</a:t>
            </a:r>
            <a:endParaRPr lang="pl-PL" dirty="0">
              <a:solidFill>
                <a:srgbClr val="990000"/>
              </a:solidFill>
              <a:sym typeface="Symbol" pitchFamily="18" charset="2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2555776" y="5085184"/>
          <a:ext cx="3672408" cy="1080120"/>
        </p:xfrm>
        <a:graphic>
          <a:graphicData uri="http://schemas.openxmlformats.org/drawingml/2006/table">
            <a:tbl>
              <a:tblPr/>
              <a:tblGrid>
                <a:gridCol w="1224136"/>
                <a:gridCol w="1224136"/>
                <a:gridCol w="1224136"/>
              </a:tblGrid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 smtClean="0">
                          <a:latin typeface="+mn-lt"/>
                        </a:rPr>
                        <a:t>X</a:t>
                      </a:r>
                      <a:r>
                        <a:rPr lang="pl-PL" sz="2400" b="0" i="0" u="none" strike="noStrike" baseline="-25000" dirty="0" smtClean="0">
                          <a:latin typeface="+mn-lt"/>
                        </a:rPr>
                        <a:t>i</a:t>
                      </a:r>
                      <a:endParaRPr lang="pl-PL" sz="2400" b="0" i="0" u="none" strike="noStrike" dirty="0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>
                          <a:latin typeface="+mn-lt"/>
                        </a:rPr>
                        <a:t>p</a:t>
                      </a:r>
                      <a:r>
                        <a:rPr lang="pl-PL" sz="2400" b="0" i="0" u="none" strike="noStrike" baseline="-25000">
                          <a:latin typeface="+mn-lt"/>
                        </a:rPr>
                        <a:t>i</a:t>
                      </a:r>
                      <a:endParaRPr lang="pl-PL" sz="2400" b="0" i="0" u="none" strike="noStrike">
                        <a:latin typeface="+mn-lt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latin typeface="+mn-lt"/>
                        </a:rPr>
                        <a:t>0,1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2400" b="0" i="0" u="none" strike="noStrike" dirty="0">
                          <a:latin typeface="+mn-lt"/>
                        </a:rPr>
                        <a:t>0,9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Prostokąt 5"/>
          <p:cNvSpPr/>
          <p:nvPr/>
        </p:nvSpPr>
        <p:spPr>
          <a:xfrm>
            <a:off x="2123728" y="429309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"/>
            <a:r>
              <a:rPr lang="pl-PL" sz="2000" dirty="0" smtClean="0">
                <a:latin typeface="+mn-lt"/>
              </a:rPr>
              <a:t>Tablicowy zapis rozkładu prawdopodobieństwa zmiennej losowej X</a:t>
            </a:r>
            <a:endParaRPr lang="pl-PL" sz="20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391400" cy="1143000"/>
          </a:xfrm>
        </p:spPr>
        <p:txBody>
          <a:bodyPr/>
          <a:lstStyle/>
          <a:p>
            <a:r>
              <a:rPr lang="pl-PL"/>
              <a:t>Zadanie 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196752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pl-PL" dirty="0">
                <a:solidFill>
                  <a:schemeClr val="accent2"/>
                </a:solidFill>
              </a:rPr>
              <a:t>Wytrzymałość lin </a:t>
            </a:r>
            <a:r>
              <a:rPr lang="pl-PL" dirty="0" smtClean="0">
                <a:solidFill>
                  <a:schemeClr val="accent2"/>
                </a:solidFill>
              </a:rPr>
              <a:t>stalowych, </a:t>
            </a:r>
            <a:r>
              <a:rPr lang="pl-PL" dirty="0">
                <a:solidFill>
                  <a:schemeClr val="accent2"/>
                </a:solidFill>
              </a:rPr>
              <a:t>pochodzących z masowej produkcji jest zmienną losową o rozkładzie </a:t>
            </a:r>
            <a:r>
              <a:rPr lang="pl-PL" dirty="0" smtClean="0">
                <a:solidFill>
                  <a:schemeClr val="accent2"/>
                </a:solidFill>
              </a:rPr>
              <a:t>normalnym</a:t>
            </a:r>
            <a:r>
              <a:rPr lang="pl-PL" dirty="0">
                <a:solidFill>
                  <a:schemeClr val="accent2"/>
                </a:solidFill>
              </a:rPr>
              <a:t>	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N (100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MPa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, 5MPa)</a:t>
            </a: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l-PL" dirty="0">
                <a:solidFill>
                  <a:schemeClr val="accent2"/>
                </a:solidFill>
              </a:rPr>
              <a:t>Obliczyć ile przeciętnie lin ma wytrzymałość mniejszą niż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Mpa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lnSpc>
                <a:spcPct val="90000"/>
              </a:lnSpc>
              <a:buFont typeface="+mj-lt"/>
              <a:buAutoNum type="alphaLcPeriod"/>
            </a:pPr>
            <a:r>
              <a:rPr lang="pl-PL" dirty="0">
                <a:solidFill>
                  <a:schemeClr val="accent2"/>
                </a:solidFill>
              </a:rPr>
              <a:t>Co która przeciętnie lina ma wytrzymałość mniejszą niż 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90 </a:t>
            </a:r>
            <a:r>
              <a:rPr lang="pl-PL" i="1" dirty="0" err="1">
                <a:latin typeface="Times New Roman" pitchFamily="18" charset="0"/>
                <a:cs typeface="Times New Roman" pitchFamily="18" charset="0"/>
              </a:rPr>
              <a:t>MPa</a:t>
            </a:r>
            <a:endParaRPr lang="pl-PL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29" tIns="45715" rIns="91429" bIns="45715" anchor="ctr"/>
          <a:lstStyle/>
          <a:p>
            <a:pPr algn="ctr" eaLnBrk="0" hangingPunct="0"/>
            <a:r>
              <a:rPr lang="pl-PL" sz="2000" dirty="0">
                <a:solidFill>
                  <a:srgbClr val="A1152E"/>
                </a:solidFill>
                <a:latin typeface="Calibri" pitchFamily="34" charset="0"/>
              </a:rPr>
              <a:t>ZAPRASZAM </a:t>
            </a:r>
            <a:r>
              <a:rPr lang="pl-PL" sz="2000" dirty="0">
                <a:solidFill>
                  <a:schemeClr val="bg1"/>
                </a:solidFill>
                <a:latin typeface="Calibri" pitchFamily="34" charset="0"/>
              </a:rPr>
              <a:t>do</a:t>
            </a:r>
            <a:r>
              <a:rPr lang="pl-PL" sz="2000" dirty="0">
                <a:solidFill>
                  <a:srgbClr val="A1152E"/>
                </a:solidFill>
                <a:latin typeface="Calibri" pitchFamily="34" charset="0"/>
              </a:rPr>
              <a:t> </a:t>
            </a:r>
            <a:r>
              <a:rPr lang="pl-PL" sz="2000" dirty="0">
                <a:solidFill>
                  <a:srgbClr val="1D6132"/>
                </a:solidFill>
                <a:latin typeface="Calibri" pitchFamily="34" charset="0"/>
              </a:rPr>
              <a:t>DYSKUSJI</a:t>
            </a:r>
          </a:p>
          <a:p>
            <a:pPr algn="ctr" eaLnBrk="0" hangingPunct="0"/>
            <a:r>
              <a:rPr lang="pl-PL" sz="2000" dirty="0">
                <a:solidFill>
                  <a:srgbClr val="1D6132"/>
                </a:solidFill>
                <a:latin typeface="Calibri" pitchFamily="34" charset="0"/>
              </a:rPr>
              <a:t>   DZIĘKUJĘ</a:t>
            </a:r>
            <a:r>
              <a:rPr lang="en-US" sz="2000" dirty="0">
                <a:solidFill>
                  <a:srgbClr val="1D6132"/>
                </a:solidFill>
                <a:latin typeface="Calibri" pitchFamily="34" charset="0"/>
              </a:rPr>
              <a:t> </a:t>
            </a:r>
            <a:r>
              <a:rPr lang="pl-PL" sz="2000" dirty="0">
                <a:solidFill>
                  <a:schemeClr val="bg1"/>
                </a:solidFill>
                <a:latin typeface="Calibri" pitchFamily="34" charset="0"/>
              </a:rPr>
              <a:t>za</a:t>
            </a:r>
            <a:r>
              <a:rPr lang="en-US" sz="2000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pl-PL" sz="2000" dirty="0">
                <a:solidFill>
                  <a:srgbClr val="A1152E"/>
                </a:solidFill>
                <a:latin typeface="Calibri" pitchFamily="34" charset="0"/>
              </a:rPr>
              <a:t>UWAGĘ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9569" y="1272189"/>
            <a:ext cx="5980024" cy="4469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0"/>
            <a:ext cx="7210425" cy="941388"/>
          </a:xfrm>
        </p:spPr>
        <p:txBody>
          <a:bodyPr/>
          <a:lstStyle/>
          <a:p>
            <a:r>
              <a:rPr lang="pl-PL" dirty="0"/>
              <a:t>Rozkład prawdopodobieństwa dyskretnej zmiennej losowej</a:t>
            </a:r>
          </a:p>
        </p:txBody>
      </p:sp>
      <p:sp>
        <p:nvSpPr>
          <p:cNvPr id="193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196752"/>
            <a:ext cx="8352928" cy="5184576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Rozkład prawdopodobieństwa dyskretnej zmiennej losowej X jest zbiorem par {x</a:t>
            </a:r>
            <a:r>
              <a:rPr lang="pl-PL" sz="2400" baseline="-25000" dirty="0">
                <a:solidFill>
                  <a:srgbClr val="990000"/>
                </a:solidFill>
                <a:sym typeface="Symbol" pitchFamily="18" charset="2"/>
              </a:rPr>
              <a:t>i</a:t>
            </a: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, p(x</a:t>
            </a:r>
            <a:r>
              <a:rPr lang="pl-PL" sz="2400" baseline="-25000" dirty="0">
                <a:solidFill>
                  <a:srgbClr val="990000"/>
                </a:solidFill>
                <a:sym typeface="Symbol" pitchFamily="18" charset="2"/>
              </a:rPr>
              <a:t>i</a:t>
            </a: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)}, gdzie 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x</a:t>
            </a:r>
            <a:r>
              <a:rPr lang="pl-PL" sz="2400" baseline="-25000" dirty="0">
                <a:solidFill>
                  <a:srgbClr val="990000"/>
                </a:solidFill>
                <a:sym typeface="Symbol" pitchFamily="18" charset="2"/>
              </a:rPr>
              <a:t>i</a:t>
            </a: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 jest wartością zmiennej X dla zdarzenia </a:t>
            </a:r>
            <a:r>
              <a:rPr lang="pl-PL" sz="2400" dirty="0" err="1">
                <a:solidFill>
                  <a:srgbClr val="990000"/>
                </a:solidFill>
                <a:sym typeface="Symbol" pitchFamily="18" charset="2"/>
              </a:rPr>
              <a:t></a:t>
            </a:r>
            <a:r>
              <a:rPr lang="pl-PL" sz="2400" baseline="-25000" dirty="0" err="1">
                <a:solidFill>
                  <a:srgbClr val="990000"/>
                </a:solidFill>
                <a:sym typeface="Symbol" pitchFamily="18" charset="2"/>
              </a:rPr>
              <a:t>i</a:t>
            </a: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, X(</a:t>
            </a:r>
            <a:r>
              <a:rPr lang="pl-PL" sz="2400" dirty="0" err="1">
                <a:solidFill>
                  <a:srgbClr val="990000"/>
                </a:solidFill>
                <a:sym typeface="Symbol" pitchFamily="18" charset="2"/>
              </a:rPr>
              <a:t></a:t>
            </a:r>
            <a:r>
              <a:rPr lang="pl-PL" sz="2400" baseline="-25000" dirty="0" err="1">
                <a:solidFill>
                  <a:srgbClr val="990000"/>
                </a:solidFill>
                <a:sym typeface="Symbol" pitchFamily="18" charset="2"/>
              </a:rPr>
              <a:t>i</a:t>
            </a: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)= xi</a:t>
            </a:r>
            <a:r>
              <a:rPr lang="pl-PL" sz="3200" dirty="0">
                <a:sym typeface="Symbol" pitchFamily="18" charset="2"/>
              </a:rPr>
              <a:t> </a:t>
            </a: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;</a:t>
            </a:r>
          </a:p>
          <a:p>
            <a:pPr>
              <a:lnSpc>
                <a:spcPct val="90000"/>
              </a:lnSpc>
            </a:pP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 p- prawdopodobieństwem wystąpienia wartości x.</a:t>
            </a:r>
          </a:p>
          <a:p>
            <a:pPr>
              <a:lnSpc>
                <a:spcPct val="90000"/>
              </a:lnSpc>
            </a:pPr>
            <a:endParaRPr lang="pl-PL" sz="2400" dirty="0">
              <a:solidFill>
                <a:srgbClr val="9900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b="1" dirty="0">
                <a:sym typeface="Symbol" pitchFamily="18" charset="2"/>
              </a:rPr>
              <a:t>Twierdzenie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 smtClean="0">
                <a:solidFill>
                  <a:srgbClr val="990000"/>
                </a:solidFill>
                <a:sym typeface="Symbol" pitchFamily="18" charset="2"/>
              </a:rPr>
              <a:t>Założenie</a:t>
            </a: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: 	</a:t>
            </a:r>
            <a:r>
              <a:rPr lang="pl-PL" sz="2400" dirty="0">
                <a:sym typeface="Symbol" pitchFamily="18" charset="2"/>
              </a:rPr>
              <a:t>Jeśli x</a:t>
            </a:r>
            <a:r>
              <a:rPr lang="pl-PL" sz="2400" baseline="-25000" dirty="0">
                <a:sym typeface="Symbol" pitchFamily="18" charset="2"/>
              </a:rPr>
              <a:t>1 </a:t>
            </a:r>
            <a:r>
              <a:rPr lang="pl-PL" sz="2400" dirty="0">
                <a:sym typeface="Symbol" pitchFamily="18" charset="2"/>
              </a:rPr>
              <a:t>, x</a:t>
            </a:r>
            <a:r>
              <a:rPr lang="pl-PL" sz="2400" baseline="-25000" dirty="0">
                <a:sym typeface="Symbol" pitchFamily="18" charset="2"/>
              </a:rPr>
              <a:t>2 </a:t>
            </a:r>
            <a:r>
              <a:rPr lang="pl-PL" sz="2400" dirty="0">
                <a:sym typeface="Symbol" pitchFamily="18" charset="2"/>
              </a:rPr>
              <a:t>, x</a:t>
            </a:r>
            <a:r>
              <a:rPr lang="pl-PL" sz="2400" baseline="-25000" dirty="0">
                <a:sym typeface="Symbol" pitchFamily="18" charset="2"/>
              </a:rPr>
              <a:t>3</a:t>
            </a:r>
            <a:r>
              <a:rPr lang="pl-PL" sz="2400" dirty="0">
                <a:sym typeface="Symbol" pitchFamily="18" charset="2"/>
              </a:rPr>
              <a:t>…….. oznaczają wszystkie 			różne wartości dyskretnej zmiennej losowej, to</a:t>
            </a:r>
          </a:p>
          <a:p>
            <a:pPr>
              <a:lnSpc>
                <a:spcPct val="90000"/>
              </a:lnSpc>
              <a:buFontTx/>
              <a:buNone/>
            </a:pPr>
            <a:endParaRPr lang="pl-PL" sz="2400" dirty="0">
              <a:solidFill>
                <a:srgbClr val="990000"/>
              </a:solidFill>
              <a:sym typeface="Symbol" pitchFamily="18" charset="2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pl-PL" sz="2400" dirty="0">
                <a:solidFill>
                  <a:srgbClr val="990000"/>
                </a:solidFill>
                <a:sym typeface="Symbol" pitchFamily="18" charset="2"/>
              </a:rPr>
              <a:t>Teza		</a:t>
            </a:r>
          </a:p>
          <a:p>
            <a:pPr>
              <a:lnSpc>
                <a:spcPct val="90000"/>
              </a:lnSpc>
            </a:pPr>
            <a:endParaRPr lang="pl-PL" sz="2000" dirty="0"/>
          </a:p>
        </p:txBody>
      </p:sp>
      <p:graphicFrame>
        <p:nvGraphicFramePr>
          <p:cNvPr id="19354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2555875" y="5157788"/>
          <a:ext cx="3600450" cy="936625"/>
        </p:xfrm>
        <a:graphic>
          <a:graphicData uri="http://schemas.openxmlformats.org/presentationml/2006/ole">
            <p:oleObj spid="_x0000_s129026" name="Równanie" r:id="rId3" imgW="749160" imgH="431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Dystrybuanta zmiennej losowej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8641655" cy="5327873"/>
          </a:xfrm>
        </p:spPr>
        <p:txBody>
          <a:bodyPr>
            <a:normAutofit/>
          </a:bodyPr>
          <a:lstStyle/>
          <a:p>
            <a:pPr indent="-76200">
              <a:lnSpc>
                <a:spcPct val="90000"/>
              </a:lnSpc>
              <a:buFontTx/>
              <a:buNone/>
            </a:pPr>
            <a:r>
              <a:rPr lang="pl-PL" sz="2000" dirty="0" smtClean="0"/>
              <a:t>Dystrybuantą</a:t>
            </a:r>
            <a:r>
              <a:rPr lang="pl-PL" sz="2000" dirty="0"/>
              <a:t>, F</a:t>
            </a:r>
            <a:r>
              <a:rPr lang="pl-PL" sz="2000" baseline="-25000" dirty="0"/>
              <a:t>X</a:t>
            </a:r>
            <a:r>
              <a:rPr lang="pl-PL" sz="2000" dirty="0"/>
              <a:t>(x</a:t>
            </a:r>
            <a:r>
              <a:rPr lang="pl-PL" sz="2000" baseline="-25000" dirty="0"/>
              <a:t>0</a:t>
            </a:r>
            <a:r>
              <a:rPr lang="pl-PL" sz="2000" dirty="0"/>
              <a:t>), zmiennej losowej X jest funkcja F określona na zbiorze liczb rzeczywistych, jako  prawdopodobieństwo zdarzenia, polegającego na tym, że zmienna ta przyjmie wartości mniejsze od x</a:t>
            </a:r>
            <a:r>
              <a:rPr lang="pl-PL" sz="2000" baseline="-25000" dirty="0"/>
              <a:t>0</a:t>
            </a:r>
            <a:r>
              <a:rPr lang="pl-PL" sz="2400" dirty="0">
                <a:solidFill>
                  <a:schemeClr val="accent2"/>
                </a:solidFill>
              </a:rPr>
              <a:t>. </a:t>
            </a:r>
          </a:p>
          <a:p>
            <a:pPr indent="-76200">
              <a:lnSpc>
                <a:spcPct val="90000"/>
              </a:lnSpc>
              <a:buFontTx/>
              <a:buNone/>
            </a:pPr>
            <a:r>
              <a:rPr lang="pl-PL" sz="2000" dirty="0"/>
              <a:t>			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F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X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(x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 = P(X&lt; x</a:t>
            </a:r>
            <a:r>
              <a:rPr lang="pl-PL" i="1" baseline="-25000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i="1" dirty="0" smtClean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400" b="1" dirty="0">
                <a:solidFill>
                  <a:srgbClr val="990000"/>
                </a:solidFill>
              </a:rPr>
              <a:t> </a:t>
            </a:r>
          </a:p>
          <a:p>
            <a:pPr indent="-76200">
              <a:lnSpc>
                <a:spcPct val="90000"/>
              </a:lnSpc>
              <a:buFontTx/>
              <a:buNone/>
            </a:pPr>
            <a:r>
              <a:rPr lang="pl-PL" sz="2000" dirty="0" smtClean="0">
                <a:solidFill>
                  <a:schemeClr val="accent2"/>
                </a:solidFill>
              </a:rPr>
              <a:t>Dystrybuanta  </a:t>
            </a:r>
            <a:r>
              <a:rPr lang="pl-PL" sz="2000" dirty="0">
                <a:solidFill>
                  <a:schemeClr val="accent2"/>
                </a:solidFill>
              </a:rPr>
              <a:t>jest funkcją:</a:t>
            </a:r>
          </a:p>
          <a:p>
            <a:pPr lvl="1" indent="-76200">
              <a:lnSpc>
                <a:spcPct val="9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chemeClr val="accent2"/>
                </a:solidFill>
              </a:rPr>
              <a:t>  określoną na zbierze liczb rzeczywistych; </a:t>
            </a:r>
          </a:p>
          <a:p>
            <a:pPr lvl="1" indent="-76200">
              <a:lnSpc>
                <a:spcPct val="9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chemeClr val="accent2"/>
                </a:solidFill>
              </a:rPr>
              <a:t>  o wartościach z przedziału [0-1];</a:t>
            </a:r>
          </a:p>
          <a:p>
            <a:pPr lvl="1" indent="-76200">
              <a:lnSpc>
                <a:spcPct val="9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chemeClr val="accent2"/>
                </a:solidFill>
              </a:rPr>
              <a:t>  niemalejącą</a:t>
            </a:r>
          </a:p>
          <a:p>
            <a:pPr lvl="1" indent="-76200">
              <a:lnSpc>
                <a:spcPct val="90000"/>
              </a:lnSpc>
              <a:buFont typeface="Arial" pitchFamily="34" charset="0"/>
              <a:buChar char="•"/>
            </a:pPr>
            <a:r>
              <a:rPr lang="pl-PL" sz="1600" dirty="0">
                <a:solidFill>
                  <a:schemeClr val="accent2"/>
                </a:solidFill>
              </a:rPr>
              <a:t>  prawostronnie ciągłą</a:t>
            </a:r>
          </a:p>
          <a:p>
            <a:pPr indent="-76200">
              <a:lnSpc>
                <a:spcPct val="90000"/>
              </a:lnSpc>
              <a:buFontTx/>
              <a:buNone/>
            </a:pPr>
            <a:r>
              <a:rPr lang="pl-PL" sz="2000" b="1" dirty="0">
                <a:solidFill>
                  <a:schemeClr val="accent2"/>
                </a:solidFill>
              </a:rPr>
              <a:t>  </a:t>
            </a:r>
            <a:r>
              <a:rPr lang="pl-PL" sz="2000" dirty="0" smtClean="0"/>
              <a:t>Dystrybuantę </a:t>
            </a:r>
            <a:r>
              <a:rPr lang="pl-PL" sz="2000" dirty="0"/>
              <a:t>zmiennej losowej 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000" dirty="0"/>
              <a:t> oznaczamy zwykle jako </a:t>
            </a:r>
            <a:r>
              <a:rPr lang="pl-PL" sz="20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000" i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endParaRPr lang="pl-PL" sz="2000" i="1" dirty="0">
              <a:latin typeface="Times New Roman" pitchFamily="18" charset="0"/>
              <a:cs typeface="Times New Roman" pitchFamily="18" charset="0"/>
            </a:endParaRPr>
          </a:p>
          <a:p>
            <a:pPr indent="-76200">
              <a:lnSpc>
                <a:spcPct val="90000"/>
              </a:lnSpc>
              <a:buFontTx/>
              <a:buNone/>
            </a:pPr>
            <a:r>
              <a:rPr lang="pl-PL" sz="2000" dirty="0">
                <a:solidFill>
                  <a:schemeClr val="accent2"/>
                </a:solidFill>
              </a:rPr>
              <a:t>	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pl-PL" sz="24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P</a:t>
            </a:r>
            <a:r>
              <a:rPr lang="pl-PL" sz="24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((-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,x</a:t>
            </a:r>
            <a:r>
              <a:rPr lang="pl-PL" sz="24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0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)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 = P(X&lt;x</a:t>
            </a:r>
            <a:r>
              <a:rPr lang="pl-PL" sz="2400" i="1" baseline="-250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pl-PL" sz="2400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pl-PL" sz="2000" b="1" i="1" dirty="0">
              <a:solidFill>
                <a:schemeClr val="accent2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-76200">
              <a:lnSpc>
                <a:spcPct val="90000"/>
              </a:lnSpc>
              <a:buFontTx/>
              <a:buNone/>
            </a:pPr>
            <a:r>
              <a:rPr lang="pl-PL" sz="2400" b="1" i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([</a:t>
            </a:r>
            <a:r>
              <a:rPr lang="pl-PL" sz="2400" i="1" dirty="0" err="1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]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) = P(a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 X&lt; b) = 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(b) - F</a:t>
            </a:r>
            <a:r>
              <a:rPr lang="pl-PL" sz="2400" i="1" baseline="-25000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pl-PL" sz="2400" i="1" dirty="0">
                <a:latin typeface="Times New Roman" pitchFamily="18" charset="0"/>
                <a:cs typeface="Times New Roman" pitchFamily="18" charset="0"/>
              </a:rPr>
              <a:t>(a)</a:t>
            </a:r>
            <a:r>
              <a:rPr lang="pl-PL" sz="2000" b="1" i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812087" cy="1143000"/>
          </a:xfrm>
        </p:spPr>
        <p:txBody>
          <a:bodyPr/>
          <a:lstStyle/>
          <a:p>
            <a:r>
              <a:rPr lang="pl-PL" dirty="0">
                <a:solidFill>
                  <a:srgbClr val="800000"/>
                </a:solidFill>
              </a:rPr>
              <a:t>Zastosowanie teorii w praktyce – wyznaczanie rozkładu zmiennej losowej</a:t>
            </a:r>
            <a:r>
              <a:rPr lang="pl-PL" sz="1800" dirty="0"/>
              <a:t> 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1124744"/>
            <a:ext cx="7467600" cy="2232248"/>
          </a:xfrm>
        </p:spPr>
        <p:txBody>
          <a:bodyPr/>
          <a:lstStyle/>
          <a:p>
            <a:pPr>
              <a:buFontTx/>
              <a:buNone/>
            </a:pPr>
            <a:r>
              <a:rPr lang="pl-PL" sz="2000" dirty="0"/>
              <a:t>Z  partii wyrobów losujemy 3 sztuki. </a:t>
            </a:r>
          </a:p>
          <a:p>
            <a:pPr>
              <a:buFontTx/>
              <a:buNone/>
            </a:pPr>
            <a:r>
              <a:rPr lang="pl-PL" sz="2000" dirty="0" smtClean="0"/>
              <a:t>Na </a:t>
            </a:r>
            <a:r>
              <a:rPr lang="pl-PL" sz="2000" dirty="0"/>
              <a:t>rysunku pokazano </a:t>
            </a:r>
            <a:r>
              <a:rPr lang="pl-PL" sz="2000" dirty="0" smtClean="0"/>
              <a:t>:</a:t>
            </a:r>
            <a:endParaRPr lang="pl-PL" sz="2000" dirty="0"/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>
                <a:solidFill>
                  <a:srgbClr val="CC0000"/>
                </a:solidFill>
              </a:rPr>
              <a:t>przestrzeń możliwych zdarzeń</a:t>
            </a:r>
          </a:p>
          <a:p>
            <a:pPr marL="179388" indent="-179388">
              <a:buFont typeface="Arial" pitchFamily="34" charset="0"/>
              <a:buChar char="•"/>
            </a:pPr>
            <a:r>
              <a:rPr lang="pl-PL" sz="2000" dirty="0">
                <a:solidFill>
                  <a:schemeClr val="accent2"/>
                </a:solidFill>
              </a:rPr>
              <a:t>sposób określania zmiennej losowej</a:t>
            </a: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1187623" y="3284984"/>
          <a:ext cx="6552728" cy="2520282"/>
        </p:xfrm>
        <a:graphic>
          <a:graphicData uri="http://schemas.openxmlformats.org/drawingml/2006/table">
            <a:tbl>
              <a:tblPr/>
              <a:tblGrid>
                <a:gridCol w="1562240"/>
                <a:gridCol w="1562240"/>
                <a:gridCol w="1866008"/>
                <a:gridCol w="1562240"/>
              </a:tblGrid>
              <a:tr h="42004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l-PL" sz="2400" b="1" i="0" u="none" strike="noStrike" dirty="0" err="1">
                          <a:solidFill>
                            <a:srgbClr val="000080"/>
                          </a:solidFill>
                          <a:latin typeface="Calibri"/>
                        </a:rPr>
                        <a:t>Zmienna=Liczba</a:t>
                      </a:r>
                      <a:r>
                        <a:rPr lang="pl-PL" sz="2400" b="1" i="0" u="none" strike="noStrike" dirty="0">
                          <a:solidFill>
                            <a:srgbClr val="000080"/>
                          </a:solidFill>
                          <a:latin typeface="Calibri"/>
                        </a:rPr>
                        <a:t> sztuk wadliwych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</a:tr>
              <a:tr h="420047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www</a:t>
                      </a:r>
                      <a:endParaRPr lang="pl-PL" sz="2400" b="0" i="0" u="none" strike="noStrike" dirty="0">
                        <a:latin typeface="Times New Roman CE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8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1" i="0" u="none" strike="noStrike">
                        <a:solidFill>
                          <a:srgbClr val="00008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dww</a:t>
                      </a:r>
                      <a:endParaRPr lang="pl-PL" sz="24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wdw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8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1" i="0" u="none" strike="noStrike" dirty="0">
                        <a:solidFill>
                          <a:srgbClr val="00008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dwd</a:t>
                      </a:r>
                      <a:endParaRPr lang="pl-PL" sz="24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wwd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8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1" i="0" u="none" strike="noStrike">
                        <a:solidFill>
                          <a:srgbClr val="00008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2400" b="1" i="0" u="none" strike="noStrike" dirty="0" err="1" smtClean="0">
                          <a:solidFill>
                            <a:srgbClr val="FF0000"/>
                          </a:solidFill>
                          <a:latin typeface="+mn-lt"/>
                        </a:rPr>
                        <a:t>ddw</a:t>
                      </a:r>
                      <a:endParaRPr lang="pl-PL" sz="2400" b="1" i="0" u="none" strike="noStrike" dirty="0" smtClean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wdd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2400" b="1" i="0" u="none" strike="noStrike">
                          <a:solidFill>
                            <a:srgbClr val="00008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pl-PL" sz="2400" b="1" i="0" u="none" strike="noStrike">
                        <a:solidFill>
                          <a:srgbClr val="00008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ddd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20047"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Przestrzeń zdarzeń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24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Line 2"/>
          <p:cNvSpPr>
            <a:spLocks noChangeShapeType="1"/>
          </p:cNvSpPr>
          <p:nvPr/>
        </p:nvSpPr>
        <p:spPr bwMode="auto">
          <a:xfrm>
            <a:off x="4342259" y="3975720"/>
            <a:ext cx="28575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sp>
      <p:sp>
        <p:nvSpPr>
          <p:cNvPr id="8" name="Line 3"/>
          <p:cNvSpPr>
            <a:spLocks noChangeShapeType="1"/>
          </p:cNvSpPr>
          <p:nvPr/>
        </p:nvSpPr>
        <p:spPr bwMode="auto">
          <a:xfrm flipH="1">
            <a:off x="4427983" y="5229200"/>
            <a:ext cx="158417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2195736" y="3933056"/>
            <a:ext cx="166419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2123728" y="4365104"/>
            <a:ext cx="16561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11" name="Line 6"/>
          <p:cNvSpPr>
            <a:spLocks noChangeShapeType="1"/>
          </p:cNvSpPr>
          <p:nvPr/>
        </p:nvSpPr>
        <p:spPr bwMode="auto">
          <a:xfrm flipV="1">
            <a:off x="2195736" y="4437112"/>
            <a:ext cx="1728192" cy="4065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12" name="Line 7"/>
          <p:cNvSpPr>
            <a:spLocks noChangeShapeType="1"/>
          </p:cNvSpPr>
          <p:nvPr/>
        </p:nvSpPr>
        <p:spPr bwMode="auto">
          <a:xfrm flipH="1">
            <a:off x="4499992" y="4725144"/>
            <a:ext cx="1558280" cy="7200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13" name="Line 8"/>
          <p:cNvSpPr>
            <a:spLocks noChangeShapeType="1"/>
          </p:cNvSpPr>
          <p:nvPr/>
        </p:nvSpPr>
        <p:spPr bwMode="auto">
          <a:xfrm flipV="1">
            <a:off x="2195736" y="4797152"/>
            <a:ext cx="1728192" cy="4446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14" name="Line 9"/>
          <p:cNvSpPr>
            <a:spLocks noChangeShapeType="1"/>
          </p:cNvSpPr>
          <p:nvPr/>
        </p:nvSpPr>
        <p:spPr bwMode="auto">
          <a:xfrm flipH="1">
            <a:off x="4427984" y="3933056"/>
            <a:ext cx="1584175" cy="43204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  <p:sp>
        <p:nvSpPr>
          <p:cNvPr id="15" name="Line 10"/>
          <p:cNvSpPr>
            <a:spLocks noChangeShapeType="1"/>
          </p:cNvSpPr>
          <p:nvPr/>
        </p:nvSpPr>
        <p:spPr bwMode="auto">
          <a:xfrm flipH="1">
            <a:off x="4499991" y="4365104"/>
            <a:ext cx="1440159" cy="28803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2548</TotalTime>
  <Words>1825</Words>
  <Application>Microsoft Office PowerPoint</Application>
  <PresentationFormat>Pokaz na ekranie (4:3)</PresentationFormat>
  <Paragraphs>499</Paragraphs>
  <Slides>61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61</vt:i4>
      </vt:variant>
    </vt:vector>
  </HeadingPairs>
  <TitlesOfParts>
    <vt:vector size="64" baseType="lpstr">
      <vt:lpstr>Projekt domyślny</vt:lpstr>
      <vt:lpstr>Równanie</vt:lpstr>
      <vt:lpstr>Wykres</vt:lpstr>
      <vt:lpstr>Statystyczna  Analiza Danych</vt:lpstr>
      <vt:lpstr>Zmienne losowe Rozkład prawdopodobieństwa i dystrybuanta Wartość oczekiwana i wariancja zmiennej losowej  </vt:lpstr>
      <vt:lpstr>Zmienne losowe</vt:lpstr>
      <vt:lpstr>Rodzaje zmiennych losowych</vt:lpstr>
      <vt:lpstr>Definiowanie zmiennej losowej</vt:lpstr>
      <vt:lpstr>Rozkład prawdopodobieństwa zmiennej losowej dyskretnej</vt:lpstr>
      <vt:lpstr>Rozkład prawdopodobieństwa dyskretnej zmiennej losowej</vt:lpstr>
      <vt:lpstr>Dystrybuanta zmiennej losowej</vt:lpstr>
      <vt:lpstr>Zastosowanie teorii w praktyce – wyznaczanie rozkładu zmiennej losowej </vt:lpstr>
      <vt:lpstr>Rozkład i dystrybuanta  zmiennej losowej</vt:lpstr>
      <vt:lpstr>Wykresy rozkładu prawdopodobieństwa  i dystrybuanty zmiennej losowej dyskretnej (skokowej)</vt:lpstr>
      <vt:lpstr>Parametry rozkładu zmiennej losowej -Wartość oczekiwana</vt:lpstr>
      <vt:lpstr>Twierdzenia o wartości oczekiwanej</vt:lpstr>
      <vt:lpstr>Parametry rozkładu zmiennej losowej –  Wariancja D2(X) i odchylenie standardowe D(X)</vt:lpstr>
      <vt:lpstr>Obliczanie  Wariancji D2(X) </vt:lpstr>
      <vt:lpstr>Twierdzenia o wariancji</vt:lpstr>
      <vt:lpstr>Funkcje zmiennej losowej - Momenty </vt:lpstr>
      <vt:lpstr>Moment rzędu k względem punktu d</vt:lpstr>
      <vt:lpstr>Przykład jak prosto obliczyć  wartość oczekiwaną i wariancję </vt:lpstr>
      <vt:lpstr>Rozkłady zmiennej losowej</vt:lpstr>
      <vt:lpstr>Wybrane rozkłady zmiennej skokowej  rozkład binarny – dwupunktowy</vt:lpstr>
      <vt:lpstr>Schemat Bernouliego</vt:lpstr>
      <vt:lpstr>Rozkład Bernouliego - dwumianowy </vt:lpstr>
      <vt:lpstr>Dlaczego rozkład Bernouliego nazywany jest też rozkładem dwumianowym</vt:lpstr>
      <vt:lpstr>Zastosowania rozkładu Bernoulliego (1)</vt:lpstr>
      <vt:lpstr>Slajd 26</vt:lpstr>
      <vt:lpstr>Slajd 27</vt:lpstr>
      <vt:lpstr>Slajd 28</vt:lpstr>
      <vt:lpstr>Slajd 29</vt:lpstr>
      <vt:lpstr>Slajd 30</vt:lpstr>
      <vt:lpstr>Rozkład Poissona   i jego związek z rozkładem Bernouliego</vt:lpstr>
      <vt:lpstr>Przykład zastosowania rozkładu Poissona</vt:lpstr>
      <vt:lpstr>Rozwiązanie</vt:lpstr>
      <vt:lpstr>Zadanie</vt:lpstr>
      <vt:lpstr>Rozkład zmiennej losowej ciągłej</vt:lpstr>
      <vt:lpstr>Związek dystrybuanty i gęstości zmiennej losowej ciągłej</vt:lpstr>
      <vt:lpstr>Funkcja gęstości prawdopodobieństwa</vt:lpstr>
      <vt:lpstr> Interpretacja graficzna </vt:lpstr>
      <vt:lpstr>Własności  funkcji gęstości prawdopodobieństwa </vt:lpstr>
      <vt:lpstr>Ilustracja funkcji gęstości i dystrybuanty zmiennej losowej ciągłej </vt:lpstr>
      <vt:lpstr>Rozkład jednostajny</vt:lpstr>
      <vt:lpstr>Rozkład jednostajny</vt:lpstr>
      <vt:lpstr>Zastosowanie</vt:lpstr>
      <vt:lpstr>Zadanie </vt:lpstr>
      <vt:lpstr>Rozwiązanie – funkcja gęstości i dystrybuanta</vt:lpstr>
      <vt:lpstr>Rozkład wykładniczy</vt:lpstr>
      <vt:lpstr>Zadanie </vt:lpstr>
      <vt:lpstr>Rozkład Normalny</vt:lpstr>
      <vt:lpstr>Slajd 49</vt:lpstr>
      <vt:lpstr>Slajd 50</vt:lpstr>
      <vt:lpstr>Slajd 51</vt:lpstr>
      <vt:lpstr>Slajd 52</vt:lpstr>
      <vt:lpstr>Slajd 53</vt:lpstr>
      <vt:lpstr>Wykresy dystrybuanty rozkładu normalnego N(μ,σ), dla różnych μ i σ</vt:lpstr>
      <vt:lpstr>Slajd 55</vt:lpstr>
      <vt:lpstr>Slajd 56</vt:lpstr>
      <vt:lpstr>Slajd 57</vt:lpstr>
      <vt:lpstr>Slajd 58</vt:lpstr>
      <vt:lpstr>Slajd 59</vt:lpstr>
      <vt:lpstr>Zadanie </vt:lpstr>
      <vt:lpstr>Slajd 61</vt:lpstr>
    </vt:vector>
  </TitlesOfParts>
  <Company>AGH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Regulski</dc:creator>
  <cp:lastModifiedBy>regulski</cp:lastModifiedBy>
  <cp:revision>77</cp:revision>
  <dcterms:created xsi:type="dcterms:W3CDTF">2009-12-04T09:17:17Z</dcterms:created>
  <dcterms:modified xsi:type="dcterms:W3CDTF">2020-03-10T14:44:26Z</dcterms:modified>
</cp:coreProperties>
</file>