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2" r:id="rId3"/>
  </p:sldMasterIdLst>
  <p:notesMasterIdLst>
    <p:notesMasterId r:id="rId60"/>
  </p:notesMasterIdLst>
  <p:sldIdLst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1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303" r:id="rId20"/>
    <p:sldId id="304" r:id="rId21"/>
    <p:sldId id="309" r:id="rId22"/>
    <p:sldId id="264" r:id="rId23"/>
    <p:sldId id="265" r:id="rId24"/>
    <p:sldId id="310" r:id="rId25"/>
    <p:sldId id="266" r:id="rId26"/>
    <p:sldId id="306" r:id="rId27"/>
    <p:sldId id="307" r:id="rId28"/>
    <p:sldId id="308" r:id="rId29"/>
    <p:sldId id="267" r:id="rId30"/>
    <p:sldId id="268" r:id="rId31"/>
    <p:sldId id="305" r:id="rId32"/>
    <p:sldId id="269" r:id="rId33"/>
    <p:sldId id="270" r:id="rId34"/>
    <p:sldId id="271" r:id="rId35"/>
    <p:sldId id="321" r:id="rId36"/>
    <p:sldId id="272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38" algn="l" defTabSz="9142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85" algn="l" defTabSz="9142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32" algn="l" defTabSz="9142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80" algn="l" defTabSz="9142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2DCC-8BC8-4339-9A19-C8078723D14B}" type="datetimeFigureOut">
              <a:rPr lang="pl-PL" smtClean="0"/>
              <a:pPr/>
              <a:t>13-03-2020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3B18-59A2-4B6B-9FC2-BE6D8AF274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9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3B18-59A2-4B6B-9FC2-BE6D8AF27430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29" tIns="45715" rIns="91429" bIns="45715"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29" tIns="45715" rIns="91429" bIns="45715"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1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4" y="188914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4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4" y="188914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4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4" y="1268414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4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4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4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4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6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6" y="1628776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6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6"/>
            <a:ext cx="2133600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6"/>
            <a:ext cx="2133600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fld id="{C2460591-7F12-4D11-B7FF-2C295BF3F3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Calibri Light" pitchFamily="34" charset="0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>
                <a:latin typeface="Calibri Light" pitchFamily="34" charset="0"/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 Light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>
                <a:latin typeface="Calibri Light" pitchFamily="34" charset="0"/>
              </a:defRPr>
            </a:lvl1pPr>
            <a:lvl2pPr>
              <a:defRPr sz="2400">
                <a:latin typeface="Calibri Light" pitchFamily="34" charset="0"/>
              </a:defRPr>
            </a:lvl2pPr>
            <a:lvl3pPr>
              <a:defRPr sz="2000">
                <a:latin typeface="Calibri Light" pitchFamily="34" charset="0"/>
              </a:defRPr>
            </a:lvl3pPr>
            <a:lvl4pPr>
              <a:defRPr sz="1800">
                <a:latin typeface="Calibri Light" pitchFamily="34" charset="0"/>
              </a:defRPr>
            </a:lvl4pPr>
            <a:lvl5pPr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>
                <a:latin typeface="Calibri Light" pitchFamily="34" charset="0"/>
              </a:defRPr>
            </a:lvl1pPr>
            <a:lvl2pPr>
              <a:defRPr sz="2400">
                <a:latin typeface="Calibri Light" pitchFamily="34" charset="0"/>
              </a:defRPr>
            </a:lvl2pPr>
            <a:lvl3pPr>
              <a:defRPr sz="2000">
                <a:latin typeface="Calibri Light" pitchFamily="34" charset="0"/>
              </a:defRPr>
            </a:lvl3pPr>
            <a:lvl4pPr>
              <a:defRPr sz="1800">
                <a:latin typeface="Calibri Light" pitchFamily="34" charset="0"/>
              </a:defRPr>
            </a:lvl4pPr>
            <a:lvl5pPr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0591-7F12-4D11-B7FF-2C295BF3F39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476375" y="476250"/>
            <a:ext cx="7210425" cy="56499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20FA-8232-49F6-A983-B38D8422F83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latin typeface="Calibri Light" pitchFamily="34" charset="0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>
                <a:latin typeface="Calibri Light" pitchFamily="34" charset="0"/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2" indent="0">
              <a:buNone/>
              <a:defRPr sz="1400"/>
            </a:lvl4pPr>
            <a:lvl5pPr marL="1828589" indent="0">
              <a:buNone/>
              <a:defRPr sz="1400"/>
            </a:lvl5pPr>
            <a:lvl6pPr marL="2285738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 Light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>
                <a:latin typeface="Calibri Light" pitchFamily="34" charset="0"/>
              </a:defRPr>
            </a:lvl1pPr>
            <a:lvl2pPr>
              <a:defRPr sz="2400">
                <a:latin typeface="Calibri Light" pitchFamily="34" charset="0"/>
              </a:defRPr>
            </a:lvl2pPr>
            <a:lvl3pPr>
              <a:defRPr sz="2000">
                <a:latin typeface="Calibri Light" pitchFamily="34" charset="0"/>
              </a:defRPr>
            </a:lvl3pPr>
            <a:lvl4pPr>
              <a:defRPr sz="1800">
                <a:latin typeface="Calibri Light" pitchFamily="34" charset="0"/>
              </a:defRPr>
            </a:lvl4pPr>
            <a:lvl5pPr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>
                <a:latin typeface="Calibri Light" pitchFamily="34" charset="0"/>
              </a:defRPr>
            </a:lvl1pPr>
            <a:lvl2pPr>
              <a:defRPr sz="2400">
                <a:latin typeface="Calibri Light" pitchFamily="34" charset="0"/>
              </a:defRPr>
            </a:lvl2pPr>
            <a:lvl3pPr>
              <a:defRPr sz="2000">
                <a:latin typeface="Calibri Light" pitchFamily="34" charset="0"/>
              </a:defRPr>
            </a:lvl3pPr>
            <a:lvl4pPr>
              <a:defRPr sz="1800">
                <a:latin typeface="Calibri Light" pitchFamily="34" charset="0"/>
              </a:defRPr>
            </a:lvl4pPr>
            <a:lvl5pPr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0591-7F12-4D11-B7FF-2C295BF3F39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4" y="1268414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4" y="1268414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476375" y="476250"/>
            <a:ext cx="7210425" cy="56499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20FA-8232-49F6-A983-B38D8422F83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2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8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2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8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2" indent="0">
              <a:buNone/>
              <a:defRPr sz="900"/>
            </a:lvl4pPr>
            <a:lvl5pPr marL="1828589" indent="0">
              <a:buNone/>
              <a:defRPr sz="900"/>
            </a:lvl5pPr>
            <a:lvl6pPr marL="2285738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2" indent="0">
              <a:buNone/>
              <a:defRPr sz="2000"/>
            </a:lvl4pPr>
            <a:lvl5pPr marL="1828589" indent="0">
              <a:buNone/>
              <a:defRPr sz="2000"/>
            </a:lvl5pPr>
            <a:lvl6pPr marL="2285738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2" indent="0">
              <a:buNone/>
              <a:defRPr sz="900"/>
            </a:lvl4pPr>
            <a:lvl5pPr marL="1828589" indent="0">
              <a:buNone/>
              <a:defRPr sz="900"/>
            </a:lvl5pPr>
            <a:lvl6pPr marL="2285738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4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 dirty="0"/>
              <a:t>KISIM, </a:t>
            </a:r>
            <a:r>
              <a:rPr lang="pl-PL" dirty="0" err="1"/>
              <a:t>WIMiIP</a:t>
            </a:r>
            <a:r>
              <a:rPr lang="pl-PL" dirty="0"/>
              <a:t>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29" tIns="45715" rIns="91429" bIns="45715"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1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429" tIns="45715" rIns="91429" bIns="45715"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1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44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589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405" indent="-285717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346" indent="-228574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286" indent="-228574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163" indent="-228574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605" indent="-22857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 dirty="0">
                <a:solidFill>
                  <a:srgbClr val="000000"/>
                </a:solidFill>
              </a:rPr>
              <a:t>KISIM, </a:t>
            </a:r>
            <a:r>
              <a:rPr lang="pl-PL" dirty="0" err="1">
                <a:solidFill>
                  <a:srgbClr val="000000"/>
                </a:solidFill>
              </a:rPr>
              <a:t>WIMiIP</a:t>
            </a:r>
            <a:r>
              <a:rPr lang="pl-PL" dirty="0">
                <a:solidFill>
                  <a:srgbClr val="000000"/>
                </a:solidFill>
              </a:rPr>
              <a:t>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solidFill>
                  <a:srgbClr val="000000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 dirty="0">
                <a:solidFill>
                  <a:srgbClr val="000000"/>
                </a:solidFill>
              </a:rPr>
              <a:t>KISIM, </a:t>
            </a:r>
            <a:r>
              <a:rPr lang="pl-PL" dirty="0" err="1">
                <a:solidFill>
                  <a:srgbClr val="000000"/>
                </a:solidFill>
              </a:rPr>
              <a:t>WIMiIP</a:t>
            </a:r>
            <a:r>
              <a:rPr lang="pl-PL" dirty="0">
                <a:solidFill>
                  <a:srgbClr val="000000"/>
                </a:solidFill>
              </a:rPr>
              <a:t>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solidFill>
                  <a:srgbClr val="000000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0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000" i="1" dirty="0" smtClean="0"/>
              <a:t>…rozkłady, </a:t>
            </a:r>
            <a:r>
              <a:rPr lang="pl-PL" sz="2000" i="1" dirty="0" smtClean="0">
                <a:solidFill>
                  <a:srgbClr val="006699"/>
                </a:solidFill>
              </a:rPr>
              <a:t>kowariancja</a:t>
            </a:r>
            <a:r>
              <a:rPr lang="pl-PL" sz="2000" i="1" dirty="0" smtClean="0"/>
              <a:t>, </a:t>
            </a:r>
            <a:r>
              <a:rPr lang="pl-PL" sz="2000" i="1" dirty="0" smtClean="0">
                <a:solidFill>
                  <a:srgbClr val="990000"/>
                </a:solidFill>
              </a:rPr>
              <a:t>korelacja</a:t>
            </a:r>
            <a:r>
              <a:rPr lang="pl-PL" sz="2000" i="1" dirty="0" smtClean="0"/>
              <a:t>, </a:t>
            </a:r>
            <a:r>
              <a:rPr lang="pl-PL" sz="2000" i="1" dirty="0" smtClean="0">
                <a:solidFill>
                  <a:schemeClr val="bg2"/>
                </a:solidFill>
              </a:rPr>
              <a:t>estymacja i weryfikacja hipotez</a:t>
            </a:r>
            <a:r>
              <a:rPr lang="pl-PL" sz="2000" i="1" dirty="0" smtClean="0"/>
              <a:t>…</a:t>
            </a:r>
            <a:endParaRPr lang="pl-PL" sz="20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913" y="2633928"/>
            <a:ext cx="6400800" cy="1225550"/>
          </a:xfrm>
        </p:spPr>
        <p:txBody>
          <a:bodyPr/>
          <a:lstStyle/>
          <a:p>
            <a:r>
              <a:rPr lang="pl-PL" dirty="0" smtClean="0"/>
              <a:t>Statystyczna analiza danych</a:t>
            </a: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sz="2000" dirty="0" smtClean="0">
                <a:solidFill>
                  <a:srgbClr val="006699"/>
                </a:solidFill>
              </a:rPr>
              <a:t>wykład </a:t>
            </a:r>
            <a:r>
              <a:rPr lang="pl-PL" sz="2000" dirty="0" smtClean="0">
                <a:solidFill>
                  <a:srgbClr val="006699"/>
                </a:solidFill>
              </a:rPr>
              <a:t>4</a:t>
            </a:r>
            <a:endParaRPr lang="pl-PL" sz="2000" dirty="0">
              <a:solidFill>
                <a:srgbClr val="006699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5301208"/>
            <a:ext cx="8640960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w tym wykładzie, (podobnie jak w poprzednich i następnych), wykorzystano doskonały podręcznik: </a:t>
            </a:r>
          </a:p>
          <a:p>
            <a:pPr algn="just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Francuz P., Mackiewicz R., 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Liczby nie wiedzą, skąd pochodzą. Przewodnik po metodologii i statystyce nie tylko dla psychologów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, Redakcja Wydawnictw Katolickiego Uniwersytetu Lubelskiego, 2007.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"/>
            <a:ext cx="7667625" cy="941387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Parametry pozycyjne rozkładu zmiennej losowej</a:t>
            </a:r>
            <a:br>
              <a:rPr lang="pl-PL" b="0" dirty="0" smtClean="0">
                <a:solidFill>
                  <a:srgbClr val="990000"/>
                </a:solidFill>
              </a:rPr>
            </a:br>
            <a:r>
              <a:rPr lang="pl-PL" b="0" dirty="0" smtClean="0">
                <a:solidFill>
                  <a:srgbClr val="990000"/>
                </a:solidFill>
              </a:rPr>
              <a:t>Moda –Dominanta. Mediana.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8952" cy="540060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006699"/>
                </a:solidFill>
              </a:rPr>
              <a:t>Modą </a:t>
            </a:r>
            <a:r>
              <a:rPr lang="pl-PL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pl-PL" b="1" dirty="0" smtClean="0">
                <a:solidFill>
                  <a:srgbClr val="006699"/>
                </a:solidFill>
              </a:rPr>
              <a:t> (Dominantą </a:t>
            </a:r>
            <a:r>
              <a:rPr lang="pl-PL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l-PL" b="1" dirty="0" smtClean="0">
                <a:solidFill>
                  <a:srgbClr val="006699"/>
                </a:solidFill>
              </a:rPr>
              <a:t>)</a:t>
            </a:r>
            <a:r>
              <a:rPr lang="pl-PL" dirty="0" smtClean="0"/>
              <a:t> zmiennej losowej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pl-PL" dirty="0" smtClean="0"/>
              <a:t>nazywamy tę wartość zmiennej losowej, której odpowiada:</a:t>
            </a:r>
          </a:p>
          <a:p>
            <a:pPr lvl="1"/>
            <a:r>
              <a:rPr lang="pl-PL" dirty="0" smtClean="0"/>
              <a:t>Największe prawdopodobieństwo – w przypadku zmiennej dyskretnej</a:t>
            </a:r>
          </a:p>
          <a:p>
            <a:pPr lvl="1"/>
            <a:r>
              <a:rPr lang="pl-PL" dirty="0" smtClean="0"/>
              <a:t>Maksimum lokalne funkcji gęstości w przypadku zmiennej losowej ciągłej</a:t>
            </a:r>
          </a:p>
          <a:p>
            <a:r>
              <a:rPr lang="pl-PL" b="1" dirty="0" smtClean="0">
                <a:solidFill>
                  <a:srgbClr val="006699"/>
                </a:solidFill>
              </a:rPr>
              <a:t>Medianą </a:t>
            </a:r>
            <a:r>
              <a:rPr lang="pl-PL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pl-PL" dirty="0" smtClean="0"/>
              <a:t> zmiennej losowej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dirty="0" smtClean="0"/>
              <a:t>nazywamy wartość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 smtClean="0"/>
              <a:t>, spełniającą nierówności</a:t>
            </a:r>
          </a:p>
          <a:p>
            <a:pPr>
              <a:buFontTx/>
              <a:buNone/>
            </a:pPr>
            <a:r>
              <a:rPr lang="pl-PL" sz="2400" dirty="0" smtClean="0"/>
              <a:t>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)0,5    </a:t>
            </a:r>
            <a:r>
              <a:rPr lang="pl-PL" sz="2400" dirty="0" smtClean="0">
                <a:sym typeface="Symbol" pitchFamily="18" charset="2"/>
              </a:rPr>
              <a:t>i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  x)  0,5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	natomiast dla dystrybuanty mamy: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0,5  F(x)  0,5+P(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X=x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pl-PL" sz="2400" dirty="0" smtClean="0">
                <a:sym typeface="Symbol" pitchFamily="18" charset="2"/>
              </a:rPr>
              <a:t>	dla zmiennej dyskretnej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F(x)=0,5</a:t>
            </a:r>
            <a:r>
              <a:rPr lang="pl-PL" sz="2400" dirty="0" smtClean="0">
                <a:sym typeface="Symbol" pitchFamily="18" charset="2"/>
              </a:rPr>
              <a:t>			 dla zmiennej ciągłej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1"/>
            <a:ext cx="7667625" cy="941387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Parametry pozycyjne rozkładu zmiennej losowej</a:t>
            </a:r>
            <a:br>
              <a:rPr lang="pl-PL" b="0" dirty="0" smtClean="0">
                <a:solidFill>
                  <a:srgbClr val="990000"/>
                </a:solidFill>
              </a:rPr>
            </a:br>
            <a:r>
              <a:rPr lang="pl-PL" b="0" dirty="0" smtClean="0">
                <a:solidFill>
                  <a:srgbClr val="990000"/>
                </a:solidFill>
              </a:rPr>
              <a:t>Mediana, Kwantyle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09979" cy="5472608"/>
          </a:xfrm>
        </p:spPr>
        <p:txBody>
          <a:bodyPr>
            <a:noAutofit/>
          </a:bodyPr>
          <a:lstStyle/>
          <a:p>
            <a:r>
              <a:rPr lang="pl-PL" sz="2400" dirty="0" smtClean="0">
                <a:sym typeface="Symbol" pitchFamily="18" charset="2"/>
              </a:rPr>
              <a:t>Mediana jest kwantylem rzędu drugiego</a:t>
            </a:r>
          </a:p>
          <a:p>
            <a:r>
              <a:rPr lang="pl-PL" sz="2400" dirty="0" smtClean="0">
                <a:sym typeface="Symbol" pitchFamily="18" charset="2"/>
              </a:rPr>
              <a:t>Kwantylem rzędu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pl-PL" sz="2400" dirty="0" smtClean="0">
                <a:sym typeface="Symbol" pitchFamily="18" charset="2"/>
              </a:rPr>
              <a:t>zmiennej losowej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dirty="0" smtClean="0">
                <a:sym typeface="Symbol" pitchFamily="18" charset="2"/>
              </a:rPr>
              <a:t> nazywamy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wartość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dirty="0" smtClean="0">
                <a:sym typeface="Symbol" pitchFamily="18" charset="2"/>
              </a:rPr>
              <a:t> spełniającą nierówności</a:t>
            </a:r>
          </a:p>
          <a:p>
            <a:pPr>
              <a:buFontTx/>
              <a:buNone/>
            </a:pPr>
            <a:r>
              <a:rPr lang="pl-PL" sz="2400" dirty="0" smtClean="0"/>
              <a:t>	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Xx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p</a:t>
            </a:r>
            <a:r>
              <a:rPr lang="pl-PL" sz="2400" dirty="0" smtClean="0">
                <a:sym typeface="Symbol" pitchFamily="18" charset="2"/>
              </a:rPr>
              <a:t>    i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  x) 1-p</a:t>
            </a:r>
            <a:r>
              <a:rPr lang="pl-PL" sz="2400" dirty="0" smtClean="0">
                <a:sym typeface="Symbol" pitchFamily="18" charset="2"/>
              </a:rPr>
              <a:t>,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0&lt;p&lt;1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p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F(x) 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p+P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X=x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pl-PL" sz="2400" dirty="0" smtClean="0">
                <a:sym typeface="Symbol" pitchFamily="18" charset="2"/>
              </a:rPr>
              <a:t>		dla zmiennej dyskretnej</a:t>
            </a:r>
          </a:p>
          <a:p>
            <a:pPr>
              <a:buFontTx/>
              <a:buNone/>
            </a:pPr>
            <a:r>
              <a:rPr lang="pl-PL" sz="2400" dirty="0" smtClean="0">
                <a:sym typeface="Symbol" pitchFamily="18" charset="2"/>
              </a:rPr>
              <a:t>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F(x)=p</a:t>
            </a:r>
            <a:r>
              <a:rPr lang="pl-PL" sz="2400" dirty="0" smtClean="0">
                <a:sym typeface="Symbol" pitchFamily="18" charset="2"/>
              </a:rPr>
              <a:t>			dla zmiennej ciągłej</a:t>
            </a:r>
          </a:p>
          <a:p>
            <a:r>
              <a:rPr lang="pl-PL" sz="2400" dirty="0" smtClean="0">
                <a:sym typeface="Symbol" pitchFamily="18" charset="2"/>
              </a:rPr>
              <a:t>Niektóre kwantyle mają szczególne nazwy, w zależności od rzędu wyróżnia się</a:t>
            </a:r>
          </a:p>
          <a:p>
            <a:pPr marL="361908" lvl="1"/>
            <a:r>
              <a:rPr lang="pl-PL" dirty="0" smtClean="0">
                <a:sym typeface="Symbol" pitchFamily="18" charset="2"/>
              </a:rPr>
              <a:t>Kwartyle, czyli kwantyle rzędu k/4, gdzie		k=1,2,3</a:t>
            </a:r>
          </a:p>
          <a:p>
            <a:pPr marL="361908" lvl="1"/>
            <a:r>
              <a:rPr lang="pl-PL" dirty="0" smtClean="0">
                <a:sym typeface="Symbol" pitchFamily="18" charset="2"/>
              </a:rPr>
              <a:t>Decyle, kwantyle rzędu k/10, 			k=1,2,…,9</a:t>
            </a:r>
          </a:p>
          <a:p>
            <a:pPr marL="361908" lvl="1"/>
            <a:r>
              <a:rPr lang="pl-PL" dirty="0" smtClean="0">
                <a:sym typeface="Symbol" pitchFamily="18" charset="2"/>
              </a:rPr>
              <a:t>Centyle  (</a:t>
            </a:r>
            <a:r>
              <a:rPr lang="pl-PL" dirty="0" err="1" smtClean="0">
                <a:sym typeface="Symbol" pitchFamily="18" charset="2"/>
              </a:rPr>
              <a:t>Percentyle</a:t>
            </a:r>
            <a:r>
              <a:rPr lang="pl-PL" dirty="0" smtClean="0">
                <a:sym typeface="Symbol" pitchFamily="18" charset="2"/>
              </a:rPr>
              <a:t>), kwantyle rzędu k/100,	k=1,2,…,99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1"/>
            <a:ext cx="7210425" cy="941387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Symetria rozkładu zmiennej losowej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052738"/>
            <a:ext cx="8713093" cy="5544615"/>
          </a:xfrm>
        </p:spPr>
        <p:txBody>
          <a:bodyPr/>
          <a:lstStyle/>
          <a:p>
            <a:pPr marL="179368">
              <a:lnSpc>
                <a:spcPct val="90000"/>
              </a:lnSpc>
            </a:pPr>
            <a:r>
              <a:rPr lang="pl-PL" sz="2400" dirty="0" smtClean="0"/>
              <a:t>Zmienna losowa ma rozkład symetryczny </a:t>
            </a:r>
            <a:br>
              <a:rPr lang="pl-PL" sz="2400" dirty="0" smtClean="0"/>
            </a:br>
            <a:r>
              <a:rPr lang="pl-PL" sz="2400" dirty="0" smtClean="0"/>
              <a:t>jeśli istnieje taka wartość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dirty="0" smtClean="0"/>
              <a:t>, że: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W przypadku zmiennej dyskretnej każdemu punktowi skokowemu </a:t>
            </a:r>
            <a:r>
              <a:rPr lang="pl-PL" i="1" dirty="0" smtClean="0"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pl-PL" i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pl-PL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 a </a:t>
            </a:r>
            <a:r>
              <a:rPr lang="pl-PL" dirty="0" smtClean="0">
                <a:sym typeface="Symbol" pitchFamily="18" charset="2"/>
              </a:rPr>
              <a:t>odpowiada punkt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a</a:t>
            </a:r>
            <a:r>
              <a:rPr lang="pl-PL" dirty="0" smtClean="0">
                <a:sym typeface="Symbol" pitchFamily="18" charset="2"/>
              </a:rPr>
              <a:t>, taki, że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l-PL" dirty="0" smtClean="0">
                <a:sym typeface="Symbol" pitchFamily="18" charset="2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P(X=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P(X=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dirty="0" smtClean="0"/>
              <a:t>	 oraz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-a</a:t>
            </a: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dirty="0" smtClean="0"/>
              <a:t>W przypadku zmiennej losowej ciągłej o funkcji gęstości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pl-PL" dirty="0" smtClean="0"/>
              <a:t> 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f(a-x)=f(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dirty="0" smtClean="0"/>
              <a:t>dla każdego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 smtClean="0"/>
              <a:t> w punktach ciągłości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dirty="0" smtClean="0"/>
              <a:t>Punkt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/>
              <a:t> nosi nazwę środka symetrii, a prosta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x=a</a:t>
            </a:r>
            <a:r>
              <a:rPr lang="pl-PL" dirty="0" smtClean="0"/>
              <a:t> jest osią symetrii rozkładu zmiennej losowej .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Jeśli rozkład jest symetryczny, to środkiem symetrii jest wartość oczekiwana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W rozkładzie symetrycznym wszystkie momenty centralne nieparzystego rzędu równe są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1"/>
            <a:ext cx="7210425" cy="941387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Asymetria rozkładu zmiennej losowej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124744"/>
            <a:ext cx="8640763" cy="5328592"/>
          </a:xfrm>
        </p:spPr>
        <p:txBody>
          <a:bodyPr/>
          <a:lstStyle/>
          <a:p>
            <a:r>
              <a:rPr lang="pl-PL" sz="2400" dirty="0" smtClean="0"/>
              <a:t>Zmienna losowa ma rozkład asymetryczny jeśli nie istnieje taka wartość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dirty="0" smtClean="0"/>
              <a:t> (taki punkt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dirty="0" smtClean="0"/>
              <a:t>), który spełnia warunki rozkładu symetrycznego.</a:t>
            </a:r>
          </a:p>
          <a:p>
            <a:r>
              <a:rPr lang="pl-PL" sz="2400" dirty="0" smtClean="0"/>
              <a:t>Ze względu na to, że w rozkładzie asymetrycznym momenty centralne rzędu nieparzystego są różne od zera, do określenia </a:t>
            </a:r>
            <a:r>
              <a:rPr lang="pl-PL" sz="2400" b="1" dirty="0" smtClean="0">
                <a:solidFill>
                  <a:srgbClr val="006699"/>
                </a:solidFill>
              </a:rPr>
              <a:t>współczynnika asymetrii (skośności)</a:t>
            </a:r>
            <a:r>
              <a:rPr lang="pl-PL" sz="2400" dirty="0" smtClean="0"/>
              <a:t> rozkładu wykorzystuje się </a:t>
            </a:r>
            <a:r>
              <a:rPr lang="pl-PL" sz="2400" dirty="0" smtClean="0">
                <a:solidFill>
                  <a:srgbClr val="006699"/>
                </a:solidFill>
              </a:rPr>
              <a:t>trzeci moment centralny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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pl-PL" sz="2400" dirty="0" smtClean="0">
                <a:sym typeface="Symbol" pitchFamily="18" charset="2"/>
              </a:rPr>
              <a:t>, mianowicie</a:t>
            </a:r>
          </a:p>
          <a:p>
            <a:endParaRPr lang="pl-PL" sz="2400" dirty="0" smtClean="0">
              <a:sym typeface="Symbol" pitchFamily="18" charset="2"/>
            </a:endParaRPr>
          </a:p>
          <a:p>
            <a:r>
              <a:rPr lang="pl-PL" sz="2400" dirty="0" smtClean="0">
                <a:sym typeface="Symbol" pitchFamily="18" charset="2"/>
              </a:rPr>
              <a:t>Jeśli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&gt;0</a:t>
            </a:r>
            <a:r>
              <a:rPr lang="pl-PL" sz="2400" dirty="0" smtClean="0">
                <a:sym typeface="Symbol" pitchFamily="18" charset="2"/>
              </a:rPr>
              <a:t>, asymetria rozkładu jest dodatnia  prawostronna (wydłużenie w kierunku dużych wartości)</a:t>
            </a:r>
          </a:p>
          <a:p>
            <a:r>
              <a:rPr lang="pl-PL" sz="2400" dirty="0" smtClean="0">
                <a:sym typeface="Symbol" pitchFamily="18" charset="2"/>
              </a:rPr>
              <a:t>Jeśli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&lt;0</a:t>
            </a:r>
            <a:r>
              <a:rPr lang="pl-PL" sz="2400" dirty="0" smtClean="0">
                <a:sym typeface="Symbol" pitchFamily="18" charset="2"/>
              </a:rPr>
              <a:t>, asymetria rozkładu jest ujemna - lewostronna (wydłużenie w kierunku małych wartości)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>
            <a:spAutoFit/>
          </a:bodyPr>
          <a:lstStyle/>
          <a:p>
            <a:endParaRPr lang="pl-PL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347864" y="3861049"/>
          <a:ext cx="1944688" cy="839787"/>
        </p:xfrm>
        <a:graphic>
          <a:graphicData uri="http://schemas.openxmlformats.org/presentationml/2006/ole">
            <p:oleObj spid="_x0000_s109570" name="Równanie" r:id="rId3" imgW="748975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7956550" cy="941388"/>
          </a:xfrm>
        </p:spPr>
        <p:txBody>
          <a:bodyPr/>
          <a:lstStyle/>
          <a:p>
            <a:pPr>
              <a:tabLst>
                <a:tab pos="7174675" algn="l"/>
              </a:tabLst>
            </a:pPr>
            <a:r>
              <a:rPr lang="pl-PL" sz="2000" dirty="0" smtClean="0">
                <a:solidFill>
                  <a:srgbClr val="990000"/>
                </a:solidFill>
              </a:rPr>
              <a:t>Wyznaczyć wskaźniki położenia zmiennej </a:t>
            </a:r>
            <a:r>
              <a:rPr lang="pl-PL" sz="20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dirty="0" smtClean="0">
                <a:solidFill>
                  <a:srgbClr val="990000"/>
                </a:solidFill>
              </a:rPr>
              <a:t>: </a:t>
            </a:r>
            <a:br>
              <a:rPr lang="pl-PL" sz="2000" dirty="0" smtClean="0">
                <a:solidFill>
                  <a:srgbClr val="990000"/>
                </a:solidFill>
              </a:rPr>
            </a:br>
            <a:r>
              <a:rPr lang="pl-PL" sz="2000" dirty="0" smtClean="0">
                <a:solidFill>
                  <a:srgbClr val="006699"/>
                </a:solidFill>
              </a:rPr>
              <a:t>wartość oczekiwaną, modę, medianę, kwantyl rzędu 0,75</a:t>
            </a:r>
            <a:r>
              <a:rPr lang="pl-PL" sz="2000" dirty="0" smtClean="0">
                <a:solidFill>
                  <a:srgbClr val="990000"/>
                </a:solidFill>
              </a:rPr>
              <a:t>,</a:t>
            </a:r>
            <a:r>
              <a:rPr lang="pl-PL" sz="2000" dirty="0" smtClean="0"/>
              <a:t>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1" y="1340768"/>
            <a:ext cx="8174037" cy="792163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Dla zmiennej losowej, której funkcja gęstości dana jest wzorem</a:t>
            </a:r>
          </a:p>
        </p:txBody>
      </p:sp>
      <p:graphicFrame>
        <p:nvGraphicFramePr>
          <p:cNvPr id="20486" name="Object 9"/>
          <p:cNvGraphicFramePr>
            <a:graphicFrameLocks noChangeAspect="1"/>
          </p:cNvGraphicFramePr>
          <p:nvPr/>
        </p:nvGraphicFramePr>
        <p:xfrm>
          <a:off x="1115616" y="2060848"/>
          <a:ext cx="6083300" cy="1335088"/>
        </p:xfrm>
        <a:graphic>
          <a:graphicData uri="http://schemas.openxmlformats.org/presentationml/2006/ole">
            <p:oleObj spid="_x0000_s110595" name="Równanie" r:id="rId3" imgW="2781000" imgH="609480" progId="">
              <p:embed/>
            </p:oleObj>
          </a:graphicData>
        </a:graphic>
      </p:graphicFrame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23528" y="3573016"/>
            <a:ext cx="7632848" cy="21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E(X) = 7/12</a:t>
            </a:r>
          </a:p>
          <a:p>
            <a:pPr>
              <a:spcBef>
                <a:spcPct val="50000"/>
              </a:spcBef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Mo = 1</a:t>
            </a:r>
          </a:p>
          <a:p>
            <a:pPr>
              <a:spcBef>
                <a:spcPct val="50000"/>
              </a:spcBef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pl-PL" sz="2400" dirty="0"/>
              <a:t> </a:t>
            </a:r>
            <a:r>
              <a:rPr lang="pl-PL" sz="2400" dirty="0">
                <a:latin typeface="+mn-lt"/>
              </a:rPr>
              <a:t>obliczę z równania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F(Me)</a:t>
            </a:r>
            <a:r>
              <a:rPr lang="pl-PL" sz="2400" dirty="0"/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= 1/2; Me = 9/24</a:t>
            </a:r>
          </a:p>
          <a:p>
            <a:pPr>
              <a:spcBef>
                <a:spcPct val="50000"/>
              </a:spcBef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Q3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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F(Q3 ) = 3/4  </a:t>
            </a:r>
            <a:r>
              <a:rPr lang="pl-PL" sz="2400" dirty="0">
                <a:latin typeface="+mn-lt"/>
              </a:rPr>
              <a:t>stąd</a:t>
            </a:r>
            <a:r>
              <a:rPr lang="pl-PL" sz="2400" dirty="0"/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Q3 =41/64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Zmienna losowa wielowymiarowa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32812" cy="5328592"/>
          </a:xfrm>
        </p:spPr>
        <p:txBody>
          <a:bodyPr/>
          <a:lstStyle/>
          <a:p>
            <a:pPr algn="ctr"/>
            <a:r>
              <a:rPr lang="pl-PL" sz="2400" dirty="0" smtClean="0"/>
              <a:t>Dana jest przestrzeń probabilistyczna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, S, P) </a:t>
            </a:r>
            <a:r>
              <a:rPr lang="pl-PL" sz="2400" dirty="0" smtClean="0">
                <a:sym typeface="Symbol" pitchFamily="18" charset="2"/>
              </a:rPr>
              <a:t/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dirty="0" smtClean="0">
                <a:sym typeface="Symbol" pitchFamily="18" charset="2"/>
              </a:rPr>
              <a:t>i w tej przestrzeni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2400" dirty="0" smtClean="0">
                <a:sym typeface="Symbol" pitchFamily="18" charset="2"/>
              </a:rPr>
              <a:t> zmiennych losowych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  <a:p>
            <a:pPr algn="ctr">
              <a:buFontTx/>
              <a:buNone/>
            </a:pPr>
            <a:r>
              <a:rPr lang="pl-PL" sz="2400" u="sng" dirty="0" smtClean="0">
                <a:sym typeface="Symbol" pitchFamily="18" charset="2"/>
              </a:rPr>
              <a:t>Definicja</a:t>
            </a:r>
          </a:p>
          <a:p>
            <a:pPr algn="ctr">
              <a:spcBef>
                <a:spcPts val="0"/>
              </a:spcBef>
            </a:pPr>
            <a:r>
              <a:rPr lang="pl-PL" sz="2400" dirty="0" smtClean="0">
                <a:sym typeface="Symbol" pitchFamily="18" charset="2"/>
              </a:rPr>
              <a:t>Uporządkowany układ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2400" dirty="0" smtClean="0">
                <a:sym typeface="Symbol" pitchFamily="18" charset="2"/>
              </a:rPr>
              <a:t> zmiennych losowych, oznaczony</a:t>
            </a:r>
          </a:p>
          <a:p>
            <a:pPr algn="ctr">
              <a:spcBef>
                <a:spcPts val="0"/>
              </a:spcBef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pl-PL" sz="2400" dirty="0" smtClean="0">
                <a:sym typeface="Symbol" pitchFamily="18" charset="2"/>
              </a:rPr>
              <a:t>nazywamy wektorem losowym lub  </a:t>
            </a:r>
            <a:br>
              <a:rPr lang="pl-PL" sz="2400" dirty="0" smtClean="0">
                <a:sym typeface="Symbol" pitchFamily="18" charset="2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2400" dirty="0" smtClean="0">
                <a:sym typeface="Symbol" pitchFamily="18" charset="2"/>
              </a:rPr>
              <a:t> -wymiarową zmienną losową, co oznacza, że każdemu zdarzeniu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   </a:t>
            </a:r>
            <a:r>
              <a:rPr lang="pl-PL" sz="2400" dirty="0" smtClean="0">
                <a:sym typeface="Symbol" pitchFamily="18" charset="2"/>
              </a:rPr>
              <a:t>przyporządkowano punkt przestrzeni euklidesowej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  <a:p>
            <a:pPr algn="ctr">
              <a:buFontTx/>
              <a:buNone/>
            </a:pPr>
            <a:endParaRPr lang="pl-PL" sz="2400" baseline="30000" dirty="0" smtClean="0">
              <a:sym typeface="Symbol" pitchFamily="18" charset="2"/>
            </a:endParaRPr>
          </a:p>
          <a:p>
            <a:pPr algn="ctr">
              <a:buFontTx/>
              <a:buNone/>
            </a:pPr>
            <a:r>
              <a:rPr lang="pl-PL" sz="2400" dirty="0" smtClean="0">
                <a:sym typeface="Symbol" pitchFamily="18" charset="2"/>
              </a:rPr>
              <a:t>Funkcję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(A) = P({: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()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}) </a:t>
            </a:r>
            <a:r>
              <a:rPr lang="pl-PL" sz="2400" dirty="0" smtClean="0">
                <a:sym typeface="Symbol" pitchFamily="18" charset="2"/>
              </a:rPr>
              <a:t>nazywamy rozkładem prawdopodobieństwa wektora losowego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b="1" dirty="0" smtClean="0">
                <a:sym typeface="Symbol" pitchFamily="18" charset="2"/>
              </a:rPr>
              <a:t>, </a:t>
            </a:r>
            <a:r>
              <a:rPr lang="pl-PL" sz="2400" dirty="0" smtClean="0">
                <a:sym typeface="Symbol" pitchFamily="18" charset="2"/>
              </a:rPr>
              <a:t>a jego dystrybuanta jest określona wzorem</a:t>
            </a:r>
          </a:p>
          <a:p>
            <a:pPr algn="ctr">
              <a:buFontTx/>
              <a:buNone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P(X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endParaRPr lang="pl-PL" sz="2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0" smtClean="0">
                <a:solidFill>
                  <a:srgbClr val="990000"/>
                </a:solidFill>
              </a:rPr>
              <a:t>Przykłady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5328592"/>
          </a:xfrm>
        </p:spPr>
        <p:txBody>
          <a:bodyPr/>
          <a:lstStyle/>
          <a:p>
            <a:r>
              <a:rPr lang="pl-PL" sz="2000" dirty="0" smtClean="0"/>
              <a:t>Badamy trzy cechy człowieka : </a:t>
            </a:r>
          </a:p>
          <a:p>
            <a:pPr lvl="1"/>
            <a:r>
              <a:rPr lang="pl-PL" sz="2000" dirty="0" smtClean="0"/>
              <a:t>wiek , </a:t>
            </a:r>
            <a:r>
              <a:rPr lang="pl-PL" dirty="0" smtClean="0">
                <a:sym typeface="Symbol" pitchFamily="18" charset="2"/>
              </a:rPr>
              <a:t></a:t>
            </a:r>
            <a:r>
              <a:rPr lang="pl-PL" baseline="-25000" dirty="0" smtClean="0">
                <a:sym typeface="Symbol" pitchFamily="18" charset="2"/>
              </a:rPr>
              <a:t>1</a:t>
            </a:r>
            <a:r>
              <a:rPr lang="pl-PL" sz="2000" dirty="0" smtClean="0"/>
              <a:t> </a:t>
            </a:r>
            <a:r>
              <a:rPr lang="pl-PL" sz="2000" dirty="0" smtClean="0">
                <a:sym typeface="Symbol" pitchFamily="18" charset="2"/>
              </a:rPr>
              <a:t> [18,100] [lat]</a:t>
            </a:r>
          </a:p>
          <a:p>
            <a:pPr lvl="1"/>
            <a:r>
              <a:rPr lang="pl-PL" sz="2000" dirty="0" smtClean="0"/>
              <a:t>wzrost, </a:t>
            </a:r>
            <a:r>
              <a:rPr lang="pl-PL" dirty="0" smtClean="0">
                <a:sym typeface="Symbol" pitchFamily="18" charset="2"/>
              </a:rPr>
              <a:t></a:t>
            </a:r>
            <a:r>
              <a:rPr lang="pl-PL" baseline="-25000" dirty="0" smtClean="0">
                <a:sym typeface="Symbol" pitchFamily="18" charset="2"/>
              </a:rPr>
              <a:t>2</a:t>
            </a:r>
            <a:r>
              <a:rPr lang="pl-PL" sz="2000" dirty="0" smtClean="0"/>
              <a:t> </a:t>
            </a:r>
            <a:r>
              <a:rPr lang="pl-PL" sz="2000" dirty="0" smtClean="0">
                <a:sym typeface="Symbol" pitchFamily="18" charset="2"/>
              </a:rPr>
              <a:t> [140, 210][cm]</a:t>
            </a:r>
            <a:endParaRPr lang="pl-PL" sz="2000" dirty="0" smtClean="0"/>
          </a:p>
          <a:p>
            <a:pPr lvl="1"/>
            <a:r>
              <a:rPr lang="pl-PL" sz="2000" dirty="0" smtClean="0"/>
              <a:t>waga, </a:t>
            </a:r>
            <a:r>
              <a:rPr lang="pl-PL" dirty="0" smtClean="0">
                <a:sym typeface="Symbol" pitchFamily="18" charset="2"/>
              </a:rPr>
              <a:t></a:t>
            </a:r>
            <a:r>
              <a:rPr lang="pl-PL" baseline="-25000" dirty="0" smtClean="0">
                <a:sym typeface="Symbol" pitchFamily="18" charset="2"/>
              </a:rPr>
              <a:t>3</a:t>
            </a:r>
            <a:r>
              <a:rPr lang="pl-PL" sz="2000" dirty="0" smtClean="0"/>
              <a:t> </a:t>
            </a:r>
            <a:r>
              <a:rPr lang="pl-PL" sz="2000" dirty="0" smtClean="0">
                <a:sym typeface="Symbol" pitchFamily="18" charset="2"/>
              </a:rPr>
              <a:t> [40,150][kg]</a:t>
            </a:r>
          </a:p>
          <a:p>
            <a:pPr lvl="1">
              <a:buFont typeface="Symbol" pitchFamily="18" charset="2"/>
              <a:buChar char="w"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(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</a:t>
            </a:r>
          </a:p>
          <a:p>
            <a:pPr lvl="1">
              <a:buFont typeface="Symbol" pitchFamily="18" charset="2"/>
              <a:buNone/>
            </a:pPr>
            <a:r>
              <a:rPr lang="pl-PL" sz="2000" dirty="0" smtClean="0">
                <a:sym typeface="Symbol" pitchFamily="18" charset="2"/>
              </a:rPr>
              <a:t>Zmienne losowe definiuję następująco:</a:t>
            </a:r>
          </a:p>
          <a:p>
            <a:pPr lvl="1">
              <a:buFont typeface="Symbol" pitchFamily="18" charset="2"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)=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pl-PL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buFont typeface="Symbol" pitchFamily="18" charset="2"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)=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  <a:p>
            <a:pPr lvl="1">
              <a:buFont typeface="Symbol" pitchFamily="18" charset="2"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...</a:t>
            </a:r>
          </a:p>
          <a:p>
            <a:pPr lvl="1">
              <a:buFont typeface="Symbol" pitchFamily="18" charset="2"/>
              <a:buNone/>
            </a:pP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)=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lang="pl-PL" sz="20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62818" name="Picture 2" descr="http://www.ftj.agh.edu.pl/~tarasiuk/wvs/chapters/przyklady/z1-rozkl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26876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90000"/>
                </a:solidFill>
              </a:rPr>
              <a:t>Dwuwymiarowa Zmienna Losowa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511333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Niech X i Y będą zmiennymi losowymi określonymi na zbiorze zdarzeń elementarnych </a:t>
            </a:r>
            <a:r>
              <a:rPr lang="pl-PL" dirty="0" smtClean="0">
                <a:sym typeface="Symbol"/>
              </a:rPr>
              <a:t>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Zmienna losowa dwuwymiarowa </a:t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dirty="0" smtClean="0">
                <a:solidFill>
                  <a:srgbClr val="006699"/>
                </a:solidFill>
              </a:rPr>
              <a:t>dwuwymiarowy wektor losowy</a:t>
            </a:r>
            <a:r>
              <a:rPr lang="pl-PL" b="1" dirty="0" smtClean="0"/>
              <a:t>)</a:t>
            </a:r>
            <a:r>
              <a:rPr lang="pl-PL" dirty="0" smtClean="0"/>
              <a:t> to para (</a:t>
            </a:r>
            <a:r>
              <a:rPr lang="pl-PL" dirty="0" err="1" smtClean="0"/>
              <a:t>X,Y</a:t>
            </a:r>
            <a:r>
              <a:rPr lang="pl-PL" dirty="0" smtClean="0"/>
              <a:t>) zmiennych losowych jednowymiarowych. </a:t>
            </a:r>
            <a:br>
              <a:rPr lang="pl-PL" dirty="0" smtClean="0"/>
            </a:br>
            <a:r>
              <a:rPr lang="pl-PL" dirty="0" smtClean="0"/>
              <a:t>Zmienna losowa dwuwymiarowa przyporządkowuje </a:t>
            </a:r>
            <a:r>
              <a:rPr lang="pl-PL" i="1" dirty="0" smtClean="0">
                <a:solidFill>
                  <a:srgbClr val="006699"/>
                </a:solidFill>
              </a:rPr>
              <a:t>zdarzeniom elementarnym pary liczb </a:t>
            </a:r>
            <a:r>
              <a:rPr lang="pl-PL" dirty="0" smtClean="0"/>
              <a:t>rzeczywistych.</a:t>
            </a:r>
          </a:p>
          <a:p>
            <a:r>
              <a:rPr lang="pl-PL" b="1" dirty="0" smtClean="0"/>
              <a:t>Dystrybuantą dwuwymiarowej zmiennej losowej (</a:t>
            </a:r>
            <a:r>
              <a:rPr lang="pl-PL" b="1" dirty="0" err="1" smtClean="0"/>
              <a:t>X,Y</a:t>
            </a:r>
            <a:r>
              <a:rPr lang="pl-PL" b="1" dirty="0" smtClean="0"/>
              <a:t>)</a:t>
            </a:r>
            <a:r>
              <a:rPr lang="pl-PL" dirty="0" smtClean="0"/>
              <a:t> nazywamy funkcję F: dwóch zmiennych rzeczywistych x, y określoną wzorem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)=P(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X&lt;x,Y&lt;y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		 dla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Własności dystrybuanty </a:t>
            </a:r>
            <a:br>
              <a:rPr lang="pl-PL" dirty="0" smtClean="0"/>
            </a:br>
            <a:r>
              <a:rPr lang="pl-PL" dirty="0" smtClean="0"/>
              <a:t>dwuwymiarowej zmiennej losowej (</a:t>
            </a:r>
            <a:r>
              <a:rPr lang="pl-PL" dirty="0" err="1" smtClean="0"/>
              <a:t>X,Y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Dystrybuanta zmiennej losowej dwuwymiarowej</a:t>
            </a:r>
          </a:p>
          <a:p>
            <a:endParaRPr lang="pl-PL" sz="2400" dirty="0" smtClean="0"/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 P(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X&lt;x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Y&lt;y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	 dla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400" dirty="0" smtClean="0"/>
          </a:p>
          <a:p>
            <a:r>
              <a:rPr lang="pl-PL" sz="2400" dirty="0" smtClean="0"/>
              <a:t>Dla dowolnych punktów: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), (y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/>
              <a:t>takich, że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≤x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≤y 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/>
              <a:t>, zachodzi nierówność  </a:t>
            </a:r>
          </a:p>
          <a:p>
            <a:pPr algn="ctr"/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)- F(x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)- F(x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)- F(x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)=P(x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≤X&lt; 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≤Y&lt; 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)≥0</a:t>
            </a:r>
          </a:p>
          <a:p>
            <a:endParaRPr lang="pl-PL" sz="2400" dirty="0" smtClean="0"/>
          </a:p>
          <a:p>
            <a:endParaRPr lang="pl-PL" sz="24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3419872" y="2276873"/>
          <a:ext cx="1152128" cy="822948"/>
        </p:xfrm>
        <a:graphic>
          <a:graphicData uri="http://schemas.openxmlformats.org/presentationml/2006/ole">
            <p:oleObj spid="_x0000_s160774" name="Równanie" r:id="rId3" imgW="533169" imgH="380835" progId="">
              <p:embed/>
            </p:oleObj>
          </a:graphicData>
        </a:graphic>
      </p:graphicFrame>
      <p:sp>
        <p:nvSpPr>
          <p:cNvPr id="12" name="Prostokąt 11"/>
          <p:cNvSpPr/>
          <p:nvPr/>
        </p:nvSpPr>
        <p:spPr>
          <a:xfrm>
            <a:off x="395536" y="1988841"/>
            <a:ext cx="446449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Rozkłady brzegowe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79512" y="1124744"/>
            <a:ext cx="4572000" cy="1603861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r>
              <a:rPr lang="pl-PL" sz="2400" dirty="0" smtClean="0"/>
              <a:t>Rozkłady brzegowe w przypadku dwuwymiarowej dyskretnej zmiennej losowej definiujemy jako: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2987824" y="2852937"/>
            <a:ext cx="5940152" cy="198095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r"/>
            <a:r>
              <a:rPr lang="pl-PL" sz="2400" dirty="0" smtClean="0"/>
              <a:t>Rozkłady brzegowe określają prawdopodobieństwo, że jedna ze zmiennych losowych przyjmie jakąś wartość, niezależnie od tego jaką wartość przyjmuje druga zmienna losowa. </a:t>
            </a:r>
            <a:endParaRPr lang="pl-PL" sz="2400" dirty="0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5085184"/>
            <a:ext cx="5324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9"/>
            <a:ext cx="1685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9"/>
            <a:ext cx="1752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„wzory skróconego mnożenia”</a:t>
            </a:r>
            <a:br>
              <a:rPr lang="pl-PL" dirty="0" smtClean="0"/>
            </a:br>
            <a:r>
              <a:rPr lang="pl-PL" sz="1800" i="1" dirty="0" smtClean="0">
                <a:solidFill>
                  <a:schemeClr val="bg2"/>
                </a:solidFill>
              </a:rPr>
              <a:t>dawno temu w szkole…</a:t>
            </a:r>
            <a:endParaRPr lang="pl-PL" i="1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113337"/>
          </a:xfrm>
        </p:spPr>
        <p:txBody>
          <a:bodyPr/>
          <a:lstStyle/>
          <a:p>
            <a:r>
              <a:rPr lang="pl-PL" dirty="0" smtClean="0"/>
              <a:t>kwadrat sumy…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+2ab+b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pl-PL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+3a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b+3ab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=… trójkąt Pascala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312" y="2924944"/>
            <a:ext cx="71516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5711442" y="2348880"/>
          <a:ext cx="3178980" cy="559445"/>
        </p:xfrm>
        <a:graphic>
          <a:graphicData uri="http://schemas.openxmlformats.org/presentationml/2006/ole">
            <p:oleObj spid="_x0000_s198658" name="Równanie" r:id="rId4" imgW="2387520" imgH="457200" progId="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1442" y="1796912"/>
            <a:ext cx="3387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współczynnik dwumianowy – symbol Newtona</a:t>
            </a:r>
            <a:endParaRPr lang="pl-P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1442" y="1484784"/>
            <a:ext cx="208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800000"/>
                </a:solidFill>
                <a:latin typeface="Calibri Light" pitchFamily="34" charset="0"/>
              </a:rPr>
              <a:t>rozkład </a:t>
            </a:r>
            <a:r>
              <a:rPr lang="pl-PL" dirty="0" err="1" smtClean="0">
                <a:solidFill>
                  <a:srgbClr val="800000"/>
                </a:solidFill>
                <a:latin typeface="Calibri Light" pitchFamily="34" charset="0"/>
              </a:rPr>
              <a:t>Bernouliego</a:t>
            </a:r>
            <a:r>
              <a:rPr lang="pl-PL" dirty="0" smtClean="0">
                <a:solidFill>
                  <a:srgbClr val="800000"/>
                </a:solidFill>
                <a:latin typeface="Calibri Light" pitchFamily="34" charset="0"/>
              </a:rPr>
              <a:t> </a:t>
            </a:r>
            <a:endParaRPr lang="pl-PL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26940" y="935758"/>
            <a:ext cx="3417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808080"/>
                </a:solidFill>
                <a:latin typeface="Calibri"/>
              </a:rPr>
              <a:t>dawno, </a:t>
            </a:r>
            <a:r>
              <a:rPr lang="pl-PL" i="1" dirty="0" err="1" smtClean="0">
                <a:solidFill>
                  <a:srgbClr val="808080"/>
                </a:solidFill>
                <a:latin typeface="Calibri"/>
              </a:rPr>
              <a:t>dawno</a:t>
            </a:r>
            <a:r>
              <a:rPr lang="pl-PL" i="1" dirty="0" smtClean="0">
                <a:solidFill>
                  <a:srgbClr val="808080"/>
                </a:solidFill>
                <a:latin typeface="Calibri"/>
              </a:rPr>
              <a:t> temu, na poprzednim wykładzie…</a:t>
            </a:r>
            <a:endParaRPr lang="pl-PL" i="1" dirty="0">
              <a:solidFill>
                <a:srgbClr val="808080"/>
              </a:solidFill>
              <a:latin typeface="Calibri"/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580112" y="1052736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124700" cy="762000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800000"/>
                </a:solidFill>
                <a:latin typeface="+mn-lt"/>
              </a:rPr>
              <a:t>Tablicowa reprezentacja dwuwymiarowego </a:t>
            </a:r>
            <a:br>
              <a:rPr lang="pl-PL" b="0" dirty="0" smtClean="0">
                <a:solidFill>
                  <a:srgbClr val="800000"/>
                </a:solidFill>
                <a:latin typeface="+mn-lt"/>
              </a:rPr>
            </a:br>
            <a:r>
              <a:rPr lang="pl-PL" b="0" dirty="0" smtClean="0">
                <a:solidFill>
                  <a:srgbClr val="800000"/>
                </a:solidFill>
                <a:latin typeface="+mn-lt"/>
              </a:rPr>
              <a:t>rozkładu zmiennej losowej skokowej</a:t>
            </a:r>
          </a:p>
        </p:txBody>
      </p:sp>
      <p:grpSp>
        <p:nvGrpSpPr>
          <p:cNvPr id="146" name="Grupa 145"/>
          <p:cNvGrpSpPr/>
          <p:nvPr/>
        </p:nvGrpSpPr>
        <p:grpSpPr>
          <a:xfrm>
            <a:off x="104931" y="1556792"/>
            <a:ext cx="8893175" cy="4533410"/>
            <a:chOff x="104930" y="1556792"/>
            <a:chExt cx="8893175" cy="4533409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04930" y="1556792"/>
              <a:ext cx="8893175" cy="4249737"/>
              <a:chOff x="-3" y="-3"/>
              <a:chExt cx="4422" cy="2832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4416" cy="2826"/>
                <a:chOff x="0" y="0"/>
                <a:chExt cx="4416" cy="2826"/>
              </a:xfrm>
            </p:grpSpPr>
            <p:grpSp>
              <p:nvGrpSpPr>
                <p:cNvPr id="4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73" cy="750"/>
                  <a:chOff x="0" y="0"/>
                  <a:chExt cx="573" cy="750"/>
                </a:xfrm>
              </p:grpSpPr>
              <p:sp>
                <p:nvSpPr>
                  <p:cNvPr id="2369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17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GB" sz="1200" dirty="0">
                        <a:latin typeface="+mn-lt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9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73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573" y="0"/>
                  <a:ext cx="640" cy="750"/>
                  <a:chOff x="573" y="0"/>
                  <a:chExt cx="640" cy="750"/>
                </a:xfrm>
              </p:grpSpPr>
              <p:sp>
                <p:nvSpPr>
                  <p:cNvPr id="2369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0"/>
                    <a:ext cx="584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Y=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1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9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0"/>
                    <a:ext cx="640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1213" y="0"/>
                  <a:ext cx="686" cy="750"/>
                  <a:chOff x="1213" y="0"/>
                  <a:chExt cx="686" cy="750"/>
                </a:xfrm>
              </p:grpSpPr>
              <p:sp>
                <p:nvSpPr>
                  <p:cNvPr id="236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45"/>
                    <a:ext cx="630" cy="5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Y= 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2</a:t>
                    </a:r>
                    <a:endParaRPr lang="en-GB" baseline="-25000" dirty="0">
                      <a:latin typeface="+mn-lt"/>
                    </a:endParaRPr>
                  </a:p>
                </p:txBody>
              </p:sp>
              <p:sp>
                <p:nvSpPr>
                  <p:cNvPr id="236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0"/>
                    <a:ext cx="686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899" y="0"/>
                  <a:ext cx="592" cy="750"/>
                  <a:chOff x="1899" y="0"/>
                  <a:chExt cx="592" cy="750"/>
                </a:xfrm>
              </p:grpSpPr>
              <p:sp>
                <p:nvSpPr>
                  <p:cNvPr id="2369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0"/>
                    <a:ext cx="536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US" dirty="0">
                        <a:latin typeface="+mn-lt"/>
                        <a:cs typeface="Times New Roman" pitchFamily="18" charset="0"/>
                      </a:rPr>
                      <a:t>Y= 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3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9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99" y="0"/>
                    <a:ext cx="592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2491" y="0"/>
                  <a:ext cx="452" cy="750"/>
                  <a:chOff x="2491" y="0"/>
                  <a:chExt cx="452" cy="750"/>
                </a:xfrm>
              </p:grpSpPr>
              <p:sp>
                <p:nvSpPr>
                  <p:cNvPr id="2368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0"/>
                    <a:ext cx="396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Y= 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4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8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0"/>
                    <a:ext cx="452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2943" y="0"/>
                  <a:ext cx="422" cy="750"/>
                  <a:chOff x="2943" y="0"/>
                  <a:chExt cx="422" cy="750"/>
                </a:xfrm>
              </p:grpSpPr>
              <p:sp>
                <p:nvSpPr>
                  <p:cNvPr id="2368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0"/>
                    <a:ext cx="366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Y= 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5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8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943" y="0"/>
                    <a:ext cx="422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3365" y="0"/>
                  <a:ext cx="433" cy="750"/>
                  <a:chOff x="3365" y="0"/>
                  <a:chExt cx="433" cy="750"/>
                </a:xfrm>
              </p:grpSpPr>
              <p:sp>
                <p:nvSpPr>
                  <p:cNvPr id="2368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0"/>
                    <a:ext cx="377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Y= </a:t>
                    </a:r>
                    <a:r>
                      <a:rPr lang="pl-PL" dirty="0">
                        <a:latin typeface="+mn-lt"/>
                      </a:rPr>
                      <a:t>y</a:t>
                    </a:r>
                    <a:r>
                      <a:rPr lang="pl-PL" baseline="-25000" dirty="0">
                        <a:latin typeface="+mn-lt"/>
                      </a:rPr>
                      <a:t>6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0"/>
                    <a:ext cx="433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3798" y="0"/>
                  <a:ext cx="618" cy="750"/>
                  <a:chOff x="3798" y="0"/>
                  <a:chExt cx="618" cy="750"/>
                </a:xfrm>
              </p:grpSpPr>
              <p:sp>
                <p:nvSpPr>
                  <p:cNvPr id="2368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0"/>
                    <a:ext cx="562" cy="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GB" sz="1400" dirty="0" err="1">
                        <a:latin typeface="+mn-lt"/>
                        <a:cs typeface="Times New Roman" pitchFamily="18" charset="0"/>
                      </a:rPr>
                      <a:t>Rozkład</a:t>
                    </a:r>
                    <a:endParaRPr lang="pl-PL" sz="1400" dirty="0">
                      <a:latin typeface="+mn-lt"/>
                    </a:endParaRPr>
                  </a:p>
                  <a:p>
                    <a:pPr algn="ctr" eaLnBrk="0" hangingPunct="0"/>
                    <a:r>
                      <a:rPr lang="pl-PL" sz="1400" dirty="0">
                        <a:latin typeface="+mn-lt"/>
                      </a:rPr>
                      <a:t>brzegowy</a:t>
                    </a:r>
                    <a:r>
                      <a:rPr lang="en-GB" sz="1400" dirty="0">
                        <a:latin typeface="+mn-lt"/>
                        <a:cs typeface="Times New Roman" pitchFamily="18" charset="0"/>
                      </a:rPr>
                      <a:t> </a:t>
                    </a:r>
                    <a:r>
                      <a:rPr lang="en-GB" sz="1400" dirty="0" err="1">
                        <a:latin typeface="+mn-lt"/>
                        <a:cs typeface="Times New Roman" pitchFamily="18" charset="0"/>
                      </a:rPr>
                      <a:t>zmiennej</a:t>
                    </a:r>
                    <a:r>
                      <a:rPr lang="en-GB" sz="1400" dirty="0">
                        <a:latin typeface="+mn-lt"/>
                        <a:cs typeface="Times New Roman" pitchFamily="18" charset="0"/>
                      </a:rPr>
                      <a:t> X</a:t>
                    </a:r>
                    <a:endParaRPr lang="en-GB" sz="10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000" dirty="0">
                      <a:latin typeface="+mn-lt"/>
                    </a:endParaRPr>
                  </a:p>
                </p:txBody>
              </p:sp>
              <p:sp>
                <p:nvSpPr>
                  <p:cNvPr id="2368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0"/>
                    <a:ext cx="618" cy="75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0" y="750"/>
                  <a:ext cx="573" cy="442"/>
                  <a:chOff x="0" y="750"/>
                  <a:chExt cx="573" cy="442"/>
                </a:xfrm>
              </p:grpSpPr>
              <p:sp>
                <p:nvSpPr>
                  <p:cNvPr id="2368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50"/>
                    <a:ext cx="517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X= </a:t>
                    </a:r>
                    <a:r>
                      <a:rPr lang="pl-PL" dirty="0">
                        <a:latin typeface="+mn-lt"/>
                      </a:rPr>
                      <a:t>x</a:t>
                    </a:r>
                    <a:r>
                      <a:rPr lang="pl-PL" baseline="-25000" dirty="0">
                        <a:latin typeface="+mn-lt"/>
                      </a:rPr>
                      <a:t>1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8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0"/>
                    <a:ext cx="573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>
                  <a:off x="573" y="750"/>
                  <a:ext cx="640" cy="442"/>
                  <a:chOff x="573" y="750"/>
                  <a:chExt cx="640" cy="442"/>
                </a:xfrm>
              </p:grpSpPr>
              <p:sp>
                <p:nvSpPr>
                  <p:cNvPr id="23678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861"/>
                    <a:ext cx="584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>
                        <a:latin typeface="+mn-lt"/>
                      </a:rPr>
                      <a:t>p</a:t>
                    </a:r>
                    <a:r>
                      <a:rPr lang="pl-PL" baseline="-25000" dirty="0">
                        <a:latin typeface="+mn-lt"/>
                      </a:rPr>
                      <a:t>11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79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750"/>
                    <a:ext cx="64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1213" y="750"/>
                  <a:ext cx="686" cy="442"/>
                  <a:chOff x="1213" y="750"/>
                  <a:chExt cx="686" cy="442"/>
                </a:xfrm>
              </p:grpSpPr>
              <p:sp>
                <p:nvSpPr>
                  <p:cNvPr id="2367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861"/>
                    <a:ext cx="630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>
                        <a:latin typeface="+mn-lt"/>
                      </a:rPr>
                      <a:t>p</a:t>
                    </a:r>
                    <a:r>
                      <a:rPr lang="pl-PL" baseline="-25000" dirty="0">
                        <a:latin typeface="+mn-lt"/>
                      </a:rPr>
                      <a:t>12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7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750"/>
                    <a:ext cx="68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1899" y="750"/>
                  <a:ext cx="592" cy="442"/>
                  <a:chOff x="1899" y="750"/>
                  <a:chExt cx="592" cy="442"/>
                </a:xfrm>
              </p:grpSpPr>
              <p:sp>
                <p:nvSpPr>
                  <p:cNvPr id="2367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861"/>
                    <a:ext cx="536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>
                        <a:latin typeface="+mn-lt"/>
                      </a:rPr>
                      <a:t>p</a:t>
                    </a:r>
                    <a:r>
                      <a:rPr lang="pl-PL" baseline="-25000" dirty="0">
                        <a:latin typeface="+mn-lt"/>
                      </a:rPr>
                      <a:t>13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7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899" y="750"/>
                    <a:ext cx="59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6" name="Group 41"/>
                <p:cNvGrpSpPr>
                  <a:grpSpLocks/>
                </p:cNvGrpSpPr>
                <p:nvPr/>
              </p:nvGrpSpPr>
              <p:grpSpPr bwMode="auto">
                <a:xfrm>
                  <a:off x="2491" y="750"/>
                  <a:ext cx="452" cy="442"/>
                  <a:chOff x="2491" y="750"/>
                  <a:chExt cx="452" cy="442"/>
                </a:xfrm>
              </p:grpSpPr>
              <p:sp>
                <p:nvSpPr>
                  <p:cNvPr id="2367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750"/>
                    <a:ext cx="39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7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750"/>
                    <a:ext cx="45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2943" y="750"/>
                  <a:ext cx="422" cy="442"/>
                  <a:chOff x="2943" y="750"/>
                  <a:chExt cx="422" cy="442"/>
                </a:xfrm>
              </p:grpSpPr>
              <p:sp>
                <p:nvSpPr>
                  <p:cNvPr id="23670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750"/>
                    <a:ext cx="36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943" y="750"/>
                    <a:ext cx="42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8" name="Group 47"/>
                <p:cNvGrpSpPr>
                  <a:grpSpLocks/>
                </p:cNvGrpSpPr>
                <p:nvPr/>
              </p:nvGrpSpPr>
              <p:grpSpPr bwMode="auto">
                <a:xfrm>
                  <a:off x="3365" y="750"/>
                  <a:ext cx="433" cy="442"/>
                  <a:chOff x="3365" y="750"/>
                  <a:chExt cx="433" cy="442"/>
                </a:xfrm>
              </p:grpSpPr>
              <p:sp>
                <p:nvSpPr>
                  <p:cNvPr id="2366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750"/>
                    <a:ext cx="377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6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750"/>
                    <a:ext cx="433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19" name="Group 50"/>
                <p:cNvGrpSpPr>
                  <a:grpSpLocks/>
                </p:cNvGrpSpPr>
                <p:nvPr/>
              </p:nvGrpSpPr>
              <p:grpSpPr bwMode="auto">
                <a:xfrm>
                  <a:off x="3798" y="750"/>
                  <a:ext cx="618" cy="442"/>
                  <a:chOff x="3798" y="750"/>
                  <a:chExt cx="618" cy="442"/>
                </a:xfrm>
              </p:grpSpPr>
              <p:sp>
                <p:nvSpPr>
                  <p:cNvPr id="2366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909"/>
                    <a:ext cx="562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 smtClean="0">
                        <a:latin typeface="+mn-lt"/>
                      </a:rPr>
                      <a:t>p</a:t>
                    </a:r>
                    <a:r>
                      <a:rPr lang="pl-PL" baseline="-25000" dirty="0" smtClean="0">
                        <a:latin typeface="+mn-lt"/>
                      </a:rPr>
                      <a:t>1</a:t>
                    </a:r>
                    <a:r>
                      <a:rPr lang="pl-PL" sz="4000" baseline="-25000" dirty="0" smtClean="0">
                        <a:solidFill>
                          <a:srgbClr val="000000"/>
                        </a:solidFill>
                        <a:latin typeface="Calibri"/>
                        <a:sym typeface="Symbol"/>
                      </a:rPr>
                      <a:t></a:t>
                    </a:r>
                    <a:endParaRPr lang="en-GB" sz="1200" dirty="0">
                      <a:latin typeface="+mn-lt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6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750"/>
                    <a:ext cx="618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0" name="Group 53"/>
                <p:cNvGrpSpPr>
                  <a:grpSpLocks/>
                </p:cNvGrpSpPr>
                <p:nvPr/>
              </p:nvGrpSpPr>
              <p:grpSpPr bwMode="auto">
                <a:xfrm>
                  <a:off x="0" y="1192"/>
                  <a:ext cx="573" cy="596"/>
                  <a:chOff x="0" y="1192"/>
                  <a:chExt cx="573" cy="596"/>
                </a:xfrm>
              </p:grpSpPr>
              <p:sp>
                <p:nvSpPr>
                  <p:cNvPr id="2366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192"/>
                    <a:ext cx="517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X= </a:t>
                    </a:r>
                    <a:r>
                      <a:rPr lang="pl-PL" dirty="0">
                        <a:latin typeface="+mn-lt"/>
                      </a:rPr>
                      <a:t>x</a:t>
                    </a:r>
                    <a:r>
                      <a:rPr lang="pl-PL" baseline="-25000" dirty="0">
                        <a:latin typeface="+mn-lt"/>
                      </a:rPr>
                      <a:t>2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6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92"/>
                    <a:ext cx="57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1" name="Group 56"/>
                <p:cNvGrpSpPr>
                  <a:grpSpLocks/>
                </p:cNvGrpSpPr>
                <p:nvPr/>
              </p:nvGrpSpPr>
              <p:grpSpPr bwMode="auto">
                <a:xfrm>
                  <a:off x="573" y="1192"/>
                  <a:ext cx="640" cy="596"/>
                  <a:chOff x="573" y="1192"/>
                  <a:chExt cx="640" cy="596"/>
                </a:xfrm>
              </p:grpSpPr>
              <p:sp>
                <p:nvSpPr>
                  <p:cNvPr id="23662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192"/>
                    <a:ext cx="584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63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192"/>
                    <a:ext cx="64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2" name="Group 59"/>
                <p:cNvGrpSpPr>
                  <a:grpSpLocks/>
                </p:cNvGrpSpPr>
                <p:nvPr/>
              </p:nvGrpSpPr>
              <p:grpSpPr bwMode="auto">
                <a:xfrm>
                  <a:off x="1213" y="1192"/>
                  <a:ext cx="686" cy="596"/>
                  <a:chOff x="1213" y="1192"/>
                  <a:chExt cx="686" cy="596"/>
                </a:xfrm>
              </p:grpSpPr>
              <p:sp>
                <p:nvSpPr>
                  <p:cNvPr id="2366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1192"/>
                    <a:ext cx="630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6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1192"/>
                    <a:ext cx="686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" name="Group 62"/>
                <p:cNvGrpSpPr>
                  <a:grpSpLocks/>
                </p:cNvGrpSpPr>
                <p:nvPr/>
              </p:nvGrpSpPr>
              <p:grpSpPr bwMode="auto">
                <a:xfrm>
                  <a:off x="1899" y="1192"/>
                  <a:ext cx="592" cy="596"/>
                  <a:chOff x="1899" y="1192"/>
                  <a:chExt cx="592" cy="596"/>
                </a:xfrm>
              </p:grpSpPr>
              <p:sp>
                <p:nvSpPr>
                  <p:cNvPr id="2365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192"/>
                    <a:ext cx="53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sz="2400" dirty="0">
                      <a:latin typeface="+mn-lt"/>
                    </a:endParaRPr>
                  </a:p>
                </p:txBody>
              </p:sp>
              <p:sp>
                <p:nvSpPr>
                  <p:cNvPr id="2365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899" y="1192"/>
                    <a:ext cx="59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65"/>
                <p:cNvGrpSpPr>
                  <a:grpSpLocks/>
                </p:cNvGrpSpPr>
                <p:nvPr/>
              </p:nvGrpSpPr>
              <p:grpSpPr bwMode="auto">
                <a:xfrm>
                  <a:off x="2491" y="1192"/>
                  <a:ext cx="452" cy="596"/>
                  <a:chOff x="2491" y="1192"/>
                  <a:chExt cx="452" cy="596"/>
                </a:xfrm>
              </p:grpSpPr>
              <p:sp>
                <p:nvSpPr>
                  <p:cNvPr id="2365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192"/>
                    <a:ext cx="39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5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1192"/>
                    <a:ext cx="45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68"/>
                <p:cNvGrpSpPr>
                  <a:grpSpLocks/>
                </p:cNvGrpSpPr>
                <p:nvPr/>
              </p:nvGrpSpPr>
              <p:grpSpPr bwMode="auto">
                <a:xfrm>
                  <a:off x="2943" y="1192"/>
                  <a:ext cx="422" cy="596"/>
                  <a:chOff x="2943" y="1192"/>
                  <a:chExt cx="422" cy="596"/>
                </a:xfrm>
              </p:grpSpPr>
              <p:sp>
                <p:nvSpPr>
                  <p:cNvPr id="23654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192"/>
                    <a:ext cx="36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5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943" y="1192"/>
                    <a:ext cx="42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6" name="Group 71"/>
                <p:cNvGrpSpPr>
                  <a:grpSpLocks/>
                </p:cNvGrpSpPr>
                <p:nvPr/>
              </p:nvGrpSpPr>
              <p:grpSpPr bwMode="auto">
                <a:xfrm>
                  <a:off x="3365" y="1192"/>
                  <a:ext cx="433" cy="596"/>
                  <a:chOff x="3365" y="1192"/>
                  <a:chExt cx="433" cy="596"/>
                </a:xfrm>
              </p:grpSpPr>
              <p:sp>
                <p:nvSpPr>
                  <p:cNvPr id="2365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92"/>
                    <a:ext cx="377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1192"/>
                    <a:ext cx="43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7" name="Group 74"/>
                <p:cNvGrpSpPr>
                  <a:grpSpLocks/>
                </p:cNvGrpSpPr>
                <p:nvPr/>
              </p:nvGrpSpPr>
              <p:grpSpPr bwMode="auto">
                <a:xfrm>
                  <a:off x="3798" y="1192"/>
                  <a:ext cx="618" cy="596"/>
                  <a:chOff x="3798" y="1192"/>
                  <a:chExt cx="618" cy="596"/>
                </a:xfrm>
              </p:grpSpPr>
              <p:sp>
                <p:nvSpPr>
                  <p:cNvPr id="2365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1192"/>
                    <a:ext cx="562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 smtClean="0">
                        <a:latin typeface="+mn-lt"/>
                      </a:rPr>
                      <a:t>p</a:t>
                    </a:r>
                    <a:r>
                      <a:rPr lang="pl-PL" baseline="-25000" dirty="0" smtClean="0">
                        <a:latin typeface="+mn-lt"/>
                      </a:rPr>
                      <a:t>2</a:t>
                    </a:r>
                    <a:r>
                      <a:rPr lang="pl-PL" sz="4000" baseline="-25000" dirty="0" smtClean="0">
                        <a:solidFill>
                          <a:srgbClr val="000000"/>
                        </a:solidFill>
                        <a:latin typeface="Calibri"/>
                        <a:sym typeface="Symbol"/>
                      </a:rPr>
                      <a:t></a:t>
                    </a:r>
                    <a:endParaRPr lang="en-GB" baseline="-25000" dirty="0">
                      <a:latin typeface="+mn-lt"/>
                    </a:endParaRPr>
                  </a:p>
                </p:txBody>
              </p:sp>
              <p:sp>
                <p:nvSpPr>
                  <p:cNvPr id="2365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1192"/>
                    <a:ext cx="618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8" name="Group 77"/>
                <p:cNvGrpSpPr>
                  <a:grpSpLocks/>
                </p:cNvGrpSpPr>
                <p:nvPr/>
              </p:nvGrpSpPr>
              <p:grpSpPr bwMode="auto">
                <a:xfrm>
                  <a:off x="0" y="1788"/>
                  <a:ext cx="573" cy="442"/>
                  <a:chOff x="0" y="1788"/>
                  <a:chExt cx="573" cy="442"/>
                </a:xfrm>
              </p:grpSpPr>
              <p:sp>
                <p:nvSpPr>
                  <p:cNvPr id="2364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788"/>
                    <a:ext cx="517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GB" dirty="0">
                        <a:latin typeface="+mn-lt"/>
                        <a:cs typeface="Times New Roman" pitchFamily="18" charset="0"/>
                      </a:rPr>
                      <a:t>X= </a:t>
                    </a:r>
                    <a:r>
                      <a:rPr lang="pl-PL" dirty="0" smtClean="0">
                        <a:latin typeface="+mn-lt"/>
                      </a:rPr>
                      <a:t>x</a:t>
                    </a:r>
                    <a:r>
                      <a:rPr lang="pl-PL" baseline="-25000" dirty="0">
                        <a:latin typeface="+mn-lt"/>
                      </a:rPr>
                      <a:t>3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4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88"/>
                    <a:ext cx="573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80"/>
                <p:cNvGrpSpPr>
                  <a:grpSpLocks/>
                </p:cNvGrpSpPr>
                <p:nvPr/>
              </p:nvGrpSpPr>
              <p:grpSpPr bwMode="auto">
                <a:xfrm>
                  <a:off x="573" y="1788"/>
                  <a:ext cx="640" cy="442"/>
                  <a:chOff x="573" y="1788"/>
                  <a:chExt cx="640" cy="442"/>
                </a:xfrm>
              </p:grpSpPr>
              <p:sp>
                <p:nvSpPr>
                  <p:cNvPr id="23646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788"/>
                    <a:ext cx="58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47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788"/>
                    <a:ext cx="640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83"/>
                <p:cNvGrpSpPr>
                  <a:grpSpLocks/>
                </p:cNvGrpSpPr>
                <p:nvPr/>
              </p:nvGrpSpPr>
              <p:grpSpPr bwMode="auto">
                <a:xfrm>
                  <a:off x="1213" y="1788"/>
                  <a:ext cx="686" cy="442"/>
                  <a:chOff x="1213" y="1788"/>
                  <a:chExt cx="686" cy="442"/>
                </a:xfrm>
              </p:grpSpPr>
              <p:sp>
                <p:nvSpPr>
                  <p:cNvPr id="2364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1788"/>
                    <a:ext cx="630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4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1788"/>
                    <a:ext cx="686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86"/>
                <p:cNvGrpSpPr>
                  <a:grpSpLocks/>
                </p:cNvGrpSpPr>
                <p:nvPr/>
              </p:nvGrpSpPr>
              <p:grpSpPr bwMode="auto">
                <a:xfrm>
                  <a:off x="1899" y="1788"/>
                  <a:ext cx="592" cy="442"/>
                  <a:chOff x="1899" y="1788"/>
                  <a:chExt cx="592" cy="442"/>
                </a:xfrm>
              </p:grpSpPr>
              <p:sp>
                <p:nvSpPr>
                  <p:cNvPr id="2364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788"/>
                    <a:ext cx="53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4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899" y="1788"/>
                    <a:ext cx="59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52" name="Group 89"/>
                <p:cNvGrpSpPr>
                  <a:grpSpLocks/>
                </p:cNvGrpSpPr>
                <p:nvPr/>
              </p:nvGrpSpPr>
              <p:grpSpPr bwMode="auto">
                <a:xfrm>
                  <a:off x="2491" y="1788"/>
                  <a:ext cx="452" cy="442"/>
                  <a:chOff x="2491" y="1788"/>
                  <a:chExt cx="452" cy="442"/>
                </a:xfrm>
              </p:grpSpPr>
              <p:sp>
                <p:nvSpPr>
                  <p:cNvPr id="2364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788"/>
                    <a:ext cx="39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4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1788"/>
                    <a:ext cx="45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53" name="Group 92"/>
                <p:cNvGrpSpPr>
                  <a:grpSpLocks/>
                </p:cNvGrpSpPr>
                <p:nvPr/>
              </p:nvGrpSpPr>
              <p:grpSpPr bwMode="auto">
                <a:xfrm>
                  <a:off x="2943" y="1788"/>
                  <a:ext cx="422" cy="442"/>
                  <a:chOff x="2943" y="1788"/>
                  <a:chExt cx="422" cy="442"/>
                </a:xfrm>
              </p:grpSpPr>
              <p:sp>
                <p:nvSpPr>
                  <p:cNvPr id="2363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788"/>
                    <a:ext cx="366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100" dirty="0">
                      <a:latin typeface="+mn-lt"/>
                      <a:cs typeface="Arial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3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943" y="1788"/>
                    <a:ext cx="42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55" name="Group 95"/>
                <p:cNvGrpSpPr>
                  <a:grpSpLocks/>
                </p:cNvGrpSpPr>
                <p:nvPr/>
              </p:nvGrpSpPr>
              <p:grpSpPr bwMode="auto">
                <a:xfrm>
                  <a:off x="3365" y="1788"/>
                  <a:ext cx="433" cy="442"/>
                  <a:chOff x="3365" y="1788"/>
                  <a:chExt cx="433" cy="442"/>
                </a:xfrm>
              </p:grpSpPr>
              <p:sp>
                <p:nvSpPr>
                  <p:cNvPr id="2363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788"/>
                    <a:ext cx="377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3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1788"/>
                    <a:ext cx="433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76" name="Group 98"/>
                <p:cNvGrpSpPr>
                  <a:grpSpLocks/>
                </p:cNvGrpSpPr>
                <p:nvPr/>
              </p:nvGrpSpPr>
              <p:grpSpPr bwMode="auto">
                <a:xfrm>
                  <a:off x="3798" y="1788"/>
                  <a:ext cx="618" cy="442"/>
                  <a:chOff x="3798" y="1788"/>
                  <a:chExt cx="618" cy="442"/>
                </a:xfrm>
              </p:grpSpPr>
              <p:sp>
                <p:nvSpPr>
                  <p:cNvPr id="2363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1788"/>
                    <a:ext cx="562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</a:endParaRPr>
                  </a:p>
                  <a:p>
                    <a:pPr algn="ctr" eaLnBrk="0" hangingPunct="0"/>
                    <a:r>
                      <a:rPr lang="pl-PL" dirty="0" smtClean="0">
                        <a:latin typeface="+mn-lt"/>
                      </a:rPr>
                      <a:t>p</a:t>
                    </a:r>
                    <a:r>
                      <a:rPr lang="pl-PL" baseline="-25000" dirty="0" smtClean="0">
                        <a:latin typeface="+mn-lt"/>
                      </a:rPr>
                      <a:t>3</a:t>
                    </a:r>
                    <a:r>
                      <a:rPr lang="pl-PL" sz="4000" baseline="-25000" dirty="0" smtClean="0">
                        <a:solidFill>
                          <a:srgbClr val="000000"/>
                        </a:solidFill>
                        <a:latin typeface="Calibri"/>
                        <a:sym typeface="Symbol"/>
                      </a:rPr>
                      <a:t></a:t>
                    </a:r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3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1788"/>
                    <a:ext cx="618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78" name="Group 101"/>
                <p:cNvGrpSpPr>
                  <a:grpSpLocks/>
                </p:cNvGrpSpPr>
                <p:nvPr/>
              </p:nvGrpSpPr>
              <p:grpSpPr bwMode="auto">
                <a:xfrm>
                  <a:off x="0" y="2230"/>
                  <a:ext cx="573" cy="596"/>
                  <a:chOff x="0" y="2230"/>
                  <a:chExt cx="573" cy="596"/>
                </a:xfrm>
              </p:grpSpPr>
              <p:sp>
                <p:nvSpPr>
                  <p:cNvPr id="2363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2230"/>
                    <a:ext cx="517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sz="1400" dirty="0">
                      <a:latin typeface="+mn-lt"/>
                    </a:endParaRPr>
                  </a:p>
                  <a:p>
                    <a:pPr algn="ctr" eaLnBrk="0" hangingPunct="0"/>
                    <a:endParaRPr lang="pl-PL" sz="1400" dirty="0">
                      <a:latin typeface="+mn-lt"/>
                    </a:endParaRPr>
                  </a:p>
                  <a:p>
                    <a:pPr algn="ctr" eaLnBrk="0" hangingPunct="0"/>
                    <a:r>
                      <a:rPr lang="en-GB" sz="1400" dirty="0" err="1">
                        <a:latin typeface="+mn-lt"/>
                        <a:cs typeface="Times New Roman" pitchFamily="18" charset="0"/>
                      </a:rPr>
                      <a:t>Rozkład</a:t>
                    </a:r>
                    <a:endParaRPr lang="pl-PL" sz="1400" dirty="0">
                      <a:latin typeface="+mn-lt"/>
                    </a:endParaRPr>
                  </a:p>
                  <a:p>
                    <a:pPr algn="ctr" eaLnBrk="0" hangingPunct="0"/>
                    <a:r>
                      <a:rPr lang="pl-PL" sz="1400" dirty="0">
                        <a:latin typeface="+mn-lt"/>
                      </a:rPr>
                      <a:t>brzegowy zmiennej Y</a:t>
                    </a:r>
                    <a:endParaRPr lang="en-GB" sz="14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3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30"/>
                    <a:ext cx="57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79" name="Group 104"/>
                <p:cNvGrpSpPr>
                  <a:grpSpLocks/>
                </p:cNvGrpSpPr>
                <p:nvPr/>
              </p:nvGrpSpPr>
              <p:grpSpPr bwMode="auto">
                <a:xfrm>
                  <a:off x="573" y="2230"/>
                  <a:ext cx="640" cy="596"/>
                  <a:chOff x="573" y="2230"/>
                  <a:chExt cx="640" cy="596"/>
                </a:xfrm>
              </p:grpSpPr>
              <p:sp>
                <p:nvSpPr>
                  <p:cNvPr id="2363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2396"/>
                    <a:ext cx="584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pl-PL" dirty="0" smtClean="0">
                        <a:latin typeface="+mn-lt"/>
                      </a:rPr>
                      <a:t>p</a:t>
                    </a:r>
                    <a:r>
                      <a:rPr lang="pl-PL" sz="4000" baseline="-25000" dirty="0" smtClean="0">
                        <a:latin typeface="+mn-lt"/>
                        <a:sym typeface="Symbol"/>
                      </a:rPr>
                      <a:t></a:t>
                    </a:r>
                    <a:r>
                      <a:rPr lang="pl-PL" baseline="-25000" dirty="0" smtClean="0">
                        <a:latin typeface="+mn-lt"/>
                      </a:rPr>
                      <a:t>1</a:t>
                    </a:r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31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2230"/>
                    <a:ext cx="64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80" name="Group 107"/>
                <p:cNvGrpSpPr>
                  <a:grpSpLocks/>
                </p:cNvGrpSpPr>
                <p:nvPr/>
              </p:nvGrpSpPr>
              <p:grpSpPr bwMode="auto">
                <a:xfrm>
                  <a:off x="1213" y="2230"/>
                  <a:ext cx="686" cy="596"/>
                  <a:chOff x="1213" y="2230"/>
                  <a:chExt cx="686" cy="596"/>
                </a:xfrm>
              </p:grpSpPr>
              <p:sp>
                <p:nvSpPr>
                  <p:cNvPr id="2362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2230"/>
                    <a:ext cx="630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sz="2400" dirty="0">
                      <a:latin typeface="+mn-lt"/>
                    </a:endParaRPr>
                  </a:p>
                </p:txBody>
              </p:sp>
              <p:sp>
                <p:nvSpPr>
                  <p:cNvPr id="23629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2230"/>
                    <a:ext cx="686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81" name="Group 110"/>
                <p:cNvGrpSpPr>
                  <a:grpSpLocks/>
                </p:cNvGrpSpPr>
                <p:nvPr/>
              </p:nvGrpSpPr>
              <p:grpSpPr bwMode="auto">
                <a:xfrm>
                  <a:off x="1899" y="2230"/>
                  <a:ext cx="592" cy="596"/>
                  <a:chOff x="1899" y="2230"/>
                  <a:chExt cx="592" cy="596"/>
                </a:xfrm>
              </p:grpSpPr>
              <p:sp>
                <p:nvSpPr>
                  <p:cNvPr id="23626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2230"/>
                    <a:ext cx="53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2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899" y="2230"/>
                    <a:ext cx="59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82" name="Group 113"/>
                <p:cNvGrpSpPr>
                  <a:grpSpLocks/>
                </p:cNvGrpSpPr>
                <p:nvPr/>
              </p:nvGrpSpPr>
              <p:grpSpPr bwMode="auto">
                <a:xfrm>
                  <a:off x="2491" y="2230"/>
                  <a:ext cx="452" cy="596"/>
                  <a:chOff x="2491" y="2230"/>
                  <a:chExt cx="452" cy="596"/>
                </a:xfrm>
              </p:grpSpPr>
              <p:sp>
                <p:nvSpPr>
                  <p:cNvPr id="2362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2230"/>
                    <a:ext cx="39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sz="2400" dirty="0">
                      <a:latin typeface="+mn-lt"/>
                    </a:endParaRPr>
                  </a:p>
                </p:txBody>
              </p:sp>
              <p:sp>
                <p:nvSpPr>
                  <p:cNvPr id="2362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2230"/>
                    <a:ext cx="45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583" name="Group 116"/>
                <p:cNvGrpSpPr>
                  <a:grpSpLocks/>
                </p:cNvGrpSpPr>
                <p:nvPr/>
              </p:nvGrpSpPr>
              <p:grpSpPr bwMode="auto">
                <a:xfrm>
                  <a:off x="2943" y="2230"/>
                  <a:ext cx="422" cy="596"/>
                  <a:chOff x="2943" y="2230"/>
                  <a:chExt cx="422" cy="596"/>
                </a:xfrm>
              </p:grpSpPr>
              <p:sp>
                <p:nvSpPr>
                  <p:cNvPr id="23622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230"/>
                    <a:ext cx="366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en-GB" sz="1200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GB" sz="2400" dirty="0">
                      <a:latin typeface="+mn-lt"/>
                    </a:endParaRPr>
                  </a:p>
                </p:txBody>
              </p:sp>
              <p:sp>
                <p:nvSpPr>
                  <p:cNvPr id="23623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943" y="2230"/>
                    <a:ext cx="42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616" name="Group 119"/>
                <p:cNvGrpSpPr>
                  <a:grpSpLocks/>
                </p:cNvGrpSpPr>
                <p:nvPr/>
              </p:nvGrpSpPr>
              <p:grpSpPr bwMode="auto">
                <a:xfrm>
                  <a:off x="3365" y="2230"/>
                  <a:ext cx="433" cy="596"/>
                  <a:chOff x="3365" y="2230"/>
                  <a:chExt cx="433" cy="596"/>
                </a:xfrm>
              </p:grpSpPr>
              <p:sp>
                <p:nvSpPr>
                  <p:cNvPr id="2362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2230"/>
                    <a:ext cx="377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sz="2400" dirty="0">
                      <a:latin typeface="+mn-lt"/>
                    </a:endParaRPr>
                  </a:p>
                </p:txBody>
              </p:sp>
              <p:sp>
                <p:nvSpPr>
                  <p:cNvPr id="2362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2230"/>
                    <a:ext cx="43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  <p:grpSp>
              <p:nvGrpSpPr>
                <p:cNvPr id="23617" name="Group 122"/>
                <p:cNvGrpSpPr>
                  <a:grpSpLocks/>
                </p:cNvGrpSpPr>
                <p:nvPr/>
              </p:nvGrpSpPr>
              <p:grpSpPr bwMode="auto">
                <a:xfrm>
                  <a:off x="3798" y="2230"/>
                  <a:ext cx="618" cy="596"/>
                  <a:chOff x="3798" y="2230"/>
                  <a:chExt cx="618" cy="596"/>
                </a:xfrm>
              </p:grpSpPr>
              <p:sp>
                <p:nvSpPr>
                  <p:cNvPr id="2361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2230"/>
                    <a:ext cx="562" cy="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/>
                    <a:endParaRPr lang="pl-PL" dirty="0">
                      <a:latin typeface="+mn-lt"/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GB" b="1" dirty="0">
                        <a:latin typeface="+mn-lt"/>
                        <a:cs typeface="Times New Roman" pitchFamily="18" charset="0"/>
                      </a:rPr>
                      <a:t>1</a:t>
                    </a:r>
                  </a:p>
                  <a:p>
                    <a:pPr algn="ctr" eaLnBrk="0" hangingPunct="0"/>
                    <a:endParaRPr lang="en-GB" b="1" dirty="0">
                      <a:latin typeface="+mn-lt"/>
                    </a:endParaRPr>
                  </a:p>
                </p:txBody>
              </p:sp>
              <p:sp>
                <p:nvSpPr>
                  <p:cNvPr id="2361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230"/>
                    <a:ext cx="618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>
                      <a:latin typeface="+mn-lt"/>
                    </a:endParaRPr>
                  </a:p>
                </p:txBody>
              </p:sp>
            </p:grpSp>
          </p:grpSp>
          <p:sp>
            <p:nvSpPr>
              <p:cNvPr id="23577" name="Rectangle 125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4422" cy="2832"/>
              </a:xfrm>
              <a:prstGeom prst="rect">
                <a:avLst/>
              </a:prstGeom>
              <a:noFill/>
              <a:ln w="11112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>
                  <a:latin typeface="+mn-lt"/>
                </a:endParaRPr>
              </a:p>
            </p:txBody>
          </p:sp>
        </p:grpSp>
        <p:sp>
          <p:nvSpPr>
            <p:cNvPr id="23556" name="Rectangle 126"/>
            <p:cNvSpPr>
              <a:spLocks noChangeArrowheads="1"/>
            </p:cNvSpPr>
            <p:nvPr/>
          </p:nvSpPr>
          <p:spPr bwMode="auto">
            <a:xfrm>
              <a:off x="1691680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21</a:t>
              </a:r>
            </a:p>
          </p:txBody>
        </p:sp>
        <p:sp>
          <p:nvSpPr>
            <p:cNvPr id="23557" name="Rectangle 127"/>
            <p:cNvSpPr>
              <a:spLocks noChangeArrowheads="1"/>
            </p:cNvSpPr>
            <p:nvPr/>
          </p:nvSpPr>
          <p:spPr bwMode="auto">
            <a:xfrm>
              <a:off x="1691680" y="436510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31</a:t>
              </a:r>
            </a:p>
          </p:txBody>
        </p:sp>
        <p:sp>
          <p:nvSpPr>
            <p:cNvPr id="23558" name="Rectangle 128"/>
            <p:cNvSpPr>
              <a:spLocks noChangeArrowheads="1"/>
            </p:cNvSpPr>
            <p:nvPr/>
          </p:nvSpPr>
          <p:spPr bwMode="auto">
            <a:xfrm>
              <a:off x="2843808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22</a:t>
              </a:r>
            </a:p>
          </p:txBody>
        </p:sp>
        <p:sp>
          <p:nvSpPr>
            <p:cNvPr id="23559" name="Rectangle 129"/>
            <p:cNvSpPr>
              <a:spLocks noChangeArrowheads="1"/>
            </p:cNvSpPr>
            <p:nvPr/>
          </p:nvSpPr>
          <p:spPr bwMode="auto">
            <a:xfrm>
              <a:off x="4211960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23</a:t>
              </a:r>
            </a:p>
          </p:txBody>
        </p:sp>
        <p:sp>
          <p:nvSpPr>
            <p:cNvPr id="23560" name="Rectangle 130"/>
            <p:cNvSpPr>
              <a:spLocks noChangeArrowheads="1"/>
            </p:cNvSpPr>
            <p:nvPr/>
          </p:nvSpPr>
          <p:spPr bwMode="auto">
            <a:xfrm>
              <a:off x="5292080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24</a:t>
              </a:r>
            </a:p>
          </p:txBody>
        </p:sp>
        <p:sp>
          <p:nvSpPr>
            <p:cNvPr id="23561" name="Rectangle 131"/>
            <p:cNvSpPr>
              <a:spLocks noChangeArrowheads="1"/>
            </p:cNvSpPr>
            <p:nvPr/>
          </p:nvSpPr>
          <p:spPr bwMode="auto">
            <a:xfrm>
              <a:off x="6156176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25</a:t>
              </a:r>
            </a:p>
          </p:txBody>
        </p:sp>
        <p:sp>
          <p:nvSpPr>
            <p:cNvPr id="23562" name="Rectangle 132"/>
            <p:cNvSpPr>
              <a:spLocks noChangeArrowheads="1"/>
            </p:cNvSpPr>
            <p:nvPr/>
          </p:nvSpPr>
          <p:spPr bwMode="auto">
            <a:xfrm>
              <a:off x="6948264" y="3645024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26</a:t>
              </a:r>
            </a:p>
          </p:txBody>
        </p:sp>
        <p:sp>
          <p:nvSpPr>
            <p:cNvPr id="23563" name="Rectangle 133"/>
            <p:cNvSpPr>
              <a:spLocks noChangeArrowheads="1"/>
            </p:cNvSpPr>
            <p:nvPr/>
          </p:nvSpPr>
          <p:spPr bwMode="auto">
            <a:xfrm>
              <a:off x="5292080" y="2708920"/>
              <a:ext cx="4635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14</a:t>
              </a:r>
              <a:endParaRPr lang="en-GB" baseline="-25000" dirty="0">
                <a:latin typeface="+mn-lt"/>
              </a:endParaRPr>
            </a:p>
          </p:txBody>
        </p:sp>
        <p:sp>
          <p:nvSpPr>
            <p:cNvPr id="23564" name="Rectangle 134"/>
            <p:cNvSpPr>
              <a:spLocks noChangeArrowheads="1"/>
            </p:cNvSpPr>
            <p:nvPr/>
          </p:nvSpPr>
          <p:spPr bwMode="auto">
            <a:xfrm>
              <a:off x="6156176" y="270892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15</a:t>
              </a:r>
              <a:endParaRPr lang="en-GB" baseline="-25000" dirty="0">
                <a:latin typeface="+mn-lt"/>
              </a:endParaRPr>
            </a:p>
          </p:txBody>
        </p:sp>
        <p:sp>
          <p:nvSpPr>
            <p:cNvPr id="23565" name="Rectangle 135"/>
            <p:cNvSpPr>
              <a:spLocks noChangeArrowheads="1"/>
            </p:cNvSpPr>
            <p:nvPr/>
          </p:nvSpPr>
          <p:spPr bwMode="auto">
            <a:xfrm>
              <a:off x="6948264" y="2708920"/>
              <a:ext cx="4572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dirty="0">
                  <a:latin typeface="+mn-lt"/>
                </a:rPr>
                <a:t>p</a:t>
              </a:r>
              <a:r>
                <a:rPr lang="pl-PL" baseline="-25000" dirty="0">
                  <a:latin typeface="+mn-lt"/>
                </a:rPr>
                <a:t>16</a:t>
              </a:r>
              <a:endParaRPr lang="en-GB" baseline="-25000" dirty="0">
                <a:latin typeface="+mn-lt"/>
              </a:endParaRPr>
            </a:p>
          </p:txBody>
        </p:sp>
        <p:sp>
          <p:nvSpPr>
            <p:cNvPr id="23566" name="Rectangle 136"/>
            <p:cNvSpPr>
              <a:spLocks noChangeArrowheads="1"/>
            </p:cNvSpPr>
            <p:nvPr/>
          </p:nvSpPr>
          <p:spPr bwMode="auto">
            <a:xfrm>
              <a:off x="3995936" y="4941168"/>
              <a:ext cx="1152525" cy="964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pl-PL" dirty="0">
                <a:latin typeface="+mn-lt"/>
              </a:endParaRPr>
            </a:p>
            <a:p>
              <a:pPr algn="ctr" eaLnBrk="0" hangingPunct="0"/>
              <a:r>
                <a:rPr lang="pl-PL" dirty="0" smtClean="0">
                  <a:latin typeface="+mn-lt"/>
                </a:rPr>
                <a:t>p</a:t>
              </a:r>
              <a:r>
                <a:rPr lang="pl-PL" sz="4000" baseline="-25000" dirty="0" smtClean="0">
                  <a:solidFill>
                    <a:srgbClr val="000000"/>
                  </a:solidFill>
                  <a:latin typeface="Calibri"/>
                  <a:sym typeface="Symbol"/>
                </a:rPr>
                <a:t></a:t>
              </a:r>
              <a:r>
                <a:rPr lang="pl-PL" baseline="-25000" dirty="0" smtClean="0">
                  <a:latin typeface="+mn-lt"/>
                </a:rPr>
                <a:t>3</a:t>
              </a:r>
              <a:endParaRPr lang="pl-PL" baseline="-25000" dirty="0">
                <a:latin typeface="+mn-lt"/>
              </a:endParaRPr>
            </a:p>
            <a:p>
              <a:pPr algn="ctr" eaLnBrk="0" hangingPunct="0"/>
              <a:endParaRPr lang="pl-PL" baseline="-25000" dirty="0">
                <a:latin typeface="+mn-lt"/>
              </a:endParaRPr>
            </a:p>
          </p:txBody>
        </p:sp>
        <p:sp>
          <p:nvSpPr>
            <p:cNvPr id="23567" name="Rectangle 137"/>
            <p:cNvSpPr>
              <a:spLocks noChangeArrowheads="1"/>
            </p:cNvSpPr>
            <p:nvPr/>
          </p:nvSpPr>
          <p:spPr bwMode="auto">
            <a:xfrm>
              <a:off x="2627784" y="4941168"/>
              <a:ext cx="1223963" cy="114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pl-PL" dirty="0">
                <a:latin typeface="+mn-lt"/>
              </a:endParaRPr>
            </a:p>
            <a:p>
              <a:pPr algn="ctr" eaLnBrk="0" hangingPunct="0"/>
              <a:r>
                <a:rPr lang="pl-PL" dirty="0" smtClean="0">
                  <a:latin typeface="+mn-lt"/>
                </a:rPr>
                <a:t>p</a:t>
              </a:r>
              <a:r>
                <a:rPr lang="pl-PL" sz="4000" baseline="-25000" dirty="0" smtClean="0">
                  <a:solidFill>
                    <a:srgbClr val="000000"/>
                  </a:solidFill>
                  <a:latin typeface="Calibri"/>
                  <a:sym typeface="Symbol"/>
                </a:rPr>
                <a:t></a:t>
              </a:r>
              <a:r>
                <a:rPr lang="pl-PL" baseline="-25000" dirty="0" smtClean="0">
                  <a:latin typeface="+mn-lt"/>
                </a:rPr>
                <a:t>2</a:t>
              </a:r>
              <a:endParaRPr lang="pl-PL" baseline="-25000" dirty="0">
                <a:latin typeface="+mn-lt"/>
              </a:endParaRPr>
            </a:p>
            <a:p>
              <a:pPr algn="ctr" eaLnBrk="0" hangingPunct="0"/>
              <a:endParaRPr lang="pl-PL" baseline="-25000" dirty="0">
                <a:latin typeface="+mn-lt"/>
              </a:endParaRPr>
            </a:p>
            <a:p>
              <a:pPr algn="ctr" eaLnBrk="0" hangingPunct="0"/>
              <a:endParaRPr lang="pl-PL" baseline="-25000" dirty="0">
                <a:latin typeface="+mn-lt"/>
              </a:endParaRPr>
            </a:p>
          </p:txBody>
        </p:sp>
        <p:sp>
          <p:nvSpPr>
            <p:cNvPr id="23568" name="Rectangle 138"/>
            <p:cNvSpPr>
              <a:spLocks noChangeArrowheads="1"/>
            </p:cNvSpPr>
            <p:nvPr/>
          </p:nvSpPr>
          <p:spPr bwMode="auto">
            <a:xfrm>
              <a:off x="5220072" y="4941167"/>
              <a:ext cx="863600" cy="114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pl-PL" dirty="0">
                <a:latin typeface="+mn-lt"/>
              </a:endParaRPr>
            </a:p>
            <a:p>
              <a:pPr algn="ctr" eaLnBrk="0" hangingPunct="0"/>
              <a:r>
                <a:rPr lang="pl-PL" dirty="0" smtClean="0">
                  <a:latin typeface="+mn-lt"/>
                </a:rPr>
                <a:t>p</a:t>
              </a:r>
              <a:r>
                <a:rPr lang="pl-PL" sz="4000" baseline="-25000" dirty="0" smtClean="0">
                  <a:solidFill>
                    <a:srgbClr val="000000"/>
                  </a:solidFill>
                  <a:latin typeface="Calibri"/>
                  <a:sym typeface="Symbol"/>
                </a:rPr>
                <a:t></a:t>
              </a:r>
              <a:r>
                <a:rPr lang="pl-PL" baseline="-25000" dirty="0" smtClean="0">
                  <a:latin typeface="+mn-lt"/>
                </a:rPr>
                <a:t>4</a:t>
              </a:r>
              <a:endParaRPr lang="pl-PL" baseline="-25000" dirty="0">
                <a:latin typeface="+mn-lt"/>
              </a:endParaRPr>
            </a:p>
            <a:p>
              <a:pPr algn="ctr" eaLnBrk="0" hangingPunct="0"/>
              <a:endParaRPr lang="pl-PL" baseline="-25000" dirty="0">
                <a:latin typeface="+mn-lt"/>
              </a:endParaRPr>
            </a:p>
            <a:p>
              <a:pPr algn="ctr" eaLnBrk="0" hangingPunct="0"/>
              <a:endParaRPr lang="pl-PL" baseline="-25000" dirty="0">
                <a:latin typeface="+mn-lt"/>
              </a:endParaRPr>
            </a:p>
          </p:txBody>
        </p:sp>
        <p:sp>
          <p:nvSpPr>
            <p:cNvPr id="23569" name="Rectangle 139"/>
            <p:cNvSpPr>
              <a:spLocks noChangeArrowheads="1"/>
            </p:cNvSpPr>
            <p:nvPr/>
          </p:nvSpPr>
          <p:spPr bwMode="auto">
            <a:xfrm>
              <a:off x="6300192" y="5229200"/>
              <a:ext cx="546945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 smtClean="0">
                  <a:latin typeface="+mn-lt"/>
                </a:rPr>
                <a:t>p</a:t>
              </a:r>
              <a:r>
                <a:rPr lang="pl-PL" sz="4000" baseline="-25000" dirty="0" smtClean="0">
                  <a:solidFill>
                    <a:srgbClr val="000000"/>
                  </a:solidFill>
                  <a:latin typeface="Calibri"/>
                  <a:sym typeface="Symbol"/>
                </a:rPr>
                <a:t> </a:t>
              </a:r>
              <a:r>
                <a:rPr lang="pl-PL" baseline="-25000" dirty="0" smtClean="0">
                  <a:latin typeface="+mn-lt"/>
                </a:rPr>
                <a:t>5</a:t>
              </a:r>
              <a:endParaRPr lang="pl-PL" baseline="-25000" dirty="0">
                <a:latin typeface="+mn-lt"/>
              </a:endParaRPr>
            </a:p>
          </p:txBody>
        </p:sp>
        <p:sp>
          <p:nvSpPr>
            <p:cNvPr id="23570" name="Rectangle 140"/>
            <p:cNvSpPr>
              <a:spLocks noChangeArrowheads="1"/>
            </p:cNvSpPr>
            <p:nvPr/>
          </p:nvSpPr>
          <p:spPr bwMode="auto">
            <a:xfrm>
              <a:off x="7092280" y="5229200"/>
              <a:ext cx="546945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dirty="0" smtClean="0">
                  <a:latin typeface="+mn-lt"/>
                </a:rPr>
                <a:t>p</a:t>
              </a:r>
              <a:r>
                <a:rPr lang="pl-PL" sz="4000" baseline="-25000" dirty="0" smtClean="0">
                  <a:solidFill>
                    <a:srgbClr val="000000"/>
                  </a:solidFill>
                  <a:latin typeface="Calibri"/>
                  <a:sym typeface="Symbol"/>
                </a:rPr>
                <a:t> </a:t>
              </a:r>
              <a:r>
                <a:rPr lang="pl-PL" baseline="-25000" dirty="0" smtClean="0">
                  <a:latin typeface="+mn-lt"/>
                </a:rPr>
                <a:t>6</a:t>
              </a:r>
              <a:endParaRPr lang="pl-PL" baseline="-25000" dirty="0">
                <a:latin typeface="+mn-lt"/>
              </a:endParaRPr>
            </a:p>
          </p:txBody>
        </p:sp>
        <p:sp>
          <p:nvSpPr>
            <p:cNvPr id="23571" name="Rectangle 141"/>
            <p:cNvSpPr>
              <a:spLocks noChangeArrowheads="1"/>
            </p:cNvSpPr>
            <p:nvPr/>
          </p:nvSpPr>
          <p:spPr bwMode="auto">
            <a:xfrm>
              <a:off x="3059832" y="4365104"/>
              <a:ext cx="415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2400" dirty="0">
                  <a:latin typeface="+mn-lt"/>
                </a:rPr>
                <a:t>...</a:t>
              </a:r>
            </a:p>
          </p:txBody>
        </p:sp>
        <p:sp>
          <p:nvSpPr>
            <p:cNvPr id="23572" name="Rectangle 142"/>
            <p:cNvSpPr>
              <a:spLocks noChangeArrowheads="1"/>
            </p:cNvSpPr>
            <p:nvPr/>
          </p:nvSpPr>
          <p:spPr bwMode="auto">
            <a:xfrm>
              <a:off x="4427984" y="4365104"/>
              <a:ext cx="415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2400" dirty="0">
                  <a:latin typeface="+mn-lt"/>
                </a:rPr>
                <a:t>...</a:t>
              </a:r>
            </a:p>
          </p:txBody>
        </p:sp>
        <p:sp>
          <p:nvSpPr>
            <p:cNvPr id="23573" name="Rectangle 143"/>
            <p:cNvSpPr>
              <a:spLocks noChangeArrowheads="1"/>
            </p:cNvSpPr>
            <p:nvPr/>
          </p:nvSpPr>
          <p:spPr bwMode="auto">
            <a:xfrm>
              <a:off x="5364088" y="4365104"/>
              <a:ext cx="415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2400" dirty="0">
                  <a:latin typeface="+mn-lt"/>
                </a:rPr>
                <a:t>...</a:t>
              </a:r>
            </a:p>
          </p:txBody>
        </p:sp>
        <p:sp>
          <p:nvSpPr>
            <p:cNvPr id="23574" name="Rectangle 144"/>
            <p:cNvSpPr>
              <a:spLocks noChangeArrowheads="1"/>
            </p:cNvSpPr>
            <p:nvPr/>
          </p:nvSpPr>
          <p:spPr bwMode="auto">
            <a:xfrm>
              <a:off x="7092280" y="4365104"/>
              <a:ext cx="415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2400" dirty="0">
                  <a:latin typeface="+mn-lt"/>
                </a:rPr>
                <a:t>...</a:t>
              </a:r>
            </a:p>
          </p:txBody>
        </p:sp>
        <p:sp>
          <p:nvSpPr>
            <p:cNvPr id="23575" name="Rectangle 145"/>
            <p:cNvSpPr>
              <a:spLocks noChangeArrowheads="1"/>
            </p:cNvSpPr>
            <p:nvPr/>
          </p:nvSpPr>
          <p:spPr bwMode="auto">
            <a:xfrm>
              <a:off x="6300192" y="4365104"/>
              <a:ext cx="415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sz="2400" dirty="0">
                  <a:latin typeface="+mn-lt"/>
                </a:rPr>
                <a:t>...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5401022" cy="1052736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800000"/>
                </a:solidFill>
                <a:cs typeface="Times New Roman" pitchFamily="18" charset="0"/>
              </a:rPr>
              <a:t>Dwuwymiarowa zmienna losowa </a:t>
            </a:r>
            <a:br>
              <a:rPr lang="pl-PL" b="0" dirty="0" smtClean="0">
                <a:solidFill>
                  <a:srgbClr val="800000"/>
                </a:solidFill>
                <a:cs typeface="Times New Roman" pitchFamily="18" charset="0"/>
              </a:rPr>
            </a:br>
            <a:r>
              <a:rPr lang="pl-PL" b="0" dirty="0" smtClean="0">
                <a:solidFill>
                  <a:srgbClr val="800000"/>
                </a:solidFill>
                <a:cs typeface="Times New Roman" pitchFamily="18" charset="0"/>
              </a:rPr>
              <a:t>(para zmiennych)</a:t>
            </a:r>
            <a:r>
              <a:rPr lang="pl-PL" b="0" dirty="0" smtClean="0">
                <a:solidFill>
                  <a:srgbClr val="800000"/>
                </a:solidFill>
              </a:rPr>
              <a:t>  </a:t>
            </a:r>
            <a:r>
              <a:rPr lang="pl-PL" b="0" dirty="0" smtClean="0">
                <a:solidFill>
                  <a:srgbClr val="800000"/>
                </a:solidFill>
                <a:cs typeface="Times New Roman" pitchFamily="18" charset="0"/>
              </a:rPr>
              <a:t>typu skokowego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268761"/>
            <a:ext cx="8534400" cy="2286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l-PL" sz="2400" dirty="0" err="1" smtClean="0">
                <a:cs typeface="Times New Roman" pitchFamily="18" charset="0"/>
              </a:rPr>
              <a:t>Def</a:t>
            </a:r>
            <a:r>
              <a:rPr lang="pl-PL" sz="2400" dirty="0" smtClean="0">
                <a:cs typeface="Times New Roman" pitchFamily="18" charset="0"/>
              </a:rPr>
              <a:t>. </a:t>
            </a:r>
            <a:r>
              <a:rPr lang="pl-PL" sz="2400" i="1" dirty="0" smtClean="0">
                <a:cs typeface="Times New Roman" pitchFamily="18" charset="0"/>
              </a:rPr>
              <a:t>Dwuwymiarowa zmienna losowa</a:t>
            </a:r>
            <a:r>
              <a:rPr lang="pl-PL" sz="2400" dirty="0" smtClean="0">
                <a:cs typeface="Times New Roman" pitchFamily="18" charset="0"/>
              </a:rPr>
              <a:t>  jest typu </a:t>
            </a:r>
            <a:r>
              <a:rPr lang="pl-PL" sz="2400" i="1" dirty="0" smtClean="0">
                <a:cs typeface="Times New Roman" pitchFamily="18" charset="0"/>
              </a:rPr>
              <a:t>skokowego</a:t>
            </a:r>
            <a:r>
              <a:rPr lang="pl-PL" sz="2400" dirty="0" smtClean="0">
                <a:cs typeface="Times New Roman" pitchFamily="18" charset="0"/>
              </a:rPr>
              <a:t> jeśli przyjmuje skończoną lub co najwyżej przeliczaną liczbę wartości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), (i,j=1,2,….  ) </a:t>
            </a:r>
            <a:r>
              <a:rPr lang="pl-PL" sz="2400" dirty="0" smtClean="0">
                <a:cs typeface="Times New Roman" pitchFamily="18" charset="0"/>
              </a:rPr>
              <a:t>odpowiednio z prawdopodobieństwami</a:t>
            </a:r>
            <a:r>
              <a:rPr lang="pl-PL" sz="2400" dirty="0" smtClean="0"/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pl-PL" sz="2400" dirty="0" smtClean="0">
                <a:cs typeface="Times New Roman" pitchFamily="18" charset="0"/>
              </a:rPr>
              <a:t>Zachodzi przy tym warunek:	</a:t>
            </a:r>
            <a:endParaRPr lang="pl-PL" sz="2400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cs typeface="Times New Roman" pitchFamily="18" charset="0"/>
              </a:rPr>
              <a:t>(*) 	</a:t>
            </a:r>
            <a:endParaRPr lang="pl-PL" sz="2400" dirty="0" smtClean="0"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87625" y="3861048"/>
            <a:ext cx="561662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gdzie</a:t>
            </a:r>
          </a:p>
          <a:p>
            <a:pPr eaLnBrk="0" hangingPunct="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,Y=y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 ,i,j=1,2,3,…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50825" y="5229226"/>
            <a:ext cx="889317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eaLnBrk="0" hangingPunct="0"/>
            <a:r>
              <a:rPr lang="pl-PL" sz="2400" dirty="0">
                <a:latin typeface="+mn-lt"/>
              </a:rPr>
              <a:t>Uwaga, w celu właściwej interpretacji wartości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pl-PL" sz="2400" i="1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+mn-lt"/>
              </a:rPr>
              <a:t>, należy pamiętać, że </a:t>
            </a:r>
            <a:r>
              <a:rPr lang="pl-PL" sz="2400" b="1" dirty="0">
                <a:latin typeface="+mn-lt"/>
              </a:rPr>
              <a:t>zapis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b="1" i="1" dirty="0" err="1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pl-PL" sz="2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="1" i="1" dirty="0" err="1">
                <a:latin typeface="Times New Roman" pitchFamily="18" charset="0"/>
                <a:cs typeface="Times New Roman" pitchFamily="18" charset="0"/>
              </a:rPr>
              <a:t>,Y=y</a:t>
            </a:r>
            <a:r>
              <a:rPr lang="pl-PL" sz="2400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400" b="1" dirty="0">
                <a:latin typeface="+mn-lt"/>
              </a:rPr>
              <a:t>oznacza iloczyn zdarzeń </a:t>
            </a:r>
            <a:r>
              <a:rPr lang="pl-PL" sz="2400" b="1" i="1" dirty="0" err="1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pl-PL" sz="2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="1" dirty="0">
                <a:latin typeface="+mn-lt"/>
              </a:rPr>
              <a:t> i </a:t>
            </a:r>
            <a:r>
              <a:rPr lang="pl-PL" sz="2400" b="1" i="1" dirty="0" err="1">
                <a:latin typeface="Times New Roman" pitchFamily="18" charset="0"/>
                <a:cs typeface="Times New Roman" pitchFamily="18" charset="0"/>
              </a:rPr>
              <a:t>Y=y</a:t>
            </a:r>
            <a:r>
              <a:rPr lang="pl-PL" sz="2400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pl-PL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691680" y="2924944"/>
          <a:ext cx="2125209" cy="936104"/>
        </p:xfrm>
        <a:graphic>
          <a:graphicData uri="http://schemas.openxmlformats.org/presentationml/2006/ole">
            <p:oleObj spid="_x0000_s111620" name="Równanie" r:id="rId3" imgW="799753" imgH="35544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Rozkłady warunkowe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dirty="0" smtClean="0"/>
              <a:t>Rozkłady warunkowe w przypadku dwuwymiarowej dyskretnej zmiennej losowej definiujemy jako: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491880" y="3900488"/>
            <a:ext cx="5206033" cy="248126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Rozkłady warunkowe określają prawdopodobieństwo, że jedna ze zmiennych losowych przyjmie jakąś wartość, w sytuacji gdy druga przyjmuje konkretną wartość (podaną w warunku).</a:t>
            </a:r>
            <a:endParaRPr lang="pl-PL" sz="240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514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1"/>
            <a:ext cx="7561263" cy="1143000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Niezależność zmiennych losowych</a:t>
            </a:r>
            <a:br>
              <a:rPr lang="pl-PL" b="0" dirty="0" smtClean="0">
                <a:solidFill>
                  <a:srgbClr val="990000"/>
                </a:solidFill>
              </a:rPr>
            </a:br>
            <a:r>
              <a:rPr lang="pl-PL" b="0" dirty="0" smtClean="0">
                <a:solidFill>
                  <a:srgbClr val="990000"/>
                </a:solidFill>
              </a:rPr>
              <a:t>typu skokowego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4644008" cy="51863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Para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(X, Y) </a:t>
            </a:r>
            <a:r>
              <a:rPr lang="pl-PL" sz="2400" dirty="0" smtClean="0">
                <a:solidFill>
                  <a:srgbClr val="0000FF"/>
                </a:solidFill>
              </a:rPr>
              <a:t>jest dwuwymiarową zmienną losową typu skokowego, Zmienne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solidFill>
                  <a:srgbClr val="0000FF"/>
                </a:solidFill>
              </a:rPr>
              <a:t> i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 smtClean="0">
                <a:solidFill>
                  <a:srgbClr val="0000FF"/>
                </a:solidFill>
              </a:rPr>
              <a:t> nazywamy niezależnymi, jeśli dla każdej pary wartości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400" dirty="0" smtClean="0">
                <a:solidFill>
                  <a:srgbClr val="0000FF"/>
                </a:solidFill>
              </a:rPr>
              <a:t>spełniony jest warunek</a:t>
            </a:r>
            <a:r>
              <a:rPr lang="pl-PL" sz="2400" dirty="0" smtClean="0"/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pl-PL" sz="2600" b="1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pl-PL" sz="2600" b="1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600" b="1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,Y=y</a:t>
            </a:r>
            <a:r>
              <a:rPr lang="pl-PL" sz="2600" b="1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)= P(</a:t>
            </a:r>
            <a:r>
              <a:rPr lang="pl-PL" sz="2600" b="1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pl-PL" sz="2600" b="1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 *P(</a:t>
            </a:r>
            <a:r>
              <a:rPr lang="pl-PL" sz="2600" b="1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Y=y</a:t>
            </a:r>
            <a:r>
              <a:rPr lang="pl-PL" sz="2600" b="1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600" dirty="0" smtClean="0">
                <a:solidFill>
                  <a:srgbClr val="0000FF"/>
                </a:solidFill>
              </a:rPr>
              <a:t>czyli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600" b="1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pl-PL" sz="2600" b="1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600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pl-PL" sz="2600" b="1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p.</a:t>
            </a:r>
            <a:r>
              <a:rPr lang="pl-PL" sz="2600" b="1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l-PL" sz="2600" b="1" i="1" baseline="-25000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rgbClr val="0000FF"/>
                </a:solidFill>
              </a:rPr>
              <a:t>Oznacza to, że zmienne losowe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solidFill>
                  <a:srgbClr val="0000FF"/>
                </a:solidFill>
              </a:rPr>
              <a:t> i </a:t>
            </a:r>
            <a:r>
              <a:rPr lang="pl-PL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 smtClean="0">
                <a:solidFill>
                  <a:srgbClr val="0000FF"/>
                </a:solidFill>
              </a:rPr>
              <a:t> są niezależne jeśli prawdopodobieństwa w łącznym rozkładzie tych zmiennych są równe iloczynowi odpowiednich prawdopodobieństw ich rozkładów brzegowych</a:t>
            </a:r>
            <a:r>
              <a:rPr lang="pl-PL" sz="2400" dirty="0" smtClean="0">
                <a:solidFill>
                  <a:schemeClr val="accent2"/>
                </a:solidFill>
              </a:rPr>
              <a:t>.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859338" y="2997201"/>
          <a:ext cx="4033837" cy="801688"/>
        </p:xfrm>
        <a:graphic>
          <a:graphicData uri="http://schemas.openxmlformats.org/presentationml/2006/ole">
            <p:oleObj spid="_x0000_s112642" name="Równanie" r:id="rId3" imgW="2565400" imgH="469900" progId="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644009" y="3933056"/>
          <a:ext cx="4319587" cy="769938"/>
        </p:xfrm>
        <a:graphic>
          <a:graphicData uri="http://schemas.openxmlformats.org/presentationml/2006/ole">
            <p:oleObj spid="_x0000_s112643" name="Równanie" r:id="rId4" imgW="2565400" imgH="457200" progId="">
              <p:embed/>
            </p:oleObj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772025" y="1814514"/>
            <a:ext cx="3768830" cy="7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latin typeface="+mn-lt"/>
              </a:rPr>
              <a:t>Dla zmiennych niezależnych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400" dirty="0">
                <a:latin typeface="+mn-lt"/>
              </a:rPr>
              <a:t>musi być spełniony warunek</a:t>
            </a:r>
            <a:r>
              <a:rPr lang="pl-PL" dirty="0">
                <a:solidFill>
                  <a:schemeClr val="accent2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Przykład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1521" y="1196752"/>
            <a:ext cx="8640960" cy="523219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sz="2800" dirty="0" smtClean="0">
                <a:latin typeface="+mn-lt"/>
              </a:rPr>
              <a:t>Wybieramy liczby spośród liczb 1, 2, 3, 4, 5, 6. </a:t>
            </a:r>
          </a:p>
          <a:p>
            <a:r>
              <a:rPr lang="pl-PL" sz="2800" dirty="0" smtClean="0">
                <a:latin typeface="+mn-lt"/>
              </a:rPr>
              <a:t>Zmienna losowa X przyjmuje 1, gdy wylosowano liczbę parzystą lub wartość 0, gdy wylosowano liczbę nieparzystą. </a:t>
            </a:r>
          </a:p>
          <a:p>
            <a:r>
              <a:rPr lang="pl-PL" sz="2800" dirty="0" smtClean="0">
                <a:latin typeface="+mn-lt"/>
              </a:rPr>
              <a:t>Zmienna losowa Y przyjmuje wartość 1, gdy wylosowano liczbę podzielną przez 3 lub wartość 0, gdy wylosowano liczbę niepodzielną przez 3. </a:t>
            </a:r>
          </a:p>
          <a:p>
            <a:pPr marL="809532" lvl="1" indent="-352385">
              <a:lnSpc>
                <a:spcPct val="150000"/>
              </a:lnSpc>
            </a:pPr>
            <a:r>
              <a:rPr lang="pl-PL" sz="2400" dirty="0" smtClean="0">
                <a:latin typeface="+mn-lt"/>
              </a:rPr>
              <a:t>(a) Znajdź rozkład zmiennej losowej (X, Y).</a:t>
            </a:r>
          </a:p>
          <a:p>
            <a:pPr marL="809532" lvl="1" indent="-352385">
              <a:lnSpc>
                <a:spcPct val="150000"/>
              </a:lnSpc>
            </a:pPr>
            <a:r>
              <a:rPr lang="pl-PL" sz="2400" dirty="0" smtClean="0">
                <a:latin typeface="+mn-lt"/>
              </a:rPr>
              <a:t>(b) Wyznacz dystrybuantę zmiennej losowej (</a:t>
            </a:r>
            <a:r>
              <a:rPr lang="pl-PL" sz="2400" dirty="0" err="1" smtClean="0">
                <a:latin typeface="+mn-lt"/>
              </a:rPr>
              <a:t>X,Y</a:t>
            </a:r>
            <a:r>
              <a:rPr lang="pl-PL" sz="2400" dirty="0" smtClean="0">
                <a:latin typeface="+mn-lt"/>
              </a:rPr>
              <a:t>)</a:t>
            </a:r>
          </a:p>
          <a:p>
            <a:pPr marL="809532" lvl="1" indent="-352385">
              <a:lnSpc>
                <a:spcPct val="150000"/>
              </a:lnSpc>
            </a:pPr>
            <a:r>
              <a:rPr lang="pl-PL" sz="2400" dirty="0" smtClean="0">
                <a:latin typeface="+mn-lt"/>
              </a:rPr>
              <a:t>(c) Oblicz </a:t>
            </a:r>
            <a:br>
              <a:rPr lang="pl-PL" sz="2400" dirty="0" smtClean="0">
                <a:latin typeface="+mn-lt"/>
              </a:rPr>
            </a:b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P(X=-1,Y=-1),P(X=0,Y=-1),P(X=0,Y=1),F(-1,-1),F(0,-1),F(1,1)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3" y="260649"/>
            <a:ext cx="7488237" cy="576262"/>
          </a:xfrm>
        </p:spPr>
        <p:txBody>
          <a:bodyPr/>
          <a:lstStyle/>
          <a:p>
            <a:pPr lvl="0"/>
            <a:r>
              <a:rPr lang="pl-PL" dirty="0" smtClean="0"/>
              <a:t>Rozwiązanie </a:t>
            </a: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(a) 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z="1200" dirty="0" smtClean="0"/>
              <a:t>KISIM, </a:t>
            </a:r>
            <a:r>
              <a:rPr lang="pl-PL" sz="1200" dirty="0" err="1" smtClean="0"/>
              <a:t>WIMiIP</a:t>
            </a:r>
            <a:r>
              <a:rPr lang="pl-PL" sz="1200" dirty="0" smtClean="0"/>
              <a:t>, AGH</a:t>
            </a:r>
            <a:endParaRPr lang="pl-PL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19672" y="4077072"/>
          <a:ext cx="4551372" cy="2376264"/>
        </p:xfrm>
        <a:graphic>
          <a:graphicData uri="http://schemas.openxmlformats.org/drawingml/2006/table">
            <a:tbl>
              <a:tblPr/>
              <a:tblGrid>
                <a:gridCol w="1412496"/>
                <a:gridCol w="1569438"/>
                <a:gridCol w="1569438"/>
              </a:tblGrid>
              <a:tr h="81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     x</a:t>
                      </a:r>
                      <a:r>
                        <a:rPr lang="pl-PL" sz="2000" baseline="-25000" dirty="0" smtClean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2000" dirty="0" err="1"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pl-PL" sz="2000" baseline="-25000" dirty="0" err="1">
                          <a:latin typeface="Times New Roman"/>
                          <a:ea typeface="Times New Roman"/>
                        </a:rPr>
                        <a:t>j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pl-PL" sz="2000" baseline="-25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pl-PL" sz="2000" baseline="-25000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8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pl-PL" sz="2000" baseline="-25000">
                          <a:latin typeface="Times New Roman"/>
                          <a:ea typeface="Times New Roman"/>
                        </a:rPr>
                        <a:t>21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pl-PL" sz="2000" baseline="-25000" dirty="0" smtClean="0">
                          <a:latin typeface="Times New Roman"/>
                          <a:ea typeface="Times New Roman"/>
                        </a:rPr>
                        <a:t>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1078147"/>
            <a:ext cx="9144000" cy="31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indent="228574" algn="just" defTabSz="914295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X:	0	1	0	1	0	1</a:t>
            </a:r>
            <a:endParaRPr lang="pl-PL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457147" algn="just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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={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1,	2,	3,	4,	5,	6}</a:t>
            </a:r>
            <a:endParaRPr lang="pl-PL" sz="11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457147" algn="just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Y:	0	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1	0	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1</a:t>
            </a:r>
            <a:endParaRPr lang="pl-PL" sz="11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457147" algn="just" defTabSz="914295" eaLnBrk="0" hangingPunct="0"/>
            <a:r>
              <a:rPr lang="pl-PL" sz="2000" dirty="0" smtClean="0"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Zbiór wartości zmiennej losowej dwuwymiarowej (</a:t>
            </a:r>
            <a:r>
              <a:rPr lang="pl-PL" sz="2000" dirty="0" err="1" smtClean="0"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X,Y</a:t>
            </a:r>
            <a:r>
              <a:rPr lang="pl-PL" sz="2000" dirty="0" smtClean="0"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):</a:t>
            </a:r>
          </a:p>
          <a:p>
            <a:pPr indent="457147" algn="just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{(0,0),(0,1),(1,0),(1,1)}</a:t>
            </a:r>
            <a:endParaRPr lang="pl-PL" sz="11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indent="457147" algn="just" defTabSz="914295" eaLnBrk="0" hangingPunct="0"/>
            <a:endParaRPr lang="pl-PL" sz="2000" dirty="0" smtClean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indent="457147" algn="just" defTabSz="914295" eaLnBrk="0" hangingPunct="0"/>
            <a:r>
              <a:rPr lang="pl-PL" sz="2000" dirty="0" smtClean="0"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Rozkład tej zmiennej:</a:t>
            </a:r>
            <a:endParaRPr lang="pl-PL" sz="1100" dirty="0" smtClean="0">
              <a:latin typeface="+mn-lt"/>
              <a:cs typeface="Arial" pitchFamily="34" charset="0"/>
              <a:sym typeface="Symbol" pitchFamily="18" charset="2"/>
            </a:endParaRPr>
          </a:p>
          <a:p>
            <a:pPr indent="457147" algn="just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gdzie  p</a:t>
            </a:r>
            <a:r>
              <a:rPr lang="pl-PL" sz="2000" baseline="-30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11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=P(X=0,Y=0)=P({1,5})=</a:t>
            </a:r>
          </a:p>
          <a:p>
            <a:pPr indent="457147" algn="just" defTabSz="914295" eaLnBrk="0" hangingPunct="0"/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itd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…</a:t>
            </a:r>
          </a:p>
          <a:p>
            <a:pPr indent="457147" algn="just" defTabSz="914295" eaLnBrk="0" hangingPunct="0"/>
            <a:endParaRPr lang="pl-PL" sz="2000" dirty="0" smtClean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4211960" y="3140969"/>
          <a:ext cx="604165" cy="576064"/>
        </p:xfrm>
        <a:graphic>
          <a:graphicData uri="http://schemas.openxmlformats.org/presentationml/2006/ole">
            <p:oleObj spid="_x0000_s172041" name="Równanie" r:id="rId3" imgW="406048" imgH="393359" progId="">
              <p:embed/>
            </p:oleObj>
          </a:graphicData>
        </a:graphic>
      </p:graphicFrame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3779912" y="5013177"/>
          <a:ext cx="648072" cy="617929"/>
        </p:xfrm>
        <a:graphic>
          <a:graphicData uri="http://schemas.openxmlformats.org/presentationml/2006/ole">
            <p:oleObj spid="_x0000_s172043" name="Równanie" r:id="rId4" imgW="406048" imgH="393359" progId="">
              <p:embed/>
            </p:oleObj>
          </a:graphicData>
        </a:graphic>
      </p:graphicFrame>
      <p:graphicFrame>
        <p:nvGraphicFramePr>
          <p:cNvPr id="172045" name="Object 13"/>
          <p:cNvGraphicFramePr>
            <a:graphicFrameLocks noChangeAspect="1"/>
          </p:cNvGraphicFramePr>
          <p:nvPr/>
        </p:nvGraphicFramePr>
        <p:xfrm>
          <a:off x="5436096" y="5013177"/>
          <a:ext cx="647700" cy="617563"/>
        </p:xfrm>
        <a:graphic>
          <a:graphicData uri="http://schemas.openxmlformats.org/presentationml/2006/ole">
            <p:oleObj spid="_x0000_s172045" name="Równanie" r:id="rId5" imgW="406048" imgH="393359" progId="">
              <p:embed/>
            </p:oleObj>
          </a:graphicData>
        </a:graphic>
      </p:graphicFrame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0" y="-184660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2046" name="Object 14"/>
          <p:cNvGraphicFramePr>
            <a:graphicFrameLocks noChangeAspect="1"/>
          </p:cNvGraphicFramePr>
          <p:nvPr/>
        </p:nvGraphicFramePr>
        <p:xfrm>
          <a:off x="3995936" y="5805264"/>
          <a:ext cx="152400" cy="576064"/>
        </p:xfrm>
        <a:graphic>
          <a:graphicData uri="http://schemas.openxmlformats.org/presentationml/2006/ole">
            <p:oleObj spid="_x0000_s172046" name="Równanie" r:id="rId6" imgW="152334" imgH="393529" progId="">
              <p:embed/>
            </p:oleObj>
          </a:graphicData>
        </a:graphic>
      </p:graphicFrame>
      <p:graphicFrame>
        <p:nvGraphicFramePr>
          <p:cNvPr id="172048" name="Object 16"/>
          <p:cNvGraphicFramePr>
            <a:graphicFrameLocks noChangeAspect="1"/>
          </p:cNvGraphicFramePr>
          <p:nvPr/>
        </p:nvGraphicFramePr>
        <p:xfrm>
          <a:off x="5652120" y="5805264"/>
          <a:ext cx="152400" cy="576262"/>
        </p:xfrm>
        <a:graphic>
          <a:graphicData uri="http://schemas.openxmlformats.org/presentationml/2006/ole">
            <p:oleObj spid="_x0000_s172048" name="Równanie" r:id="rId7" imgW="152334" imgH="393529" progId="">
              <p:embed/>
            </p:oleObj>
          </a:graphicData>
        </a:graphic>
      </p:graphicFrame>
      <p:sp>
        <p:nvSpPr>
          <p:cNvPr id="21" name="Prostokąt 20"/>
          <p:cNvSpPr/>
          <p:nvPr/>
        </p:nvSpPr>
        <p:spPr>
          <a:xfrm>
            <a:off x="6516216" y="5157193"/>
            <a:ext cx="2376264" cy="12003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/>
            <a:r>
              <a:rPr lang="pl-PL" dirty="0" smtClean="0"/>
              <a:t>(c)</a:t>
            </a:r>
          </a:p>
          <a:p>
            <a:pPr lvl="0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P(X=-1,Y=-1)=0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P(X=  0,Y=-1)=0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P(X=  0,Y=  1)=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/6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(b)Dystrybuanta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771801" y="1340768"/>
          <a:ext cx="3538697" cy="1753345"/>
        </p:xfrm>
        <a:graphic>
          <a:graphicData uri="http://schemas.openxmlformats.org/drawingml/2006/table">
            <a:tbl>
              <a:tblPr/>
              <a:tblGrid>
                <a:gridCol w="917440"/>
                <a:gridCol w="982971"/>
                <a:gridCol w="819143"/>
                <a:gridCol w="819143"/>
              </a:tblGrid>
              <a:tr h="701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       x      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(-</a:t>
                      </a:r>
                      <a:r>
                        <a:rPr lang="pl-PL" sz="2000" dirty="0">
                          <a:latin typeface="Times New Roman"/>
                          <a:ea typeface="Times New Roman"/>
                          <a:sym typeface="Symbol"/>
                        </a:rPr>
                        <a:t></a:t>
                      </a: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;0&gt;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(0;1&gt;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(1, </a:t>
                      </a:r>
                      <a:r>
                        <a:rPr lang="pl-PL" sz="2000">
                          <a:latin typeface="Times New Roman"/>
                          <a:ea typeface="Times New Roman"/>
                          <a:sym typeface="Symbol"/>
                        </a:rPr>
                        <a:t></a:t>
                      </a:r>
                      <a:r>
                        <a:rPr lang="pl-PL" sz="200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(-</a:t>
                      </a:r>
                      <a:r>
                        <a:rPr lang="pl-PL" sz="2000">
                          <a:latin typeface="Times New Roman"/>
                          <a:ea typeface="Times New Roman"/>
                          <a:sym typeface="Symbol"/>
                        </a:rPr>
                        <a:t></a:t>
                      </a:r>
                      <a:r>
                        <a:rPr lang="pl-PL" sz="2000">
                          <a:latin typeface="Times New Roman"/>
                          <a:ea typeface="Times New Roman"/>
                        </a:rPr>
                        <a:t>;0&gt;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(0;1&gt;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</a:rPr>
                        <a:t>1/3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CC99FF"/>
                          </a:solidFill>
                          <a:latin typeface="Times New Roman"/>
                          <a:ea typeface="Times New Roman"/>
                        </a:rPr>
                        <a:t>2/3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(1, </a:t>
                      </a:r>
                      <a:r>
                        <a:rPr lang="pl-PL" sz="2000">
                          <a:latin typeface="Times New Roman"/>
                          <a:ea typeface="Times New Roman"/>
                          <a:sym typeface="Symbol"/>
                        </a:rPr>
                        <a:t></a:t>
                      </a:r>
                      <a:r>
                        <a:rPr lang="pl-PL" sz="200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1/2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0" y="3261907"/>
            <a:ext cx="9144000" cy="26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indent="571434" defTabSz="914295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Rozpatrzmy przypadki</a:t>
            </a:r>
            <a:endParaRPr lang="pl-PL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571434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x≤0 lub y≤0	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x,y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pl-PL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571434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</a:t>
            </a:r>
            <a:r>
              <a:rPr lang="pl-PL" sz="2000" dirty="0" smtClean="0">
                <a:solidFill>
                  <a:srgbClr val="3399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0&lt;x≤1 i 0&lt;y≤1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x,y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 P(X=0,Y=0)=</a:t>
            </a:r>
            <a:r>
              <a:rPr lang="pl-PL" sz="2000" dirty="0" smtClean="0">
                <a:solidFill>
                  <a:srgbClr val="3399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1/3</a:t>
            </a:r>
            <a:endParaRPr lang="pl-PL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571434" defTabSz="914295" eaLnBrk="0" hangingPunct="0"/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</a:t>
            </a:r>
            <a:r>
              <a:rPr lang="pl-PL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0&lt;x≤1 i 1&lt;y&lt;</a:t>
            </a:r>
            <a:r>
              <a:rPr lang="pl-PL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F(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x,y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 P(X=0,Y=0)+P(X=0,Y=1)=</a:t>
            </a:r>
            <a:r>
              <a:rPr lang="pl-PL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1/3+1/6=1/2</a:t>
            </a:r>
            <a:endParaRPr lang="pl-PL" sz="11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571434" defTabSz="914295" eaLnBrk="0" hangingPunct="0"/>
            <a:r>
              <a:rPr lang="pl-PL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	</a:t>
            </a:r>
            <a:r>
              <a:rPr lang="pl-PL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0&lt;x&lt;</a:t>
            </a:r>
            <a:r>
              <a:rPr lang="pl-PL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0&lt;y≤1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F(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x,y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 P(X=0,Y=0)+P(X=1,Y=0)=</a:t>
            </a:r>
            <a:r>
              <a:rPr lang="pl-PL" sz="2000" dirty="0" smtClean="0">
                <a:solidFill>
                  <a:srgbClr val="CC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1/3+1/3=2/3</a:t>
            </a:r>
            <a:endParaRPr lang="pl-PL" sz="11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571434" defTabSz="914295" eaLnBrk="0" hangingPunct="0"/>
            <a:r>
              <a:rPr lang="pl-PL" sz="2000" dirty="0" smtClean="0">
                <a:solidFill>
                  <a:srgbClr val="CC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5.	</a:t>
            </a:r>
            <a:r>
              <a:rPr lang="pl-PL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0&lt;x&lt;</a:t>
            </a:r>
            <a:r>
              <a:rPr lang="pl-PL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1&lt;y&lt;</a:t>
            </a:r>
            <a:r>
              <a:rPr lang="pl-PL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pl-PL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F(</a:t>
            </a:r>
            <a:r>
              <a:rPr lang="pl-PL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x,y</a:t>
            </a: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)=P(X=0,Y=0)+P(X=1,Y=0)+P(X=0,Y=1)+P(X=1,y=1)=</a:t>
            </a:r>
            <a:endParaRPr lang="pl-PL" sz="11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571434" defTabSz="914295" eaLnBrk="0" hangingPunct="0"/>
            <a:r>
              <a:rPr lang="pl-PL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1/3+1/</a:t>
            </a:r>
            <a:r>
              <a:rPr lang="pl-PL" sz="2000" dirty="0" err="1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3+1</a:t>
            </a:r>
            <a:r>
              <a:rPr lang="pl-PL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/6+1/6=1</a:t>
            </a:r>
          </a:p>
        </p:txBody>
      </p:sp>
      <p:sp>
        <p:nvSpPr>
          <p:cNvPr id="6" name="Prostokąt 5"/>
          <p:cNvSpPr/>
          <p:nvPr/>
        </p:nvSpPr>
        <p:spPr>
          <a:xfrm>
            <a:off x="6804248" y="1700809"/>
            <a:ext cx="1781944" cy="12003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dirty="0" smtClean="0"/>
              <a:t>(c)</a:t>
            </a:r>
          </a:p>
          <a:p>
            <a:r>
              <a:rPr lang="pl-PL" dirty="0" smtClean="0"/>
              <a:t>F(-1,-1)=0</a:t>
            </a:r>
          </a:p>
          <a:p>
            <a:r>
              <a:rPr lang="pl-PL" dirty="0" smtClean="0"/>
              <a:t>F(  0,-1)=0</a:t>
            </a:r>
          </a:p>
          <a:p>
            <a:r>
              <a:rPr lang="pl-PL" dirty="0" smtClean="0"/>
              <a:t>F(  1,  </a:t>
            </a:r>
            <a:r>
              <a:rPr lang="pl-PL" dirty="0" err="1" smtClean="0"/>
              <a:t>1</a:t>
            </a:r>
            <a:r>
              <a:rPr lang="pl-PL" dirty="0" smtClean="0"/>
              <a:t>)=</a:t>
            </a:r>
            <a:r>
              <a:rPr lang="pl-PL" dirty="0" err="1" smtClean="0"/>
              <a:t>1</a:t>
            </a:r>
            <a:r>
              <a:rPr lang="pl-PL" dirty="0" smtClean="0"/>
              <a:t>/3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196752"/>
            <a:ext cx="8459787" cy="137636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sz="2000" dirty="0" smtClean="0">
                <a:cs typeface="Times New Roman" pitchFamily="18" charset="0"/>
              </a:rPr>
              <a:t>Dystrybuantą dwuwymiarowej zmiennej losowej  nazywamy funkcję rzeczywistą określoną wzorem</a:t>
            </a:r>
            <a:r>
              <a:rPr lang="pl-PL" sz="2000" b="1" dirty="0" smtClean="0"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pl-PL" b="1" dirty="0" smtClean="0">
                <a:solidFill>
                  <a:srgbClr val="006699"/>
                </a:solidFill>
                <a:cs typeface="Times New Roman" pitchFamily="18" charset="0"/>
              </a:rPr>
              <a:t>dla zmiennej  losowej typu skokowego</a:t>
            </a:r>
            <a:r>
              <a:rPr lang="pl-PL" dirty="0" smtClean="0">
                <a:solidFill>
                  <a:srgbClr val="0066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31913" y="260350"/>
            <a:ext cx="7673873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pl-PL" sz="2400" dirty="0">
                <a:solidFill>
                  <a:srgbClr val="990000"/>
                </a:solidFill>
                <a:latin typeface="Verdana" pitchFamily="34" charset="0"/>
              </a:rPr>
              <a:t>Dystrybuanta dwuwymiarowej zmiennej losowej</a:t>
            </a: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67544" y="2636912"/>
          <a:ext cx="3390900" cy="904875"/>
        </p:xfrm>
        <a:graphic>
          <a:graphicData uri="http://schemas.openxmlformats.org/presentationml/2006/ole">
            <p:oleObj spid="_x0000_s113667" name="Równanie" r:id="rId3" imgW="1231366" imgH="317362" progId="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11561" y="4725144"/>
          <a:ext cx="8053301" cy="1080120"/>
        </p:xfrm>
        <a:graphic>
          <a:graphicData uri="http://schemas.openxmlformats.org/presentationml/2006/ole">
            <p:oleObj spid="_x0000_s113668" r:id="rId4" imgW="4051300" imgH="609600" progId="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5537" y="4005065"/>
            <a:ext cx="6626225" cy="4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</a:pPr>
            <a:r>
              <a:rPr lang="pl-PL" sz="2800" b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dla zmiennej  losowej typu ciągłego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9" y="1268413"/>
            <a:ext cx="8785225" cy="1600200"/>
          </a:xfrm>
        </p:spPr>
        <p:txBody>
          <a:bodyPr/>
          <a:lstStyle/>
          <a:p>
            <a:pPr algn="just"/>
            <a:r>
              <a:rPr lang="pl-PL" dirty="0" smtClean="0">
                <a:cs typeface="Times New Roman" pitchFamily="18" charset="0"/>
              </a:rPr>
              <a:t>Funkcją gęstości dwuwymiarowej zmiennej losowej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cs typeface="Times New Roman" pitchFamily="18" charset="0"/>
              </a:rPr>
              <a:t>typu ciągłego nazywamy funkcję rzeczywistą określoną wzorem</a:t>
            </a:r>
            <a:r>
              <a:rPr lang="pl-PL" sz="2000" dirty="0" smtClean="0">
                <a:cs typeface="Times New Roman" pitchFamily="18" charset="0"/>
              </a:rPr>
              <a:t>: </a:t>
            </a:r>
            <a:endParaRPr lang="pl-PL" sz="2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9" y="1"/>
            <a:ext cx="7362825" cy="1143000"/>
          </a:xfrm>
          <a:noFill/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Rozkład dwuwymiarowej zmiennej losowej </a:t>
            </a:r>
            <a:br>
              <a:rPr lang="pl-PL" dirty="0" smtClean="0">
                <a:solidFill>
                  <a:srgbClr val="800000"/>
                </a:solidFill>
              </a:rPr>
            </a:br>
            <a:r>
              <a:rPr lang="pl-PL" dirty="0" smtClean="0">
                <a:solidFill>
                  <a:srgbClr val="800000"/>
                </a:solidFill>
              </a:rPr>
              <a:t>typu ciągłego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55576" y="2564904"/>
          <a:ext cx="6696075" cy="1187450"/>
        </p:xfrm>
        <a:graphic>
          <a:graphicData uri="http://schemas.openxmlformats.org/presentationml/2006/ole">
            <p:oleObj spid="_x0000_s114690" r:id="rId3" imgW="4483100" imgH="749300" progId="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213" y="3644901"/>
            <a:ext cx="48006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just" eaLnBrk="0" hangingPunct="0"/>
            <a:r>
              <a:rPr lang="pl-PL" sz="2400" dirty="0">
                <a:latin typeface="+mn-lt"/>
              </a:rPr>
              <a:t>o </a:t>
            </a:r>
            <a:r>
              <a:rPr lang="pl-PL" sz="2400" dirty="0" smtClean="0">
                <a:latin typeface="+mn-lt"/>
                <a:cs typeface="Times New Roman" pitchFamily="18" charset="0"/>
              </a:rPr>
              <a:t>następujących własnościach:</a:t>
            </a:r>
            <a:endParaRPr lang="pl-PL" sz="2400" dirty="0">
              <a:latin typeface="+mn-lt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827088" y="4221163"/>
          <a:ext cx="1628775" cy="431800"/>
        </p:xfrm>
        <a:graphic>
          <a:graphicData uri="http://schemas.openxmlformats.org/presentationml/2006/ole">
            <p:oleObj spid="_x0000_s114691" r:id="rId4" imgW="1016000" imgH="330200" progId="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779839" y="4292600"/>
          <a:ext cx="1166812" cy="361950"/>
        </p:xfrm>
        <a:graphic>
          <a:graphicData uri="http://schemas.openxmlformats.org/presentationml/2006/ole">
            <p:oleObj spid="_x0000_s114692" name="Równanie" r:id="rId5" imgW="520474" imgH="203112" progId="">
              <p:embed/>
            </p:oleObj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03574" y="4268788"/>
            <a:ext cx="52448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GB" dirty="0" err="1">
                <a:latin typeface="Times New Roman" pitchFamily="18" charset="0"/>
                <a:cs typeface="Times New Roman" pitchFamily="18" charset="0"/>
              </a:rPr>
              <a:t>dla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755651" y="5805488"/>
          <a:ext cx="4176713" cy="715962"/>
        </p:xfrm>
        <a:graphic>
          <a:graphicData uri="http://schemas.openxmlformats.org/presentationml/2006/ole">
            <p:oleObj spid="_x0000_s114693" r:id="rId6" imgW="1905000" imgH="596900" progId="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827088" y="4868863"/>
          <a:ext cx="4608512" cy="749300"/>
        </p:xfrm>
        <a:graphic>
          <a:graphicData uri="http://schemas.openxmlformats.org/presentationml/2006/ole">
            <p:oleObj spid="_x0000_s114694" r:id="rId7" imgW="4216400" imgH="685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gęstości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Jeśli F jest dystrybuantą zmiennej losowej dwuwymiarowej ciągłej to funkcja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jest gęstością tej zmiennej.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417514" y="2349500"/>
          <a:ext cx="8434387" cy="1152525"/>
        </p:xfrm>
        <a:graphic>
          <a:graphicData uri="http://schemas.openxmlformats.org/presentationml/2006/ole">
            <p:oleObj spid="_x0000_s171010" name="Równanie" r:id="rId3" imgW="4190760" imgH="66024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 za dużo studentek?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59" cy="5113337"/>
          </a:xfrm>
        </p:spPr>
        <p:txBody>
          <a:bodyPr/>
          <a:lstStyle/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sprawdzamy czy to przypadek, że wśród studentów psychologii większość stanowią kobiety</a:t>
            </a:r>
          </a:p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gdyby proporcje były równe, prawdopodobieństwo byłoby </a:t>
            </a:r>
            <a:r>
              <a:rPr lang="pl-PL" sz="2400" dirty="0" smtClean="0">
                <a:solidFill>
                  <a:srgbClr val="006699"/>
                </a:solidFill>
              </a:rPr>
              <a:t>½ </a:t>
            </a:r>
          </a:p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w losowo wybranej grupie </a:t>
            </a:r>
            <a:r>
              <a:rPr lang="pl-PL" sz="2400" dirty="0" smtClean="0">
                <a:solidFill>
                  <a:srgbClr val="006699"/>
                </a:solidFill>
              </a:rPr>
              <a:t>12</a:t>
            </a:r>
            <a:r>
              <a:rPr lang="pl-PL" sz="2400" dirty="0" smtClean="0"/>
              <a:t> osób jest tylko </a:t>
            </a:r>
            <a:r>
              <a:rPr lang="pl-PL" sz="2400" dirty="0" smtClean="0">
                <a:solidFill>
                  <a:srgbClr val="006699"/>
                </a:solidFill>
              </a:rPr>
              <a:t>2 studentów</a:t>
            </a:r>
          </a:p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liczba wszystkich układów dla 12 osób: </a:t>
            </a:r>
            <a:r>
              <a:rPr lang="pl-PL" sz="2400" dirty="0" smtClean="0">
                <a:solidFill>
                  <a:srgbClr val="006699"/>
                </a:solidFill>
              </a:rPr>
              <a:t>4096</a:t>
            </a:r>
            <a:r>
              <a:rPr lang="pl-PL" sz="2400" dirty="0" smtClean="0"/>
              <a:t> (trójkąt Pascala) </a:t>
            </a:r>
          </a:p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liczba wszystkich </a:t>
            </a:r>
            <a:r>
              <a:rPr lang="pl-PL" sz="2400" dirty="0" smtClean="0">
                <a:solidFill>
                  <a:srgbClr val="006699"/>
                </a:solidFill>
              </a:rPr>
              <a:t>możliwych sytuacji</a:t>
            </a:r>
            <a:r>
              <a:rPr lang="pl-PL" sz="2400" dirty="0" smtClean="0"/>
              <a:t>, w których w grupie </a:t>
            </a:r>
            <a:br>
              <a:rPr lang="pl-PL" sz="2400" dirty="0" smtClean="0"/>
            </a:br>
            <a:r>
              <a:rPr lang="pl-PL" sz="2400" dirty="0" smtClean="0"/>
              <a:t>12-osobowej znajdzie się nie więcej niż 2 studentów to</a:t>
            </a:r>
            <a:br>
              <a:rPr lang="pl-PL" sz="2400" dirty="0" smtClean="0"/>
            </a:br>
            <a:r>
              <a:rPr lang="pl-PL" sz="2400" dirty="0" smtClean="0"/>
              <a:t>1+12+66=</a:t>
            </a:r>
            <a:r>
              <a:rPr lang="pl-PL" sz="2400" dirty="0" smtClean="0">
                <a:solidFill>
                  <a:srgbClr val="006699"/>
                </a:solidFill>
              </a:rPr>
              <a:t>79</a:t>
            </a:r>
            <a:r>
              <a:rPr lang="pl-PL" sz="2400" dirty="0" smtClean="0"/>
              <a:t> (trójkąt Pascala) </a:t>
            </a:r>
          </a:p>
          <a:p>
            <a:pPr marL="269875" indent="-269875">
              <a:buFont typeface="Calibri Light" pitchFamily="34" charset="0"/>
              <a:buChar char="⌐"/>
            </a:pPr>
            <a:r>
              <a:rPr lang="pl-PL" sz="2400" dirty="0" smtClean="0"/>
              <a:t>prawdopodobieństwo: </a:t>
            </a:r>
            <a:br>
              <a:rPr lang="pl-PL" sz="2400" dirty="0" smtClean="0"/>
            </a:br>
            <a:r>
              <a:rPr lang="pl-PL" sz="2400" dirty="0" smtClean="0"/>
              <a:t>79/4096=0,0193</a:t>
            </a:r>
            <a:br>
              <a:rPr lang="pl-PL" sz="2400" dirty="0" smtClean="0"/>
            </a:br>
            <a:r>
              <a:rPr lang="pl-PL" sz="2000" dirty="0" smtClean="0">
                <a:solidFill>
                  <a:schemeClr val="bg2"/>
                </a:solidFill>
              </a:rPr>
              <a:t>(szansa, że to przypadek </a:t>
            </a:r>
            <a:br>
              <a:rPr lang="pl-PL" sz="2000" dirty="0" smtClean="0">
                <a:solidFill>
                  <a:schemeClr val="bg2"/>
                </a:solidFill>
              </a:rPr>
            </a:br>
            <a:r>
              <a:rPr lang="pl-PL" sz="2000" dirty="0" smtClean="0">
                <a:solidFill>
                  <a:schemeClr val="bg2"/>
                </a:solidFill>
              </a:rPr>
              <a:t>jest bardzo mała)</a:t>
            </a:r>
            <a:endParaRPr lang="pl-PL" sz="2400" dirty="0" smtClean="0">
              <a:solidFill>
                <a:schemeClr val="bg2"/>
              </a:solidFill>
            </a:endParaRPr>
          </a:p>
          <a:p>
            <a:pPr marL="269875" indent="-269875">
              <a:buFont typeface="Calibri Light" pitchFamily="34" charset="0"/>
              <a:buChar char="⌐"/>
            </a:pPr>
            <a:endParaRPr lang="pl-PL" sz="2400" dirty="0" smtClean="0"/>
          </a:p>
          <a:p>
            <a:pPr marL="269875" indent="-269875">
              <a:buFont typeface="Calibri Light" pitchFamily="34" charset="0"/>
              <a:buChar char="⌐"/>
            </a:pP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0000"/>
                </a:solidFill>
              </a:rPr>
              <a:t>KISIM, </a:t>
            </a:r>
            <a:r>
              <a:rPr lang="pl-PL" dirty="0" err="1" smtClean="0">
                <a:solidFill>
                  <a:srgbClr val="000000"/>
                </a:solidFill>
              </a:rPr>
              <a:t>WIMiIP</a:t>
            </a:r>
            <a:r>
              <a:rPr lang="pl-PL" dirty="0" smtClean="0">
                <a:solidFill>
                  <a:srgbClr val="000000"/>
                </a:solidFill>
              </a:rPr>
              <a:t>, AGH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633" y="4673487"/>
            <a:ext cx="4271367" cy="21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8460432" y="6597352"/>
            <a:ext cx="683568" cy="260648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436096" y="6597352"/>
            <a:ext cx="648072" cy="260648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419872" y="5157192"/>
            <a:ext cx="2016224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611560" y="5013176"/>
            <a:ext cx="1008112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956376" y="3861048"/>
            <a:ext cx="576064" cy="27363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148064" y="3717032"/>
            <a:ext cx="1080120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1619672" y="5013176"/>
            <a:ext cx="1524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763688" y="5157192"/>
            <a:ext cx="1656184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228184" y="3717032"/>
            <a:ext cx="1524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6372200" y="3861048"/>
            <a:ext cx="1584176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9" y="782639"/>
            <a:ext cx="68802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403649" y="260648"/>
            <a:ext cx="7508875" cy="5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Dwuwymiarowy rozkład normalny</a:t>
            </a:r>
            <a:endParaRPr lang="pl-PL" sz="3200" dirty="0">
              <a:solidFill>
                <a:srgbClr val="8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348881"/>
            <a:ext cx="734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149080"/>
            <a:ext cx="6264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17245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+mn-lt"/>
              </a:rPr>
              <a:t>Funkcja gęstości dwuwymiarowego rozkładu normalnego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1,2,1,2,)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opia_z_Now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8914"/>
            <a:ext cx="71294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Image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4" y="2852739"/>
            <a:ext cx="513238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3860800"/>
          <a:ext cx="3384550" cy="1008063"/>
        </p:xfrm>
        <a:graphic>
          <a:graphicData uri="http://schemas.openxmlformats.org/presentationml/2006/ole">
            <p:oleObj spid="_x0000_s115714" r:id="rId5" imgW="1892300" imgH="596900" progId="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651500" y="3573463"/>
          <a:ext cx="3170238" cy="936625"/>
        </p:xfrm>
        <a:graphic>
          <a:graphicData uri="http://schemas.openxmlformats.org/presentationml/2006/ole">
            <p:oleObj spid="_x0000_s115715" r:id="rId6" imgW="1879600" imgH="596900" progId="">
              <p:embed/>
            </p:oleObj>
          </a:graphicData>
        </a:graphic>
      </p:graphicFrame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6516215" y="4581128"/>
            <a:ext cx="792088" cy="79184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/>
          <a:lstStyle/>
          <a:p>
            <a:endParaRPr lang="pl-PL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95536" y="4869160"/>
            <a:ext cx="2665412" cy="4333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/>
          <a:lstStyle/>
          <a:p>
            <a:endParaRPr lang="pl-PL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51588" y="1936749"/>
            <a:ext cx="18470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/>
            <a:endParaRPr lang="pl-P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487988" y="2368550"/>
            <a:ext cx="3498051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Brzegowe funkcje gęstości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2411414" y="2781301"/>
            <a:ext cx="4537075" cy="14398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/>
          <a:lstStyle/>
          <a:p>
            <a:endParaRPr lang="pl-P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948488" y="2781301"/>
            <a:ext cx="576262" cy="863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1429" tIns="45715" rIns="91429" bIns="45715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280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533775" cy="22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439216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"/>
            <a:ext cx="7359650" cy="1143000"/>
          </a:xfrm>
          <a:noFill/>
        </p:spPr>
        <p:txBody>
          <a:bodyPr/>
          <a:lstStyle/>
          <a:p>
            <a:r>
              <a:rPr lang="pl-PL" sz="3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Warunkowe funkcje gęstości:</a:t>
            </a:r>
            <a:endParaRPr lang="pl-PL" sz="3200" dirty="0" smtClean="0">
              <a:solidFill>
                <a:srgbClr val="800000"/>
              </a:solidFill>
              <a:latin typeface="+mn-lt"/>
              <a:cs typeface="Courier New" pitchFamily="49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600200" y="2144714"/>
          <a:ext cx="5410200" cy="1208087"/>
        </p:xfrm>
        <a:graphic>
          <a:graphicData uri="http://schemas.openxmlformats.org/presentationml/2006/ole">
            <p:oleObj spid="_x0000_s116738" r:id="rId3" imgW="1752600" imgH="660400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828801" y="4800600"/>
          <a:ext cx="4267200" cy="1403350"/>
        </p:xfrm>
        <a:graphic>
          <a:graphicData uri="http://schemas.openxmlformats.org/presentationml/2006/ole">
            <p:oleObj spid="_x0000_s116739" r:id="rId4" imgW="1676400" imgH="660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512050" cy="980728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006699"/>
                </a:solidFill>
              </a:rPr>
              <a:t>Niezależność</a:t>
            </a:r>
            <a:r>
              <a:rPr lang="pl-PL" b="0" dirty="0" smtClean="0">
                <a:solidFill>
                  <a:srgbClr val="800000"/>
                </a:solidFill>
              </a:rPr>
              <a:t> dwuwymiarowych zmiennych losowych ciągłych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931150" cy="4065588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sz="2800" dirty="0" smtClean="0">
                <a:cs typeface="Times New Roman" pitchFamily="18" charset="0"/>
              </a:rPr>
              <a:t>Zmienne losowe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cs typeface="Times New Roman" pitchFamily="18" charset="0"/>
              </a:rPr>
              <a:t>typu ciągłego są niezależne, jeśli dla dowolnej pary liczb rzeczywistych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800" dirty="0" smtClean="0">
                <a:cs typeface="Times New Roman" pitchFamily="18" charset="0"/>
              </a:rPr>
              <a:t>zachodzi równość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2800" dirty="0" smtClean="0">
              <a:latin typeface="Times New Roman" pitchFamily="18" charset="0"/>
              <a:cs typeface="Courier New" pitchFamily="49" charset="0"/>
            </a:endParaRPr>
          </a:p>
          <a:p>
            <a:pPr>
              <a:buFontTx/>
              <a:buNone/>
            </a:pPr>
            <a:endParaRPr lang="pl-PL" sz="2800" dirty="0" smtClean="0">
              <a:latin typeface="Times New Roman" pitchFamily="18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835696" y="3284984"/>
          <a:ext cx="5256213" cy="784225"/>
        </p:xfrm>
        <a:graphic>
          <a:graphicData uri="http://schemas.openxmlformats.org/presentationml/2006/ole">
            <p:oleObj spid="_x0000_s206850" name="Równanie" r:id="rId3" imgW="1244060" imgH="215806" progId="">
              <p:embed/>
            </p:oleObj>
          </a:graphicData>
        </a:graphic>
      </p:graphicFrame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308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359650" cy="980728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006699"/>
                </a:solidFill>
                <a:cs typeface="Times New Roman" pitchFamily="18" charset="0"/>
              </a:rPr>
              <a:t>Parametry</a:t>
            </a:r>
            <a:r>
              <a:rPr lang="pl-PL" b="0" dirty="0" smtClean="0">
                <a:solidFill>
                  <a:srgbClr val="990000"/>
                </a:solidFill>
                <a:cs typeface="Times New Roman" pitchFamily="18" charset="0"/>
              </a:rPr>
              <a:t>  rozkładu dwuwymiarowej zmiennej  losowej  typu  skokowego</a:t>
            </a:r>
            <a:r>
              <a:rPr lang="pl-PL" sz="2800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627" y="1179512"/>
            <a:ext cx="8134350" cy="1524000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dirty="0" smtClean="0">
                <a:solidFill>
                  <a:srgbClr val="006699"/>
                </a:solidFill>
                <a:cs typeface="Times New Roman" pitchFamily="18" charset="0"/>
              </a:rPr>
              <a:t>Wartością oczekiwaną </a:t>
            </a:r>
            <a:r>
              <a:rPr lang="pl-PL" sz="2800" dirty="0" smtClean="0">
                <a:cs typeface="Times New Roman" pitchFamily="18" charset="0"/>
              </a:rPr>
              <a:t>dwuwymiarowej zmiennej losowej typu skokowego nazywamy wyrażenie:</a:t>
            </a:r>
            <a:endParaRPr lang="pl-PL" sz="2800" dirty="0" smtClean="0"/>
          </a:p>
          <a:p>
            <a:endParaRPr lang="pl-PL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477" y="3600450"/>
            <a:ext cx="5724644" cy="93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2400" dirty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Wariancją</a:t>
            </a:r>
            <a:r>
              <a:rPr lang="pl-PL" sz="2400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 dwuwymiarowej zmiennej losowej</a:t>
            </a:r>
            <a:endParaRPr lang="pl-PL" sz="2400" dirty="0">
              <a:solidFill>
                <a:srgbClr val="000000"/>
              </a:solidFill>
              <a:latin typeface="Calibri Light" pitchFamily="34" charset="0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2400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 typu skokowego nazywamy wyrażenie: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533253" y="2632624"/>
          <a:ext cx="6279107" cy="804313"/>
        </p:xfrm>
        <a:graphic>
          <a:graphicData uri="http://schemas.openxmlformats.org/presentationml/2006/ole">
            <p:oleObj spid="_x0000_s207874" name="Równanie" r:id="rId3" imgW="2145369" imgH="304668" progId="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763688" y="5085184"/>
          <a:ext cx="5041900" cy="514350"/>
        </p:xfrm>
        <a:graphic>
          <a:graphicData uri="http://schemas.openxmlformats.org/presentationml/2006/ole">
            <p:oleObj spid="_x0000_s207875" name="Równanie" r:id="rId4" imgW="2387600" imgH="241300" progId="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993627" y="5689600"/>
          <a:ext cx="4495800" cy="676275"/>
        </p:xfrm>
        <a:graphic>
          <a:graphicData uri="http://schemas.openxmlformats.org/presentationml/2006/ole">
            <p:oleObj spid="_x0000_s207876" r:id="rId5" imgW="2781300" imgH="457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11560" y="3573463"/>
          <a:ext cx="6408712" cy="1693862"/>
        </p:xfrm>
        <a:graphic>
          <a:graphicData uri="http://schemas.openxmlformats.org/presentationml/2006/ole">
            <p:oleObj spid="_x0000_s208898" name="Równanie" r:id="rId3" imgW="2286000" imgH="698400" progId="">
              <p:embed/>
            </p:oleObj>
          </a:graphicData>
        </a:graphic>
      </p:graphicFrame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638727" cy="980728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  <a:cs typeface="Times New Roman" pitchFamily="18" charset="0"/>
              </a:rPr>
              <a:t>Parametry dwuwymiarowych zmiennych losowych</a:t>
            </a:r>
            <a:r>
              <a:rPr lang="pl-PL" b="0" dirty="0" smtClean="0">
                <a:solidFill>
                  <a:srgbClr val="990000"/>
                </a:solidFill>
              </a:rPr>
              <a:t>  </a:t>
            </a:r>
            <a:r>
              <a:rPr lang="pl-PL" b="0" i="1" dirty="0" smtClean="0">
                <a:solidFill>
                  <a:srgbClr val="006699"/>
                </a:solidFill>
                <a:cs typeface="Times New Roman" pitchFamily="18" charset="0"/>
              </a:rPr>
              <a:t>Kowariancja</a:t>
            </a:r>
            <a:endParaRPr lang="pl-PL" dirty="0" smtClean="0">
              <a:solidFill>
                <a:srgbClr val="006699"/>
              </a:solidFill>
              <a:cs typeface="Times New Roman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67544" y="2132856"/>
            <a:ext cx="8101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2800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Kowariancją</a:t>
            </a:r>
            <a:r>
              <a:rPr lang="pl-PL" sz="2800" dirty="0" smtClean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 zmiennej losowej dwuwymiarowej </a:t>
            </a:r>
            <a:r>
              <a:rPr lang="pl-PL" sz="2800" dirty="0">
                <a:solidFill>
                  <a:srgbClr val="000000"/>
                </a:solidFill>
                <a:latin typeface="Calibri Light" pitchFamily="34" charset="0"/>
              </a:rPr>
              <a:t>(</a:t>
            </a:r>
            <a:r>
              <a:rPr lang="pl-PL" sz="2800" dirty="0" err="1">
                <a:solidFill>
                  <a:srgbClr val="000000"/>
                </a:solidFill>
                <a:latin typeface="Calibri Light" pitchFamily="34" charset="0"/>
              </a:rPr>
              <a:t>X,Y</a:t>
            </a:r>
            <a:r>
              <a:rPr lang="pl-PL" sz="2800" dirty="0" smtClean="0">
                <a:solidFill>
                  <a:srgbClr val="000000"/>
                </a:solidFill>
                <a:latin typeface="Calibri Light" pitchFamily="34" charset="0"/>
              </a:rPr>
              <a:t>)</a:t>
            </a:r>
            <a:r>
              <a:rPr lang="pl-PL" sz="2800" dirty="0" smtClean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 nazywamy wyrażenie:</a:t>
            </a:r>
            <a:endParaRPr lang="pl-PL" sz="2800" dirty="0" smtClean="0">
              <a:solidFill>
                <a:srgbClr val="000000"/>
              </a:solidFill>
              <a:latin typeface="Calibri Light" pitchFamily="34" charset="0"/>
              <a:cs typeface="Courier New" pitchFamily="49" charset="0"/>
            </a:endParaRPr>
          </a:p>
          <a:p>
            <a:pPr eaLnBrk="0" hangingPunct="0"/>
            <a:endParaRPr lang="pl-PL" sz="2800" dirty="0">
              <a:solidFill>
                <a:srgbClr val="0000FF"/>
              </a:solidFill>
              <a:latin typeface="Calibri Light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55892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pl-PL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 X , Y )= E(XY) - E(X)</a:t>
            </a:r>
            <a:r>
              <a:rPr lang="pl-PL" sz="32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×</a:t>
            </a:r>
            <a:r>
              <a:rPr lang="pl-PL" sz="3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</a:t>
            </a:r>
            <a:endParaRPr lang="pl-PL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1184650"/>
            <a:ext cx="9101915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b="1" dirty="0" smtClean="0">
                <a:solidFill>
                  <a:srgbClr val="222222"/>
                </a:solidFill>
                <a:latin typeface="Calibri Light" pitchFamily="34" charset="0"/>
                <a:cs typeface="Arial" charset="0"/>
              </a:rPr>
              <a:t>Kowariancja</a:t>
            </a:r>
            <a:r>
              <a:rPr lang="pl-PL" sz="4400" dirty="0" smtClean="0">
                <a:solidFill>
                  <a:srgbClr val="222222"/>
                </a:solidFill>
                <a:latin typeface="Calibri Light" pitchFamily="34" charset="0"/>
                <a:cs typeface="Arial" charset="0"/>
              </a:rPr>
              <a:t> </a:t>
            </a:r>
            <a:r>
              <a:rPr lang="pl-PL" sz="2000" dirty="0" smtClean="0">
                <a:solidFill>
                  <a:srgbClr val="222222"/>
                </a:solidFill>
                <a:latin typeface="Calibri Light" pitchFamily="34" charset="0"/>
                <a:cs typeface="Arial" charset="0"/>
              </a:rPr>
              <a:t>– liczba określająca </a:t>
            </a:r>
            <a:r>
              <a:rPr lang="pl-PL" sz="2000" dirty="0" smtClean="0">
                <a:solidFill>
                  <a:srgbClr val="0B0080"/>
                </a:solidFill>
                <a:latin typeface="Calibri Light" pitchFamily="34" charset="0"/>
                <a:cs typeface="Arial" charset="0"/>
              </a:rPr>
              <a:t>zależność liniową</a:t>
            </a:r>
            <a:r>
              <a:rPr lang="pl-PL" sz="2000" dirty="0" smtClean="0">
                <a:solidFill>
                  <a:srgbClr val="222222"/>
                </a:solidFill>
                <a:latin typeface="Calibri Light" pitchFamily="34" charset="0"/>
                <a:cs typeface="Arial" charset="0"/>
              </a:rPr>
              <a:t> między </a:t>
            </a:r>
            <a:r>
              <a:rPr lang="pl-PL" sz="2000" dirty="0" smtClean="0">
                <a:solidFill>
                  <a:srgbClr val="0B0080"/>
                </a:solidFill>
                <a:latin typeface="Calibri Light" pitchFamily="34" charset="0"/>
                <a:cs typeface="Arial" charset="0"/>
              </a:rPr>
              <a:t>zmiennymi losowymi</a:t>
            </a:r>
            <a:r>
              <a:rPr lang="pl-PL" sz="2000" dirty="0" smtClean="0">
                <a:solidFill>
                  <a:srgbClr val="222222"/>
                </a:solidFill>
                <a:latin typeface="Calibri Light" pitchFamily="34" charset="0"/>
                <a:cs typeface="Arial" charset="0"/>
              </a:rPr>
              <a:t> X i Y.</a:t>
            </a:r>
            <a:r>
              <a:rPr lang="pl-PL" sz="1600" dirty="0" smtClean="0">
                <a:solidFill>
                  <a:srgbClr val="000000"/>
                </a:solidFill>
                <a:latin typeface="Calibri Light" pitchFamily="34" charset="0"/>
                <a:cs typeface="Arial" charset="0"/>
              </a:rPr>
              <a:t> </a:t>
            </a:r>
            <a:endParaRPr lang="pl-PL" sz="2000" dirty="0" smtClean="0">
              <a:solidFill>
                <a:srgbClr val="222222"/>
              </a:solidFill>
              <a:latin typeface="Calibri Light" pitchFamily="34" charset="0"/>
              <a:cs typeface="Arial" charset="0"/>
            </a:endParaRPr>
          </a:p>
        </p:txBody>
      </p:sp>
      <p:sp>
        <p:nvSpPr>
          <p:cNvPr id="121860" name="AutoShape 4" descr="\operatorname {cov} (X,Y)\ "/>
          <p:cNvSpPr>
            <a:spLocks noChangeAspect="1" noChangeArrowheads="1"/>
          </p:cNvSpPr>
          <p:nvPr/>
        </p:nvSpPr>
        <p:spPr bwMode="auto">
          <a:xfrm>
            <a:off x="941388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200"/>
            <a:ext cx="7207250" cy="1143000"/>
          </a:xfrm>
          <a:noFill/>
        </p:spPr>
        <p:txBody>
          <a:bodyPr/>
          <a:lstStyle/>
          <a:p>
            <a:r>
              <a:rPr lang="pl-PL" b="0" smtClean="0">
                <a:solidFill>
                  <a:srgbClr val="990000"/>
                </a:solidFill>
                <a:cs typeface="Times New Roman" pitchFamily="18" charset="0"/>
              </a:rPr>
              <a:t>Wzory na obliczanie kowariancji</a:t>
            </a:r>
            <a:r>
              <a:rPr lang="pl-PL" smtClean="0">
                <a:solidFill>
                  <a:srgbClr val="990000"/>
                </a:solidFill>
                <a:cs typeface="Times New Roman" pitchFamily="18" charset="0"/>
              </a:rPr>
              <a:t> </a:t>
            </a:r>
            <a:r>
              <a:rPr lang="pl-PL" sz="1800" smtClean="0">
                <a:cs typeface="Times New Roman" pitchFamily="18" charset="0"/>
              </a:rPr>
              <a:t/>
            </a:r>
            <a:br>
              <a:rPr lang="pl-PL" sz="1800" smtClean="0">
                <a:cs typeface="Times New Roman" pitchFamily="18" charset="0"/>
              </a:rPr>
            </a:br>
            <a:endParaRPr lang="pl-PL" sz="1800" smtClean="0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7199312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>
                <a:cs typeface="Times New Roman" pitchFamily="18" charset="0"/>
              </a:rPr>
              <a:t>dla zmiennej losowej ciągłej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>
                <a:cs typeface="Times New Roman" pitchFamily="18" charset="0"/>
              </a:rPr>
              <a:t>			</a:t>
            </a:r>
            <a:r>
              <a:rPr lang="pl-PL" sz="2000" dirty="0" smtClean="0"/>
              <a:t> 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51520" y="1844824"/>
          <a:ext cx="5976664" cy="658813"/>
        </p:xfrm>
        <a:graphic>
          <a:graphicData uri="http://schemas.openxmlformats.org/presentationml/2006/ole">
            <p:oleObj spid="_x0000_s209922" name="Równanie" r:id="rId3" imgW="2527300" imgH="304800" progId="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23529" y="2708920"/>
          <a:ext cx="5544616" cy="982662"/>
        </p:xfrm>
        <a:graphic>
          <a:graphicData uri="http://schemas.openxmlformats.org/presentationml/2006/ole">
            <p:oleObj spid="_x0000_s209923" name="Równanie" r:id="rId4" imgW="2298700" imgH="508000" progId="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684213" y="4941888"/>
          <a:ext cx="4343400" cy="757237"/>
        </p:xfrm>
        <a:graphic>
          <a:graphicData uri="http://schemas.openxmlformats.org/presentationml/2006/ole">
            <p:oleObj spid="_x0000_s209924" r:id="rId5" imgW="1536033" imgH="393529" progId="">
              <p:embed/>
            </p:oleObj>
          </a:graphicData>
        </a:graphic>
      </p:graphicFrame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39750" y="5661025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2400">
                <a:solidFill>
                  <a:srgbClr val="0000FF"/>
                </a:solidFill>
                <a:latin typeface="Calibri Light" pitchFamily="34" charset="0"/>
                <a:sym typeface="Symbol" pitchFamily="18" charset="2"/>
              </a:rPr>
              <a:t>Jeśli </a:t>
            </a:r>
            <a:r>
              <a:rPr lang="pl-PL" sz="2400">
                <a:solidFill>
                  <a:srgbClr val="0000FF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zmienne X i Y są niezależne to </a:t>
            </a:r>
            <a:r>
              <a:rPr lang="pl-PL" sz="2400">
                <a:solidFill>
                  <a:srgbClr val="0000FF"/>
                </a:solidFill>
                <a:latin typeface="Calibri Light" pitchFamily="34" charset="0"/>
                <a:sym typeface="Symbol" pitchFamily="18" charset="2"/>
              </a:rPr>
              <a:t>cov(</a:t>
            </a:r>
            <a:r>
              <a:rPr lang="pl-PL" sz="2400">
                <a:solidFill>
                  <a:srgbClr val="0000FF"/>
                </a:solidFill>
                <a:latin typeface="Calibri Light" pitchFamily="34" charset="0"/>
              </a:rPr>
              <a:t>X,Y)</a:t>
            </a:r>
            <a:r>
              <a:rPr lang="pl-PL" sz="2400">
                <a:solidFill>
                  <a:srgbClr val="0000FF"/>
                </a:solidFill>
                <a:latin typeface="Calibri Light" pitchFamily="34" charset="0"/>
                <a:sym typeface="Symbol" pitchFamily="18" charset="2"/>
              </a:rPr>
              <a:t>=0,</a:t>
            </a:r>
          </a:p>
          <a:p>
            <a:pPr eaLnBrk="0" hangingPunct="0"/>
            <a:r>
              <a:rPr lang="pl-PL" sz="2400">
                <a:solidFill>
                  <a:srgbClr val="0000FF"/>
                </a:solidFill>
                <a:latin typeface="Calibri Light" pitchFamily="34" charset="0"/>
                <a:sym typeface="Symbol" pitchFamily="18" charset="2"/>
              </a:rPr>
              <a:t>Twierdzenie odwrotne w ogólności nie jest prawdziwe</a:t>
            </a:r>
            <a:r>
              <a:rPr lang="en-GB" sz="2000">
                <a:solidFill>
                  <a:srgbClr val="0000FF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83568" y="458112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solidFill>
                  <a:srgbClr val="0000FF"/>
                </a:solidFill>
                <a:latin typeface="Calibri Light" pitchFamily="34" charset="0"/>
              </a:rPr>
              <a:t>dla danych empirycznych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23528" y="1340768"/>
            <a:ext cx="401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400" dirty="0">
                <a:solidFill>
                  <a:srgbClr val="0000FF"/>
                </a:solidFill>
                <a:latin typeface="Calibri Light" pitchFamily="34" charset="0"/>
              </a:rPr>
              <a:t>dla zmiennej losowej skokowej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71800" y="3645024"/>
            <a:ext cx="6179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l-PL" sz="2400" dirty="0">
                <a:solidFill>
                  <a:srgbClr val="FF0000"/>
                </a:solidFill>
                <a:latin typeface="Calibri Light" pitchFamily="34" charset="0"/>
              </a:rPr>
              <a:t>Dodatnia wartość kowariancji mówi nam, że przy wzroście </a:t>
            </a:r>
            <a:r>
              <a:rPr lang="pl-PL" sz="2400" dirty="0" smtClean="0">
                <a:solidFill>
                  <a:srgbClr val="FF0000"/>
                </a:solidFill>
                <a:latin typeface="Calibri Light" pitchFamily="34" charset="0"/>
              </a:rPr>
              <a:t>X </a:t>
            </a:r>
            <a:r>
              <a:rPr lang="pl-PL" sz="2400" dirty="0">
                <a:solidFill>
                  <a:srgbClr val="FF0000"/>
                </a:solidFill>
                <a:latin typeface="Calibri Light" pitchFamily="34" charset="0"/>
              </a:rPr>
              <a:t>wartości Y również rosną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Cechy kowariancji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Jeśli zmienne </a:t>
            </a:r>
            <a:r>
              <a:rPr lang="pl-PL" sz="2400" i="1" dirty="0" smtClean="0"/>
              <a:t>X</a:t>
            </a:r>
            <a:r>
              <a:rPr lang="pl-PL" sz="2400" dirty="0" smtClean="0"/>
              <a:t> i </a:t>
            </a:r>
            <a:r>
              <a:rPr lang="pl-PL" sz="2400" i="1" dirty="0" smtClean="0"/>
              <a:t>Y</a:t>
            </a:r>
            <a:r>
              <a:rPr lang="pl-PL" sz="2400" dirty="0" smtClean="0"/>
              <a:t> są  niezależne to </a:t>
            </a:r>
            <a:r>
              <a:rPr lang="pl-PL" sz="2400" i="1" dirty="0" err="1" smtClean="0"/>
              <a:t>cov</a:t>
            </a:r>
            <a:r>
              <a:rPr lang="pl-PL" sz="2400" i="1" dirty="0" smtClean="0"/>
              <a:t> (</a:t>
            </a:r>
            <a:r>
              <a:rPr lang="pl-PL" sz="2400" i="1" dirty="0" err="1" smtClean="0"/>
              <a:t>X,Y</a:t>
            </a:r>
            <a:r>
              <a:rPr lang="pl-PL" sz="2400" i="1" dirty="0" smtClean="0"/>
              <a:t>) =0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Znak kowariancji wskazuje kierunek zmian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Wadą kowariancji jest to, że jej </a:t>
            </a:r>
            <a:r>
              <a:rPr lang="pl-PL" sz="2400" dirty="0" smtClean="0">
                <a:solidFill>
                  <a:srgbClr val="FF0000"/>
                </a:solidFill>
              </a:rPr>
              <a:t>wartość zależy od jednostek pomiaru cech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Można udowodnić, że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dirty="0" smtClean="0"/>
              <a:t>			     -</a:t>
            </a:r>
            <a:r>
              <a:rPr lang="pl-PL" sz="2400" i="1" dirty="0" err="1" smtClean="0"/>
              <a:t>s</a:t>
            </a:r>
            <a:r>
              <a:rPr lang="pl-PL" sz="2400" i="1" baseline="-25000" dirty="0" err="1" smtClean="0"/>
              <a:t>x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</a:t>
            </a:r>
            <a:r>
              <a:rPr lang="pl-PL" sz="2400" i="1" baseline="-25000" dirty="0" err="1" smtClean="0"/>
              <a:t>y</a:t>
            </a:r>
            <a:r>
              <a:rPr lang="pl-PL" sz="2400" i="1" dirty="0" smtClean="0"/>
              <a:t> </a:t>
            </a:r>
            <a:r>
              <a:rPr lang="pl-PL" sz="2400" i="1" dirty="0" smtClean="0">
                <a:sym typeface="Symbol" pitchFamily="18" charset="2"/>
              </a:rPr>
              <a:t> </a:t>
            </a:r>
            <a:r>
              <a:rPr lang="pl-PL" sz="2400" i="1" dirty="0" err="1" smtClean="0">
                <a:sym typeface="Symbol" pitchFamily="18" charset="2"/>
              </a:rPr>
              <a:t>cov</a:t>
            </a:r>
            <a:r>
              <a:rPr lang="pl-PL" sz="2400" i="1" dirty="0" smtClean="0">
                <a:sym typeface="Symbol" pitchFamily="18" charset="2"/>
              </a:rPr>
              <a:t> (</a:t>
            </a:r>
            <a:r>
              <a:rPr lang="pl-PL" sz="2400" i="1" dirty="0" err="1" smtClean="0">
                <a:sym typeface="Symbol" pitchFamily="18" charset="2"/>
              </a:rPr>
              <a:t>X,Y</a:t>
            </a:r>
            <a:r>
              <a:rPr lang="pl-PL" sz="2400" i="1" dirty="0" smtClean="0">
                <a:sym typeface="Symbol" pitchFamily="18" charset="2"/>
              </a:rPr>
              <a:t>)  </a:t>
            </a:r>
            <a:r>
              <a:rPr lang="pl-PL" sz="2400" i="1" dirty="0" err="1" smtClean="0">
                <a:sym typeface="Symbol" pitchFamily="18" charset="2"/>
              </a:rPr>
              <a:t>s</a:t>
            </a:r>
            <a:r>
              <a:rPr lang="pl-PL" sz="2400" i="1" baseline="-25000" dirty="0" err="1" smtClean="0">
                <a:sym typeface="Symbol" pitchFamily="18" charset="2"/>
              </a:rPr>
              <a:t>x</a:t>
            </a:r>
            <a:r>
              <a:rPr lang="pl-PL" sz="2400" i="1" dirty="0" smtClean="0">
                <a:sym typeface="Symbol" pitchFamily="18" charset="2"/>
              </a:rPr>
              <a:t> </a:t>
            </a:r>
            <a:r>
              <a:rPr lang="pl-PL" sz="2400" i="1" dirty="0" err="1" smtClean="0">
                <a:sym typeface="Symbol" pitchFamily="18" charset="2"/>
              </a:rPr>
              <a:t>s</a:t>
            </a:r>
            <a:r>
              <a:rPr lang="pl-PL" sz="2400" i="1" baseline="-25000" dirty="0" err="1" smtClean="0">
                <a:sym typeface="Symbol" pitchFamily="18" charset="2"/>
              </a:rPr>
              <a:t>y</a:t>
            </a:r>
            <a:endParaRPr lang="pl-PL" sz="2400" i="1" baseline="-25000" dirty="0" smtClean="0">
              <a:sym typeface="Symbol" pitchFamily="18" charset="2"/>
            </a:endParaRP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	po podzieleniu  kowariancji przez iloczyn odchyleń standardowych zmiennych X i Y otrzymuje się </a:t>
            </a:r>
            <a:r>
              <a:rPr lang="pl-PL" sz="2400" dirty="0" smtClean="0">
                <a:solidFill>
                  <a:srgbClr val="FF0000"/>
                </a:solidFill>
                <a:sym typeface="Symbol" pitchFamily="18" charset="2"/>
              </a:rPr>
              <a:t>bezwymiarową miarę intensywności</a:t>
            </a:r>
            <a:r>
              <a:rPr lang="pl-PL" sz="2400" dirty="0" smtClean="0">
                <a:sym typeface="Symbol" pitchFamily="18" charset="2"/>
              </a:rPr>
              <a:t> powiązania pomiędzy zmiennymi X i Y</a:t>
            </a:r>
            <a:r>
              <a:rPr lang="pl-PL" sz="2400" baseline="-25000" dirty="0" smtClean="0">
                <a:sym typeface="Symbol" pitchFamily="18" charset="2"/>
              </a:rPr>
              <a:t> , </a:t>
            </a:r>
            <a:r>
              <a:rPr lang="pl-PL" sz="2400" dirty="0" smtClean="0">
                <a:sym typeface="Symbol" pitchFamily="18" charset="2"/>
              </a:rPr>
              <a:t>jest to: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dirty="0" smtClean="0">
                <a:solidFill>
                  <a:schemeClr val="bg2"/>
                </a:solidFill>
                <a:sym typeface="Symbol" pitchFamily="18" charset="2"/>
              </a:rPr>
              <a:t>	</a:t>
            </a:r>
            <a:r>
              <a:rPr lang="pl-PL" sz="2400" i="1" dirty="0" smtClean="0">
                <a:solidFill>
                  <a:srgbClr val="006699"/>
                </a:solidFill>
                <a:sym typeface="Symbol" pitchFamily="18" charset="2"/>
              </a:rPr>
              <a:t>współczynnik korelacji liniowej Pearsona</a:t>
            </a: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 </a:t>
            </a:r>
            <a:r>
              <a:rPr lang="pl-PL" sz="2400" dirty="0" smtClean="0">
                <a:sym typeface="Symbol" pitchFamily="18" charset="2"/>
              </a:rPr>
              <a:t>– oznaczany przez literę </a:t>
            </a:r>
            <a:r>
              <a:rPr lang="pl-PL" sz="2400" i="1" dirty="0" smtClean="0">
                <a:solidFill>
                  <a:srgbClr val="006699"/>
                </a:solidFill>
                <a:sym typeface="Symbol" pitchFamily="18" charset="2"/>
              </a:rPr>
              <a:t></a:t>
            </a:r>
            <a:r>
              <a:rPr lang="pl-PL" sz="2400" dirty="0" smtClean="0">
                <a:sym typeface="Symbol" pitchFamily="18" charset="2"/>
              </a:rPr>
              <a:t>, a jego estymator literę </a:t>
            </a:r>
            <a:r>
              <a:rPr lang="pl-PL" sz="2400" i="1" dirty="0" err="1" smtClean="0">
                <a:solidFill>
                  <a:srgbClr val="006699"/>
                </a:solidFill>
                <a:sym typeface="Symbol" pitchFamily="18" charset="2"/>
              </a:rPr>
              <a:t>r</a:t>
            </a:r>
            <a:endParaRPr lang="pl-PL" sz="2400" i="1" dirty="0" smtClean="0">
              <a:solidFill>
                <a:srgbClr val="006699"/>
              </a:solidFill>
              <a:sym typeface="Symbol" pitchFamily="18" charset="2"/>
            </a:endParaRPr>
          </a:p>
          <a:p>
            <a:pPr marL="360363" indent="-360363"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 jakieś drobne?...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4535735" cy="5113337"/>
          </a:xfrm>
        </p:spPr>
        <p:txBody>
          <a:bodyPr/>
          <a:lstStyle/>
          <a:p>
            <a:r>
              <a:rPr lang="pl-PL" dirty="0" smtClean="0"/>
              <a:t>prawdopodobieństwo, że spośród monet, które spadły na podłogę część spadnie na reszkę…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1041"/>
            <a:ext cx="4176464" cy="31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575958"/>
            <a:ext cx="40056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5958"/>
            <a:ext cx="4107030" cy="29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Wykrywanie korelacji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Obserwacja szeregów statystycznych zawierających informacje o cechach pozwala wykrywać </a:t>
            </a:r>
            <a:r>
              <a:rPr lang="pl-PL" sz="2400" b="1" dirty="0" smtClean="0">
                <a:solidFill>
                  <a:srgbClr val="006699"/>
                </a:solidFill>
              </a:rPr>
              <a:t>zależności korelacyjne</a:t>
            </a:r>
            <a:r>
              <a:rPr lang="pl-PL" sz="2400" dirty="0" smtClean="0"/>
              <a:t>. </a:t>
            </a:r>
          </a:p>
          <a:p>
            <a:pPr eaLnBrk="1" hangingPunct="1"/>
            <a:r>
              <a:rPr lang="pl-PL" sz="2400" dirty="0" smtClean="0"/>
              <a:t>Jeśli naszym celem jest analiza zachowania pewnej wielkości losowej </a:t>
            </a:r>
            <a:r>
              <a:rPr lang="pl-PL" sz="2400" i="1" dirty="0" smtClean="0"/>
              <a:t>Y</a:t>
            </a:r>
            <a:r>
              <a:rPr lang="pl-PL" sz="2400" dirty="0" smtClean="0"/>
              <a:t>, zbieramy również </a:t>
            </a:r>
            <a:r>
              <a:rPr lang="pl-PL" sz="2400" dirty="0" smtClean="0">
                <a:solidFill>
                  <a:srgbClr val="990000"/>
                </a:solidFill>
              </a:rPr>
              <a:t>informacje towarzyszące</a:t>
            </a:r>
            <a:r>
              <a:rPr lang="pl-PL" sz="2400" dirty="0" smtClean="0"/>
              <a:t>, które </a:t>
            </a:r>
            <a:r>
              <a:rPr lang="pl-PL" sz="2400" dirty="0" smtClean="0">
                <a:solidFill>
                  <a:srgbClr val="990000"/>
                </a:solidFill>
              </a:rPr>
              <a:t>mogą mieć znaczenie </a:t>
            </a:r>
            <a:r>
              <a:rPr lang="pl-PL" sz="2400" dirty="0" smtClean="0"/>
              <a:t>w analizie interesującej nas wielkości.</a:t>
            </a:r>
          </a:p>
          <a:p>
            <a:pPr eaLnBrk="1" hangingPunct="1"/>
            <a:r>
              <a:rPr lang="pl-PL" sz="2400" dirty="0" smtClean="0"/>
              <a:t>Badana wartość, choć losowa, w istotny sposób </a:t>
            </a:r>
            <a:r>
              <a:rPr lang="pl-PL" sz="2400" dirty="0" smtClean="0">
                <a:solidFill>
                  <a:srgbClr val="006699"/>
                </a:solidFill>
              </a:rPr>
              <a:t>zależy od innych </a:t>
            </a:r>
            <a:r>
              <a:rPr lang="pl-PL" sz="2400" dirty="0" smtClean="0"/>
              <a:t>zmiennych i zrozumienie charakteru tej zależności może być pożyteczne w wielu zadaniach np. </a:t>
            </a:r>
            <a:r>
              <a:rPr lang="pl-PL" sz="2400" b="1" dirty="0" smtClean="0">
                <a:solidFill>
                  <a:srgbClr val="990000"/>
                </a:solidFill>
              </a:rPr>
              <a:t>przewidywania</a:t>
            </a:r>
            <a:r>
              <a:rPr lang="pl-PL" sz="2400" dirty="0" smtClean="0"/>
              <a:t> przyszłych wartości interesującej nas zmiennej.</a:t>
            </a: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4"/>
            <a:ext cx="2843808" cy="18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971600" y="35010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pasmo przewidywania / przedział ufności</a:t>
            </a:r>
            <a:endParaRPr lang="pl-PL" dirty="0">
              <a:solidFill>
                <a:srgbClr val="000000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>
            <a:off x="1619672" y="4149080"/>
            <a:ext cx="72008" cy="936104"/>
          </a:xfrm>
          <a:prstGeom prst="straightConnector1">
            <a:avLst/>
          </a:prstGeom>
          <a:solidFill>
            <a:srgbClr val="006699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11960" cy="28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776864" cy="60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827584" y="0"/>
            <a:ext cx="78385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solidFill>
                  <a:srgbClr val="990000"/>
                </a:solidFill>
                <a:latin typeface="Calibri Light" pitchFamily="34" charset="0"/>
              </a:rPr>
              <a:t>Parametry dwuwymiarowych zmiennych losowych  </a:t>
            </a:r>
            <a:r>
              <a:rPr lang="pl-PL" sz="2800" dirty="0">
                <a:solidFill>
                  <a:srgbClr val="006699"/>
                </a:solidFill>
                <a:latin typeface="Calibri Light" pitchFamily="34" charset="0"/>
              </a:rPr>
              <a:t>Współczynnik korelacji liniowej 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220072" y="980728"/>
          <a:ext cx="2520057" cy="1228502"/>
        </p:xfrm>
        <a:graphic>
          <a:graphicData uri="http://schemas.openxmlformats.org/presentationml/2006/ole">
            <p:oleObj spid="_x0000_s210946" name="Równanie" r:id="rId3" imgW="647700" imgH="4699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ph/>
          </p:nvPr>
        </p:nvGraphicFramePr>
        <p:xfrm>
          <a:off x="1403648" y="1124744"/>
          <a:ext cx="2695721" cy="1007492"/>
        </p:xfrm>
        <a:graphic>
          <a:graphicData uri="http://schemas.openxmlformats.org/presentationml/2006/ole">
            <p:oleObj spid="_x0000_s210947" name="Równanie" r:id="rId4" imgW="1002865" imgH="418918" progId="">
              <p:embed/>
            </p:oleObj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1187624" y="4221088"/>
          <a:ext cx="6545262" cy="2232025"/>
        </p:xfrm>
        <a:graphic>
          <a:graphicData uri="http://schemas.openxmlformats.org/presentationml/2006/ole">
            <p:oleObj spid="_x0000_s210948" name="Równanie" r:id="rId5" imgW="2577960" imgH="888840" progId="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2420888"/>
            <a:ext cx="8229600" cy="19446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i="1" kern="0" smtClean="0">
                <a:solidFill>
                  <a:srgbClr val="006699"/>
                </a:solidFill>
                <a:latin typeface="Calibri"/>
              </a:rPr>
              <a:t>Współczynnik korelacji</a:t>
            </a:r>
            <a:r>
              <a:rPr lang="pl-PL" sz="2400" kern="0" smtClean="0">
                <a:solidFill>
                  <a:srgbClr val="006699"/>
                </a:solidFill>
                <a:latin typeface="Calibri"/>
              </a:rPr>
              <a:t> </a:t>
            </a:r>
            <a:r>
              <a:rPr lang="pl-PL" sz="2400" kern="0" smtClean="0">
                <a:solidFill>
                  <a:srgbClr val="000000"/>
                </a:solidFill>
                <a:latin typeface="Calibri"/>
              </a:rPr>
              <a:t>(wsp. korelacji liniowej Pearsona) – jest miernikiem siły związku </a:t>
            </a:r>
            <a:r>
              <a:rPr lang="pl-PL" sz="2400" kern="0" smtClean="0">
                <a:solidFill>
                  <a:srgbClr val="FF0000"/>
                </a:solidFill>
                <a:latin typeface="Calibri"/>
              </a:rPr>
              <a:t>prostoliniowego</a:t>
            </a:r>
            <a:r>
              <a:rPr lang="pl-PL" sz="2400" kern="0" smtClean="0">
                <a:solidFill>
                  <a:srgbClr val="000000"/>
                </a:solidFill>
                <a:latin typeface="Calibri"/>
              </a:rPr>
              <a:t> między dwiema cechami mierzalnymi. 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smtClean="0">
                <a:solidFill>
                  <a:srgbClr val="000000"/>
                </a:solidFill>
                <a:latin typeface="Calibri"/>
              </a:rPr>
              <a:t>Jest wyznaczony przez standaryzację kowariancji.</a:t>
            </a:r>
            <a:endParaRPr lang="pl-PL" sz="2400" kern="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488237" cy="792162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Współczynnik korelacji liniowej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marL="266700" indent="-266700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Statystyką, która opisuje siłę liniowego związku pomiędzy dwiema zmiennymi </a:t>
            </a:r>
            <a:r>
              <a:rPr lang="pl-PL" dirty="0" smtClean="0">
                <a:solidFill>
                  <a:srgbClr val="006699"/>
                </a:solidFill>
              </a:rPr>
              <a:t>jest współczynnik korelacji z próby</a:t>
            </a:r>
            <a:r>
              <a:rPr lang="pl-PL" dirty="0" smtClean="0"/>
              <a:t> (</a:t>
            </a:r>
            <a:r>
              <a:rPr lang="pl-PL" i="1" dirty="0" err="1" smtClean="0">
                <a:solidFill>
                  <a:srgbClr val="006699"/>
                </a:solidFill>
              </a:rPr>
              <a:t>r</a:t>
            </a:r>
            <a:r>
              <a:rPr lang="pl-PL" dirty="0" smtClean="0"/>
              <a:t>).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Przyjmuje on wartości z przedziału domkniętego &lt;-1; 1&gt;.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Wartość -1 oznacza występowanie doskonałej korelacji ujemnej (to znaczy sytuację, w której punkty leżą dokładnie na prostej, skierowanej w dół), a wartość 1 oznacza doskonałą korelację dodatnią (punkty leżą dokładnie na prostej, skierowanej w górę).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Wartość 0 oznacza brak korelacji liniowej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Wielkość współczynnika podlega </a:t>
            </a:r>
            <a:r>
              <a:rPr lang="pl-PL" dirty="0" smtClean="0">
                <a:solidFill>
                  <a:srgbClr val="006699"/>
                </a:solidFill>
              </a:rPr>
              <a:t>wpływom wartości skrajnych</a:t>
            </a:r>
            <a:r>
              <a:rPr lang="pl-PL" dirty="0" smtClean="0"/>
              <a:t> – to jego wada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27912" cy="1143000"/>
          </a:xfrm>
        </p:spPr>
        <p:txBody>
          <a:bodyPr/>
          <a:lstStyle/>
          <a:p>
            <a:pPr>
              <a:defRPr/>
            </a:pPr>
            <a:r>
              <a:rPr lang="pl-PL" kern="1200" dirty="0" smtClean="0">
                <a:solidFill>
                  <a:srgbClr val="990000"/>
                </a:solidFill>
                <a:latin typeface="Calibri Light" pitchFamily="34" charset="0"/>
              </a:rPr>
              <a:t>Przykłady układów punktów przy różnych wartościach współczynnika korelacji liniowej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4469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588224" y="2276872"/>
            <a:ext cx="2376264" cy="142192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marL="6350" lvl="1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Najważniejsza jest </a:t>
            </a:r>
            <a:r>
              <a:rPr lang="pl-PL" b="1" dirty="0" smtClean="0">
                <a:solidFill>
                  <a:srgbClr val="006699"/>
                </a:solidFill>
                <a:latin typeface="Calibri Light" pitchFamily="34" charset="0"/>
              </a:rPr>
              <a:t>statystyczna istotność 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korelacji. </a:t>
            </a:r>
          </a:p>
          <a:p>
            <a:pPr marL="6350" lvl="1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Wartość współczynnika bliska 0 oznacza jedynie brak zależności </a:t>
            </a:r>
            <a:r>
              <a:rPr lang="pl-PL" b="1" dirty="0" smtClean="0">
                <a:solidFill>
                  <a:srgbClr val="000000"/>
                </a:solidFill>
                <a:latin typeface="Calibri Light" pitchFamily="34" charset="0"/>
              </a:rPr>
              <a:t>liniowej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Współczynnik korelacji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b="1" i="1" smtClean="0">
                <a:solidFill>
                  <a:schemeClr val="bg2"/>
                </a:solidFill>
              </a:rPr>
              <a:t>		</a:t>
            </a:r>
            <a:r>
              <a:rPr lang="pl-PL" b="1" i="1" smtClean="0">
                <a:solidFill>
                  <a:schemeClr val="bg2"/>
                </a:solidFill>
              </a:rPr>
              <a:t>r</a:t>
            </a:r>
            <a:r>
              <a:rPr lang="pl-PL" smtClean="0"/>
              <a:t> – </a:t>
            </a:r>
            <a:r>
              <a:rPr lang="pl-PL" i="1" smtClean="0">
                <a:solidFill>
                  <a:schemeClr val="bg2"/>
                </a:solidFill>
              </a:rPr>
              <a:t>współczynnik korelacji</a:t>
            </a:r>
          </a:p>
          <a:p>
            <a:pPr eaLnBrk="1" hangingPunct="1"/>
            <a:endParaRPr lang="pl-PL" sz="2400" b="1" smtClean="0"/>
          </a:p>
          <a:p>
            <a:pPr eaLnBrk="1" hangingPunct="1"/>
            <a:r>
              <a:rPr lang="pl-PL" sz="2400" smtClean="0"/>
              <a:t>r=0		zmienne nie są skorelowane</a:t>
            </a:r>
          </a:p>
          <a:p>
            <a:pPr eaLnBrk="1" hangingPunct="1"/>
            <a:r>
              <a:rPr lang="pl-PL" sz="2400" smtClean="0"/>
              <a:t>0,0 ≤ r &lt; 0,1	korelacja nikła</a:t>
            </a:r>
          </a:p>
          <a:p>
            <a:pPr eaLnBrk="1" hangingPunct="1"/>
            <a:r>
              <a:rPr lang="pl-PL" sz="2400" smtClean="0"/>
              <a:t>0,1 ≤ r &lt; 0,3	korelacja słaba</a:t>
            </a:r>
          </a:p>
          <a:p>
            <a:pPr eaLnBrk="1" hangingPunct="1"/>
            <a:r>
              <a:rPr lang="pl-PL" sz="2400" smtClean="0"/>
              <a:t>0,3 ≤ r &lt; 0,5	korelacja przeciętna</a:t>
            </a:r>
          </a:p>
          <a:p>
            <a:pPr eaLnBrk="1" hangingPunct="1"/>
            <a:r>
              <a:rPr lang="pl-PL" sz="2400" smtClean="0"/>
              <a:t>0,5 ≤ r &lt; 0,7	korelacja wysoka</a:t>
            </a:r>
          </a:p>
          <a:p>
            <a:pPr eaLnBrk="1" hangingPunct="1"/>
            <a:r>
              <a:rPr lang="pl-PL" sz="2400" smtClean="0"/>
              <a:t>0,7 ≤ r &lt; 0,9	korelacja bardzo wysoka</a:t>
            </a:r>
          </a:p>
          <a:p>
            <a:pPr eaLnBrk="1" hangingPunct="1"/>
            <a:r>
              <a:rPr lang="pl-PL" sz="2400" smtClean="0"/>
              <a:t>0,9 ≤ r &lt; 1	korelacja prawie pełna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400" dirty="0" smtClean="0">
                <a:solidFill>
                  <a:srgbClr val="006699"/>
                </a:solidFill>
              </a:rPr>
              <a:t>Badanie istotności </a:t>
            </a:r>
            <a:r>
              <a:rPr lang="pl-PL" sz="2400" dirty="0" smtClean="0"/>
              <a:t>współczynnika korelacji liniowej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804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Współczynnik korelacji </a:t>
            </a:r>
            <a:r>
              <a:rPr lang="pl-PL" sz="2400" i="1" dirty="0" err="1" smtClean="0">
                <a:solidFill>
                  <a:srgbClr val="006699"/>
                </a:solidFill>
              </a:rPr>
              <a:t>r</a:t>
            </a:r>
            <a:r>
              <a:rPr lang="pl-PL" sz="2400" dirty="0" smtClean="0">
                <a:solidFill>
                  <a:srgbClr val="006699"/>
                </a:solidFill>
              </a:rPr>
              <a:t> </a:t>
            </a:r>
            <a:r>
              <a:rPr lang="pl-PL" sz="2400" dirty="0" smtClean="0"/>
              <a:t>(z próby) stanowi ocenę współczynnika korelacji </a:t>
            </a:r>
            <a:r>
              <a:rPr lang="pl-PL" sz="2400" i="1" dirty="0" smtClean="0">
                <a:solidFill>
                  <a:srgbClr val="006699"/>
                </a:solidFill>
              </a:rPr>
              <a:t>ρ</a:t>
            </a:r>
            <a:r>
              <a:rPr lang="pl-PL" sz="2400" dirty="0" smtClean="0"/>
              <a:t> w zbiorowości generalnej. W związku z tym pojawia się potrzeba testowania jego istotności statystycznej.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Formułujemy hipotezę zerową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	</a:t>
            </a:r>
            <a:r>
              <a:rPr lang="pl-PL" sz="2000" dirty="0" smtClean="0"/>
              <a:t>H</a:t>
            </a:r>
            <a:r>
              <a:rPr lang="pl-PL" sz="2000" baseline="-25000" dirty="0" smtClean="0"/>
              <a:t>0</a:t>
            </a:r>
            <a:r>
              <a:rPr lang="pl-PL" sz="2000" dirty="0" smtClean="0"/>
              <a:t>: </a:t>
            </a:r>
            <a:r>
              <a:rPr lang="pl-PL" sz="2000" i="1" dirty="0" smtClean="0">
                <a:solidFill>
                  <a:srgbClr val="990000"/>
                </a:solidFill>
              </a:rPr>
              <a:t>ρ</a:t>
            </a:r>
            <a:r>
              <a:rPr lang="pl-PL" sz="2000" dirty="0" smtClean="0">
                <a:solidFill>
                  <a:srgbClr val="990000"/>
                </a:solidFill>
              </a:rPr>
              <a:t> = 0</a:t>
            </a:r>
            <a:r>
              <a:rPr lang="pl-PL" sz="2000" dirty="0" smtClean="0"/>
              <a:t>, wobec alternatywnej: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	H</a:t>
            </a:r>
            <a:r>
              <a:rPr lang="pl-PL" sz="2000" baseline="-25000" dirty="0" smtClean="0"/>
              <a:t>1</a:t>
            </a:r>
            <a:r>
              <a:rPr lang="pl-PL" sz="2000" dirty="0" smtClean="0"/>
              <a:t>: </a:t>
            </a:r>
            <a:r>
              <a:rPr lang="pl-PL" sz="2000" i="1" dirty="0" smtClean="0">
                <a:solidFill>
                  <a:srgbClr val="990000"/>
                </a:solidFill>
              </a:rPr>
              <a:t>ρ</a:t>
            </a:r>
            <a:r>
              <a:rPr lang="pl-PL" sz="2000" dirty="0" smtClean="0">
                <a:solidFill>
                  <a:srgbClr val="990000"/>
                </a:solidFill>
              </a:rPr>
              <a:t> ≠ 0</a:t>
            </a:r>
            <a:r>
              <a:rPr lang="pl-PL" sz="2000" dirty="0" smtClean="0"/>
              <a:t>, a następnie obliczamy wartość statystyki testowej: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porównujemy jej wartość z odpowiednią wartością krytyczną </a:t>
            </a:r>
            <a:r>
              <a:rPr lang="pl-PL" sz="2000" i="1" dirty="0" smtClean="0"/>
              <a:t>t </a:t>
            </a:r>
            <a:r>
              <a:rPr lang="pl-PL" sz="2000" i="1" baseline="-25000" dirty="0" smtClean="0">
                <a:sym typeface="Symbol" pitchFamily="18" charset="2"/>
              </a:rPr>
              <a:t>,n-2</a:t>
            </a:r>
            <a:endParaRPr lang="pl-PL" sz="2000" i="1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i podejmujemy odpowiednią decyzję co do prawdziwości H</a:t>
            </a:r>
            <a:r>
              <a:rPr lang="pl-PL" sz="2000" baseline="-25000" dirty="0" smtClean="0"/>
              <a:t>0</a:t>
            </a:r>
            <a:r>
              <a:rPr lang="pl-PL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0260" y="3926669"/>
          <a:ext cx="2277844" cy="870483"/>
        </p:xfrm>
        <a:graphic>
          <a:graphicData uri="http://schemas.openxmlformats.org/presentationml/2006/ole">
            <p:oleObj spid="_x0000_s211970" name="Równanie" r:id="rId3" imgW="1130040" imgH="431640" progId="">
              <p:embed/>
            </p:oleObj>
          </a:graphicData>
        </a:graphic>
      </p:graphicFrame>
      <p:sp>
        <p:nvSpPr>
          <p:cNvPr id="5" name="Prostokąt 4"/>
          <p:cNvSpPr/>
          <p:nvPr/>
        </p:nvSpPr>
        <p:spPr>
          <a:xfrm>
            <a:off x="2771800" y="6021288"/>
            <a:ext cx="615617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… albo używamy komputera i obliczamy </a:t>
            </a:r>
            <a:r>
              <a:rPr lang="pl-PL" dirty="0" smtClean="0">
                <a:solidFill>
                  <a:srgbClr val="990000"/>
                </a:solidFill>
                <a:latin typeface="Calibri Light" pitchFamily="34" charset="0"/>
              </a:rPr>
              <a:t>p</a:t>
            </a:r>
          </a:p>
          <a:p>
            <a:pPr marL="457200" lvl="1">
              <a:lnSpc>
                <a:spcPct val="80000"/>
              </a:lnSpc>
            </a:pP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jeśli </a:t>
            </a:r>
            <a:r>
              <a:rPr lang="pl-PL" dirty="0" smtClean="0">
                <a:solidFill>
                  <a:srgbClr val="990000"/>
                </a:solidFill>
                <a:latin typeface="Calibri Light" pitchFamily="34" charset="0"/>
              </a:rPr>
              <a:t>p&lt;0,05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</a:rPr>
              <a:t>, współczynnik jest istotny statystycznie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Postaci zależności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5111750" cy="5113337"/>
          </a:xfrm>
        </p:spPr>
        <p:txBody>
          <a:bodyPr/>
          <a:lstStyle/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dirty="0" smtClean="0"/>
              <a:t>Po obliczeniu wartości współczynnika korelacji zawsze zalecane jest utworzenie wykresu rozrzutu. 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dirty="0" smtClean="0"/>
              <a:t>Chodzi o to, aby wizualnie stwierdzić, czy badany związek rzeczywiście najlepiej opisuje </a:t>
            </a:r>
            <a:r>
              <a:rPr lang="pl-PL" sz="2000" dirty="0" smtClean="0">
                <a:solidFill>
                  <a:srgbClr val="FF0000"/>
                </a:solidFill>
              </a:rPr>
              <a:t>funkcja liniowa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dirty="0" smtClean="0"/>
              <a:t>Może się bowiem okazać, </a:t>
            </a:r>
            <a:br>
              <a:rPr lang="pl-PL" sz="2000" dirty="0" smtClean="0"/>
            </a:br>
            <a:r>
              <a:rPr lang="pl-PL" sz="2000" dirty="0" smtClean="0"/>
              <a:t>że wyliczona wartość współczynnika korelacji jest zbliżona do zera, </a:t>
            </a:r>
            <a:br>
              <a:rPr lang="pl-PL" sz="2000" dirty="0" smtClean="0"/>
            </a:br>
            <a:r>
              <a:rPr lang="pl-PL" sz="2000" dirty="0" smtClean="0"/>
              <a:t>a mimo to pomiędzy korelowanymi zmiennymi </a:t>
            </a:r>
            <a:r>
              <a:rPr lang="pl-PL" sz="2000" dirty="0" smtClean="0">
                <a:solidFill>
                  <a:srgbClr val="FF0000"/>
                </a:solidFill>
              </a:rPr>
              <a:t>występuje współzależność</a:t>
            </a:r>
            <a:r>
              <a:rPr lang="pl-PL" sz="2000" dirty="0" smtClean="0"/>
              <a:t>, </a:t>
            </a:r>
            <a:br>
              <a:rPr lang="pl-PL" sz="2000" dirty="0" smtClean="0"/>
            </a:br>
            <a:r>
              <a:rPr lang="pl-PL" sz="2000" dirty="0" smtClean="0"/>
              <a:t>tyle że </a:t>
            </a:r>
            <a:r>
              <a:rPr lang="pl-PL" sz="2000" dirty="0" smtClean="0">
                <a:solidFill>
                  <a:srgbClr val="FF0000"/>
                </a:solidFill>
              </a:rPr>
              <a:t>nieliniowa</a:t>
            </a:r>
          </a:p>
          <a:p>
            <a:pPr marL="179388" indent="-179388" eaLnBrk="1" hangingPunct="1">
              <a:lnSpc>
                <a:spcPct val="90000"/>
              </a:lnSpc>
              <a:buFont typeface="Georgia" pitchFamily="18" charset="0"/>
              <a:buChar char="—"/>
            </a:pPr>
            <a:endParaRPr lang="pl-PL" sz="2000" dirty="0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1339850"/>
            <a:ext cx="34004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789363"/>
            <a:ext cx="3629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941168"/>
            <a:ext cx="4176464" cy="1296144"/>
          </a:xfrm>
        </p:spPr>
        <p:txBody>
          <a:bodyPr/>
          <a:lstStyle/>
          <a:p>
            <a:r>
              <a:rPr lang="pl-PL" sz="2400" dirty="0" smtClean="0"/>
              <a:t>wyniki miały rozkład normalny </a:t>
            </a:r>
            <a:br>
              <a:rPr lang="pl-PL" sz="2400" dirty="0" smtClean="0"/>
            </a:br>
            <a:r>
              <a:rPr lang="pl-PL" sz="2000" dirty="0" smtClean="0">
                <a:solidFill>
                  <a:schemeClr val="bg2"/>
                </a:solidFill>
              </a:rPr>
              <a:t>(potwierdzone histogramem)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N(14,86; 3,08)</a:t>
            </a:r>
            <a:endParaRPr lang="pl-PL" sz="24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3140968"/>
            <a:ext cx="5038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23528" y="1124745"/>
            <a:ext cx="84969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do egzaminu przystąpiło 203 studentów</a:t>
            </a:r>
          </a:p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można było zdobyć 25 punktów</a:t>
            </a:r>
          </a:p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średnio uzyskali 14,68; </a:t>
            </a:r>
          </a:p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odchylenie standardowe: 3,08</a:t>
            </a:r>
            <a:endParaRPr lang="pl-PL" sz="2400" i="1" kern="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Kwartet </a:t>
            </a:r>
            <a:r>
              <a:rPr lang="pl-PL" dirty="0" err="1" smtClean="0"/>
              <a:t>Anscombe'a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9"/>
            <a:ext cx="4175695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dirty="0" smtClean="0"/>
              <a:t>Cechy zbiorów identyczne: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Średnia 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Wariancja 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Korelacja  = </a:t>
            </a:r>
            <a:r>
              <a:rPr lang="pl-PL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0.81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626228"/>
            <a:ext cx="6876256" cy="491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4283968" y="3717032"/>
            <a:ext cx="417569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SzPct val="70000"/>
              <a:buFont typeface="Georgia" pitchFamily="18" charset="0"/>
              <a:buNone/>
              <a:defRPr/>
            </a:pPr>
            <a:r>
              <a:rPr lang="pl-PL" sz="2400" kern="0" dirty="0" smtClean="0">
                <a:solidFill>
                  <a:srgbClr val="000000"/>
                </a:solidFill>
                <a:latin typeface="Calibri"/>
              </a:rPr>
              <a:t>Regresja:</a:t>
            </a:r>
            <a:r>
              <a:rPr lang="pl-PL" sz="24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y=0,5x + 3</a:t>
            </a:r>
            <a:endParaRPr lang="pl-PL" sz="2400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 flipH="1" flipV="1">
            <a:off x="5004048" y="2132856"/>
            <a:ext cx="648072" cy="1584176"/>
          </a:xfrm>
          <a:prstGeom prst="straightConnector1">
            <a:avLst/>
          </a:prstGeom>
          <a:solidFill>
            <a:srgbClr val="006699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Łącznik prosty ze strzałką 8"/>
          <p:cNvCxnSpPr/>
          <p:nvPr/>
        </p:nvCxnSpPr>
        <p:spPr bwMode="auto">
          <a:xfrm flipV="1">
            <a:off x="6012160" y="3140968"/>
            <a:ext cx="504056" cy="576064"/>
          </a:xfrm>
          <a:prstGeom prst="straightConnector1">
            <a:avLst/>
          </a:prstGeom>
          <a:solidFill>
            <a:srgbClr val="006699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Łącznik prosty ze strzałką 11"/>
          <p:cNvCxnSpPr/>
          <p:nvPr/>
        </p:nvCxnSpPr>
        <p:spPr bwMode="auto">
          <a:xfrm>
            <a:off x="6012160" y="4221088"/>
            <a:ext cx="720080" cy="1296144"/>
          </a:xfrm>
          <a:prstGeom prst="straightConnector1">
            <a:avLst/>
          </a:prstGeom>
          <a:solidFill>
            <a:srgbClr val="006699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Łącznik prosty ze strzałką 14"/>
          <p:cNvCxnSpPr/>
          <p:nvPr/>
        </p:nvCxnSpPr>
        <p:spPr bwMode="auto">
          <a:xfrm flipH="1">
            <a:off x="5004048" y="4149080"/>
            <a:ext cx="576064" cy="432048"/>
          </a:xfrm>
          <a:prstGeom prst="straightConnector1">
            <a:avLst/>
          </a:prstGeom>
          <a:solidFill>
            <a:srgbClr val="006699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35888" cy="980728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  <a:latin typeface="Calibri Light" pitchFamily="34" charset="0"/>
              </a:rPr>
              <a:t>Analiza rozkładu łącznego – </a:t>
            </a:r>
            <a:br>
              <a:rPr lang="pl-PL" b="0" dirty="0" smtClean="0">
                <a:solidFill>
                  <a:srgbClr val="990000"/>
                </a:solidFill>
                <a:latin typeface="Calibri Light" pitchFamily="34" charset="0"/>
              </a:rPr>
            </a:br>
            <a:r>
              <a:rPr lang="pl-PL" b="0" dirty="0" smtClean="0">
                <a:solidFill>
                  <a:srgbClr val="990000"/>
                </a:solidFill>
                <a:latin typeface="Calibri Light" pitchFamily="34" charset="0"/>
              </a:rPr>
              <a:t>zmiennej dwuwymiarowej (</a:t>
            </a:r>
            <a:r>
              <a:rPr lang="pl-PL" b="0" dirty="0" err="1" smtClean="0">
                <a:solidFill>
                  <a:srgbClr val="990000"/>
                </a:solidFill>
                <a:latin typeface="Calibri Light" pitchFamily="34" charset="0"/>
              </a:rPr>
              <a:t>X,Y</a:t>
            </a:r>
            <a:r>
              <a:rPr lang="pl-PL" b="0" dirty="0" smtClean="0">
                <a:solidFill>
                  <a:srgbClr val="990000"/>
                </a:solidFill>
                <a:latin typeface="Calibri Light" pitchFamily="34" charset="0"/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524000"/>
            <a:ext cx="8610600" cy="3810000"/>
            <a:chOff x="-3" y="-3"/>
            <a:chExt cx="4422" cy="28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4416" cy="2826"/>
              <a:chOff x="0" y="0"/>
              <a:chExt cx="4416" cy="282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3" cy="750"/>
                <a:chOff x="0" y="0"/>
                <a:chExt cx="573" cy="750"/>
              </a:xfrm>
            </p:grpSpPr>
            <p:sp>
              <p:nvSpPr>
                <p:cNvPr id="42112" name="Rectangle 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17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2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1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3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573" y="0"/>
                <a:ext cx="640" cy="750"/>
                <a:chOff x="573" y="0"/>
                <a:chExt cx="640" cy="750"/>
              </a:xfrm>
            </p:grpSpPr>
            <p:sp>
              <p:nvSpPr>
                <p:cNvPr id="42110" name="Rectangle 9"/>
                <p:cNvSpPr>
                  <a:spLocks noChangeArrowheads="1"/>
                </p:cNvSpPr>
                <p:nvPr/>
              </p:nvSpPr>
              <p:spPr bwMode="auto">
                <a:xfrm>
                  <a:off x="601" y="0"/>
                  <a:ext cx="584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pęknięcie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11" name="Rectangle 10"/>
                <p:cNvSpPr>
                  <a:spLocks noChangeArrowheads="1"/>
                </p:cNvSpPr>
                <p:nvPr/>
              </p:nvSpPr>
              <p:spPr bwMode="auto">
                <a:xfrm>
                  <a:off x="573" y="0"/>
                  <a:ext cx="640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213" y="0"/>
                <a:ext cx="686" cy="750"/>
                <a:chOff x="1213" y="0"/>
                <a:chExt cx="686" cy="750"/>
              </a:xfrm>
            </p:grpSpPr>
            <p:sp>
              <p:nvSpPr>
                <p:cNvPr id="42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1241" y="0"/>
                  <a:ext cx="630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zgorzelina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3" y="0"/>
                  <a:ext cx="686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899" y="0"/>
                <a:ext cx="592" cy="750"/>
                <a:chOff x="1899" y="0"/>
                <a:chExt cx="592" cy="750"/>
              </a:xfrm>
            </p:grpSpPr>
            <p:sp>
              <p:nvSpPr>
                <p:cNvPr id="42106" name="Rectangle 15"/>
                <p:cNvSpPr>
                  <a:spLocks noChangeArrowheads="1"/>
                </p:cNvSpPr>
                <p:nvPr/>
              </p:nvSpPr>
              <p:spPr bwMode="auto">
                <a:xfrm>
                  <a:off x="1927" y="0"/>
                  <a:ext cx="536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mat.pow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07" name="Rectangle 16"/>
                <p:cNvSpPr>
                  <a:spLocks noChangeArrowheads="1"/>
                </p:cNvSpPr>
                <p:nvPr/>
              </p:nvSpPr>
              <p:spPr bwMode="auto">
                <a:xfrm>
                  <a:off x="1899" y="0"/>
                  <a:ext cx="592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491" y="0"/>
                <a:ext cx="452" cy="750"/>
                <a:chOff x="2491" y="0"/>
                <a:chExt cx="452" cy="750"/>
              </a:xfrm>
            </p:grpSpPr>
            <p:sp>
              <p:nvSpPr>
                <p:cNvPr id="4210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19" y="0"/>
                  <a:ext cx="396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wżery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0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1" y="0"/>
                  <a:ext cx="452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2943" y="0"/>
                <a:ext cx="422" cy="750"/>
                <a:chOff x="2943" y="0"/>
                <a:chExt cx="422" cy="750"/>
              </a:xfrm>
            </p:grpSpPr>
            <p:sp>
              <p:nvSpPr>
                <p:cNvPr id="42102" name="Rectangle 21"/>
                <p:cNvSpPr>
                  <a:spLocks noChangeArrowheads="1"/>
                </p:cNvSpPr>
                <p:nvPr/>
              </p:nvSpPr>
              <p:spPr bwMode="auto">
                <a:xfrm>
                  <a:off x="2971" y="0"/>
                  <a:ext cx="366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skaza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03" name="Rectangle 22"/>
                <p:cNvSpPr>
                  <a:spLocks noChangeArrowheads="1"/>
                </p:cNvSpPr>
                <p:nvPr/>
              </p:nvSpPr>
              <p:spPr bwMode="auto">
                <a:xfrm>
                  <a:off x="2943" y="0"/>
                  <a:ext cx="422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365" y="0"/>
                <a:ext cx="433" cy="750"/>
                <a:chOff x="3365" y="0"/>
                <a:chExt cx="433" cy="750"/>
              </a:xfrm>
            </p:grpSpPr>
            <p:sp>
              <p:nvSpPr>
                <p:cNvPr id="42100" name="Rectangle 24"/>
                <p:cNvSpPr>
                  <a:spLocks noChangeArrowheads="1"/>
                </p:cNvSpPr>
                <p:nvPr/>
              </p:nvSpPr>
              <p:spPr bwMode="auto">
                <a:xfrm>
                  <a:off x="3393" y="0"/>
                  <a:ext cx="377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Y= inne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101" name="Rectangle 25"/>
                <p:cNvSpPr>
                  <a:spLocks noChangeArrowheads="1"/>
                </p:cNvSpPr>
                <p:nvPr/>
              </p:nvSpPr>
              <p:spPr bwMode="auto">
                <a:xfrm>
                  <a:off x="3365" y="0"/>
                  <a:ext cx="433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798" y="0"/>
                <a:ext cx="618" cy="750"/>
                <a:chOff x="3798" y="0"/>
                <a:chExt cx="618" cy="750"/>
              </a:xfrm>
            </p:grpSpPr>
            <p:sp>
              <p:nvSpPr>
                <p:cNvPr id="42098" name="Rectangle 27"/>
                <p:cNvSpPr>
                  <a:spLocks noChangeArrowheads="1"/>
                </p:cNvSpPr>
                <p:nvPr/>
              </p:nvSpPr>
              <p:spPr bwMode="auto">
                <a:xfrm>
                  <a:off x="3826" y="0"/>
                  <a:ext cx="562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Rozkład zmiennej X</a:t>
                  </a:r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99" name="Rectangle 28"/>
                <p:cNvSpPr>
                  <a:spLocks noChangeArrowheads="1"/>
                </p:cNvSpPr>
                <p:nvPr/>
              </p:nvSpPr>
              <p:spPr bwMode="auto">
                <a:xfrm>
                  <a:off x="3798" y="0"/>
                  <a:ext cx="618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0" y="750"/>
                <a:ext cx="573" cy="442"/>
                <a:chOff x="0" y="750"/>
                <a:chExt cx="573" cy="442"/>
              </a:xfrm>
            </p:grpSpPr>
            <p:sp>
              <p:nvSpPr>
                <p:cNvPr id="42096" name="Rectangle 30"/>
                <p:cNvSpPr>
                  <a:spLocks noChangeArrowheads="1"/>
                </p:cNvSpPr>
                <p:nvPr/>
              </p:nvSpPr>
              <p:spPr bwMode="auto">
                <a:xfrm>
                  <a:off x="28" y="750"/>
                  <a:ext cx="51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X= duże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9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750"/>
                  <a:ext cx="57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573" y="750"/>
                <a:ext cx="640" cy="442"/>
                <a:chOff x="573" y="750"/>
                <a:chExt cx="640" cy="442"/>
              </a:xfrm>
            </p:grpSpPr>
            <p:sp>
              <p:nvSpPr>
                <p:cNvPr id="42094" name="Rectangle 33"/>
                <p:cNvSpPr>
                  <a:spLocks noChangeArrowheads="1"/>
                </p:cNvSpPr>
                <p:nvPr/>
              </p:nvSpPr>
              <p:spPr bwMode="auto">
                <a:xfrm>
                  <a:off x="601" y="750"/>
                  <a:ext cx="5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0.05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95" name="Rectangle 34"/>
                <p:cNvSpPr>
                  <a:spLocks noChangeArrowheads="1"/>
                </p:cNvSpPr>
                <p:nvPr/>
              </p:nvSpPr>
              <p:spPr bwMode="auto">
                <a:xfrm>
                  <a:off x="573" y="750"/>
                  <a:ext cx="64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213" y="750"/>
                <a:ext cx="686" cy="442"/>
                <a:chOff x="1213" y="750"/>
                <a:chExt cx="686" cy="442"/>
              </a:xfrm>
            </p:grpSpPr>
            <p:sp>
              <p:nvSpPr>
                <p:cNvPr id="42092" name="Rectangle 36"/>
                <p:cNvSpPr>
                  <a:spLocks noChangeArrowheads="1"/>
                </p:cNvSpPr>
                <p:nvPr/>
              </p:nvSpPr>
              <p:spPr bwMode="auto">
                <a:xfrm>
                  <a:off x="1241" y="750"/>
                  <a:ext cx="6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93" name="Rectangle 37"/>
                <p:cNvSpPr>
                  <a:spLocks noChangeArrowheads="1"/>
                </p:cNvSpPr>
                <p:nvPr/>
              </p:nvSpPr>
              <p:spPr bwMode="auto">
                <a:xfrm>
                  <a:off x="1213" y="750"/>
                  <a:ext cx="68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899" y="750"/>
                <a:ext cx="592" cy="442"/>
                <a:chOff x="1899" y="750"/>
                <a:chExt cx="592" cy="442"/>
              </a:xfrm>
            </p:grpSpPr>
            <p:sp>
              <p:nvSpPr>
                <p:cNvPr id="42090" name="Rectangle 39"/>
                <p:cNvSpPr>
                  <a:spLocks noChangeArrowheads="1"/>
                </p:cNvSpPr>
                <p:nvPr/>
              </p:nvSpPr>
              <p:spPr bwMode="auto">
                <a:xfrm>
                  <a:off x="1927" y="750"/>
                  <a:ext cx="53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0.02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91" name="Rectangle 40"/>
                <p:cNvSpPr>
                  <a:spLocks noChangeArrowheads="1"/>
                </p:cNvSpPr>
                <p:nvPr/>
              </p:nvSpPr>
              <p:spPr bwMode="auto">
                <a:xfrm>
                  <a:off x="1899" y="750"/>
                  <a:ext cx="59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2491" y="750"/>
                <a:ext cx="452" cy="442"/>
                <a:chOff x="2491" y="750"/>
                <a:chExt cx="452" cy="442"/>
              </a:xfrm>
            </p:grpSpPr>
            <p:sp>
              <p:nvSpPr>
                <p:cNvPr id="42088" name="Rectangle 42"/>
                <p:cNvSpPr>
                  <a:spLocks noChangeArrowheads="1"/>
                </p:cNvSpPr>
                <p:nvPr/>
              </p:nvSpPr>
              <p:spPr bwMode="auto">
                <a:xfrm>
                  <a:off x="2519" y="750"/>
                  <a:ext cx="39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89" name="Rectangle 43"/>
                <p:cNvSpPr>
                  <a:spLocks noChangeArrowheads="1"/>
                </p:cNvSpPr>
                <p:nvPr/>
              </p:nvSpPr>
              <p:spPr bwMode="auto">
                <a:xfrm>
                  <a:off x="2491" y="750"/>
                  <a:ext cx="45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2943" y="750"/>
                <a:ext cx="422" cy="442"/>
                <a:chOff x="2943" y="750"/>
                <a:chExt cx="422" cy="442"/>
              </a:xfrm>
            </p:grpSpPr>
            <p:sp>
              <p:nvSpPr>
                <p:cNvPr id="42086" name="Rectangle 45"/>
                <p:cNvSpPr>
                  <a:spLocks noChangeArrowheads="1"/>
                </p:cNvSpPr>
                <p:nvPr/>
              </p:nvSpPr>
              <p:spPr bwMode="auto">
                <a:xfrm>
                  <a:off x="2971" y="750"/>
                  <a:ext cx="36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0.11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87" name="Rectangle 46"/>
                <p:cNvSpPr>
                  <a:spLocks noChangeArrowheads="1"/>
                </p:cNvSpPr>
                <p:nvPr/>
              </p:nvSpPr>
              <p:spPr bwMode="auto">
                <a:xfrm>
                  <a:off x="2943" y="750"/>
                  <a:ext cx="42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3365" y="750"/>
                <a:ext cx="433" cy="442"/>
                <a:chOff x="3365" y="750"/>
                <a:chExt cx="433" cy="442"/>
              </a:xfrm>
            </p:grpSpPr>
            <p:sp>
              <p:nvSpPr>
                <p:cNvPr id="42084" name="Rectangle 48"/>
                <p:cNvSpPr>
                  <a:spLocks noChangeArrowheads="1"/>
                </p:cNvSpPr>
                <p:nvPr/>
              </p:nvSpPr>
              <p:spPr bwMode="auto">
                <a:xfrm>
                  <a:off x="3393" y="750"/>
                  <a:ext cx="37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0.06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85" name="Rectangle 49"/>
                <p:cNvSpPr>
                  <a:spLocks noChangeArrowheads="1"/>
                </p:cNvSpPr>
                <p:nvPr/>
              </p:nvSpPr>
              <p:spPr bwMode="auto">
                <a:xfrm>
                  <a:off x="3365" y="750"/>
                  <a:ext cx="43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50"/>
              <p:cNvGrpSpPr>
                <a:grpSpLocks/>
              </p:cNvGrpSpPr>
              <p:nvPr/>
            </p:nvGrpSpPr>
            <p:grpSpPr bwMode="auto">
              <a:xfrm>
                <a:off x="3798" y="750"/>
                <a:ext cx="618" cy="442"/>
                <a:chOff x="3798" y="750"/>
                <a:chExt cx="618" cy="442"/>
              </a:xfrm>
            </p:grpSpPr>
            <p:sp>
              <p:nvSpPr>
                <p:cNvPr id="42082" name="Rectangle 51"/>
                <p:cNvSpPr>
                  <a:spLocks noChangeArrowheads="1"/>
                </p:cNvSpPr>
                <p:nvPr/>
              </p:nvSpPr>
              <p:spPr bwMode="auto">
                <a:xfrm>
                  <a:off x="3826" y="750"/>
                  <a:ext cx="56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0.26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83" name="Rectangle 52"/>
                <p:cNvSpPr>
                  <a:spLocks noChangeArrowheads="1"/>
                </p:cNvSpPr>
                <p:nvPr/>
              </p:nvSpPr>
              <p:spPr bwMode="auto">
                <a:xfrm>
                  <a:off x="3798" y="750"/>
                  <a:ext cx="61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" name="Group 53"/>
              <p:cNvGrpSpPr>
                <a:grpSpLocks/>
              </p:cNvGrpSpPr>
              <p:nvPr/>
            </p:nvGrpSpPr>
            <p:grpSpPr bwMode="auto">
              <a:xfrm>
                <a:off x="0" y="1192"/>
                <a:ext cx="573" cy="596"/>
                <a:chOff x="0" y="1192"/>
                <a:chExt cx="573" cy="596"/>
              </a:xfrm>
            </p:grpSpPr>
            <p:sp>
              <p:nvSpPr>
                <p:cNvPr id="42080" name="Rectangle 54"/>
                <p:cNvSpPr>
                  <a:spLocks noChangeArrowheads="1"/>
                </p:cNvSpPr>
                <p:nvPr/>
              </p:nvSpPr>
              <p:spPr bwMode="auto">
                <a:xfrm>
                  <a:off x="28" y="1192"/>
                  <a:ext cx="517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X= średnie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8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192"/>
                  <a:ext cx="57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573" y="1192"/>
                <a:ext cx="640" cy="596"/>
                <a:chOff x="573" y="1192"/>
                <a:chExt cx="640" cy="596"/>
              </a:xfrm>
            </p:grpSpPr>
            <p:sp>
              <p:nvSpPr>
                <p:cNvPr id="42078" name="Rectangle 57"/>
                <p:cNvSpPr>
                  <a:spLocks noChangeArrowheads="1"/>
                </p:cNvSpPr>
                <p:nvPr/>
              </p:nvSpPr>
              <p:spPr bwMode="auto">
                <a:xfrm>
                  <a:off x="601" y="1192"/>
                  <a:ext cx="58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79" name="Rectangle 58"/>
                <p:cNvSpPr>
                  <a:spLocks noChangeArrowheads="1"/>
                </p:cNvSpPr>
                <p:nvPr/>
              </p:nvSpPr>
              <p:spPr bwMode="auto">
                <a:xfrm>
                  <a:off x="573" y="1192"/>
                  <a:ext cx="64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59"/>
              <p:cNvGrpSpPr>
                <a:grpSpLocks/>
              </p:cNvGrpSpPr>
              <p:nvPr/>
            </p:nvGrpSpPr>
            <p:grpSpPr bwMode="auto">
              <a:xfrm>
                <a:off x="1213" y="1192"/>
                <a:ext cx="686" cy="596"/>
                <a:chOff x="1213" y="1192"/>
                <a:chExt cx="686" cy="596"/>
              </a:xfrm>
            </p:grpSpPr>
            <p:sp>
              <p:nvSpPr>
                <p:cNvPr id="42076" name="Rectangle 60"/>
                <p:cNvSpPr>
                  <a:spLocks noChangeArrowheads="1"/>
                </p:cNvSpPr>
                <p:nvPr/>
              </p:nvSpPr>
              <p:spPr bwMode="auto">
                <a:xfrm>
                  <a:off x="1241" y="1192"/>
                  <a:ext cx="630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0.03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77" name="Rectangle 61"/>
                <p:cNvSpPr>
                  <a:spLocks noChangeArrowheads="1"/>
                </p:cNvSpPr>
                <p:nvPr/>
              </p:nvSpPr>
              <p:spPr bwMode="auto">
                <a:xfrm>
                  <a:off x="1213" y="1192"/>
                  <a:ext cx="68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62"/>
              <p:cNvGrpSpPr>
                <a:grpSpLocks/>
              </p:cNvGrpSpPr>
              <p:nvPr/>
            </p:nvGrpSpPr>
            <p:grpSpPr bwMode="auto">
              <a:xfrm>
                <a:off x="1899" y="1192"/>
                <a:ext cx="592" cy="596"/>
                <a:chOff x="1899" y="1192"/>
                <a:chExt cx="592" cy="596"/>
              </a:xfrm>
            </p:grpSpPr>
            <p:sp>
              <p:nvSpPr>
                <p:cNvPr id="42074" name="Rectangle 63"/>
                <p:cNvSpPr>
                  <a:spLocks noChangeArrowheads="1"/>
                </p:cNvSpPr>
                <p:nvPr/>
              </p:nvSpPr>
              <p:spPr bwMode="auto">
                <a:xfrm>
                  <a:off x="1927" y="1192"/>
                  <a:ext cx="53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0.06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899" y="1192"/>
                  <a:ext cx="5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65"/>
              <p:cNvGrpSpPr>
                <a:grpSpLocks/>
              </p:cNvGrpSpPr>
              <p:nvPr/>
            </p:nvGrpSpPr>
            <p:grpSpPr bwMode="auto">
              <a:xfrm>
                <a:off x="2491" y="1192"/>
                <a:ext cx="452" cy="596"/>
                <a:chOff x="2491" y="1192"/>
                <a:chExt cx="452" cy="596"/>
              </a:xfrm>
            </p:grpSpPr>
            <p:sp>
              <p:nvSpPr>
                <p:cNvPr id="42072" name="Rectangle 66"/>
                <p:cNvSpPr>
                  <a:spLocks noChangeArrowheads="1"/>
                </p:cNvSpPr>
                <p:nvPr/>
              </p:nvSpPr>
              <p:spPr bwMode="auto">
                <a:xfrm>
                  <a:off x="2519" y="1192"/>
                  <a:ext cx="39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0.02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73" name="Rectangle 67"/>
                <p:cNvSpPr>
                  <a:spLocks noChangeArrowheads="1"/>
                </p:cNvSpPr>
                <p:nvPr/>
              </p:nvSpPr>
              <p:spPr bwMode="auto">
                <a:xfrm>
                  <a:off x="2491" y="1192"/>
                  <a:ext cx="45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5" name="Group 68"/>
              <p:cNvGrpSpPr>
                <a:grpSpLocks/>
              </p:cNvGrpSpPr>
              <p:nvPr/>
            </p:nvGrpSpPr>
            <p:grpSpPr bwMode="auto">
              <a:xfrm>
                <a:off x="2943" y="1192"/>
                <a:ext cx="422" cy="596"/>
                <a:chOff x="2943" y="1192"/>
                <a:chExt cx="422" cy="596"/>
              </a:xfrm>
            </p:grpSpPr>
            <p:sp>
              <p:nvSpPr>
                <p:cNvPr id="42070" name="Rectangle 69"/>
                <p:cNvSpPr>
                  <a:spLocks noChangeArrowheads="1"/>
                </p:cNvSpPr>
                <p:nvPr/>
              </p:nvSpPr>
              <p:spPr bwMode="auto">
                <a:xfrm>
                  <a:off x="2971" y="1192"/>
                  <a:ext cx="36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0.09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71" name="Rectangle 70"/>
                <p:cNvSpPr>
                  <a:spLocks noChangeArrowheads="1"/>
                </p:cNvSpPr>
                <p:nvPr/>
              </p:nvSpPr>
              <p:spPr bwMode="auto">
                <a:xfrm>
                  <a:off x="2943" y="1192"/>
                  <a:ext cx="42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6" name="Group 71"/>
              <p:cNvGrpSpPr>
                <a:grpSpLocks/>
              </p:cNvGrpSpPr>
              <p:nvPr/>
            </p:nvGrpSpPr>
            <p:grpSpPr bwMode="auto">
              <a:xfrm>
                <a:off x="3365" y="1192"/>
                <a:ext cx="433" cy="596"/>
                <a:chOff x="3365" y="1192"/>
                <a:chExt cx="433" cy="596"/>
              </a:xfrm>
            </p:grpSpPr>
            <p:sp>
              <p:nvSpPr>
                <p:cNvPr id="42068" name="Rectangle 72"/>
                <p:cNvSpPr>
                  <a:spLocks noChangeArrowheads="1"/>
                </p:cNvSpPr>
                <p:nvPr/>
              </p:nvSpPr>
              <p:spPr bwMode="auto">
                <a:xfrm>
                  <a:off x="3393" y="1192"/>
                  <a:ext cx="377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0.03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69" name="Rectangle 73"/>
                <p:cNvSpPr>
                  <a:spLocks noChangeArrowheads="1"/>
                </p:cNvSpPr>
                <p:nvPr/>
              </p:nvSpPr>
              <p:spPr bwMode="auto">
                <a:xfrm>
                  <a:off x="3365" y="1192"/>
                  <a:ext cx="43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oup 74"/>
              <p:cNvGrpSpPr>
                <a:grpSpLocks/>
              </p:cNvGrpSpPr>
              <p:nvPr/>
            </p:nvGrpSpPr>
            <p:grpSpPr bwMode="auto">
              <a:xfrm>
                <a:off x="3798" y="1192"/>
                <a:ext cx="618" cy="596"/>
                <a:chOff x="3798" y="1192"/>
                <a:chExt cx="618" cy="596"/>
              </a:xfrm>
            </p:grpSpPr>
            <p:sp>
              <p:nvSpPr>
                <p:cNvPr id="42066" name="Rectangle 75"/>
                <p:cNvSpPr>
                  <a:spLocks noChangeArrowheads="1"/>
                </p:cNvSpPr>
                <p:nvPr/>
              </p:nvSpPr>
              <p:spPr bwMode="auto">
                <a:xfrm>
                  <a:off x="3826" y="1192"/>
                  <a:ext cx="562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0.33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67" name="Rectangle 76"/>
                <p:cNvSpPr>
                  <a:spLocks noChangeArrowheads="1"/>
                </p:cNvSpPr>
                <p:nvPr/>
              </p:nvSpPr>
              <p:spPr bwMode="auto">
                <a:xfrm>
                  <a:off x="3798" y="1192"/>
                  <a:ext cx="6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" name="Group 77"/>
              <p:cNvGrpSpPr>
                <a:grpSpLocks/>
              </p:cNvGrpSpPr>
              <p:nvPr/>
            </p:nvGrpSpPr>
            <p:grpSpPr bwMode="auto">
              <a:xfrm>
                <a:off x="0" y="1788"/>
                <a:ext cx="573" cy="442"/>
                <a:chOff x="0" y="1788"/>
                <a:chExt cx="573" cy="442"/>
              </a:xfrm>
            </p:grpSpPr>
            <p:sp>
              <p:nvSpPr>
                <p:cNvPr id="42064" name="Rectangle 78"/>
                <p:cNvSpPr>
                  <a:spLocks noChangeArrowheads="1"/>
                </p:cNvSpPr>
                <p:nvPr/>
              </p:nvSpPr>
              <p:spPr bwMode="auto">
                <a:xfrm>
                  <a:off x="28" y="1788"/>
                  <a:ext cx="51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X= małe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1788"/>
                  <a:ext cx="57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" name="Group 80"/>
              <p:cNvGrpSpPr>
                <a:grpSpLocks/>
              </p:cNvGrpSpPr>
              <p:nvPr/>
            </p:nvGrpSpPr>
            <p:grpSpPr bwMode="auto">
              <a:xfrm>
                <a:off x="573" y="1788"/>
                <a:ext cx="640" cy="442"/>
                <a:chOff x="573" y="1788"/>
                <a:chExt cx="640" cy="442"/>
              </a:xfrm>
            </p:grpSpPr>
            <p:sp>
              <p:nvSpPr>
                <p:cNvPr id="42062" name="Rectangle 81"/>
                <p:cNvSpPr>
                  <a:spLocks noChangeArrowheads="1"/>
                </p:cNvSpPr>
                <p:nvPr/>
              </p:nvSpPr>
              <p:spPr bwMode="auto">
                <a:xfrm>
                  <a:off x="601" y="1788"/>
                  <a:ext cx="5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63" name="Rectangle 82"/>
                <p:cNvSpPr>
                  <a:spLocks noChangeArrowheads="1"/>
                </p:cNvSpPr>
                <p:nvPr/>
              </p:nvSpPr>
              <p:spPr bwMode="auto">
                <a:xfrm>
                  <a:off x="573" y="1788"/>
                  <a:ext cx="64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" name="Group 83"/>
              <p:cNvGrpSpPr>
                <a:grpSpLocks/>
              </p:cNvGrpSpPr>
              <p:nvPr/>
            </p:nvGrpSpPr>
            <p:grpSpPr bwMode="auto">
              <a:xfrm>
                <a:off x="1213" y="1788"/>
                <a:ext cx="686" cy="442"/>
                <a:chOff x="1213" y="1788"/>
                <a:chExt cx="686" cy="442"/>
              </a:xfrm>
            </p:grpSpPr>
            <p:sp>
              <p:nvSpPr>
                <p:cNvPr id="42060" name="Rectangle 84"/>
                <p:cNvSpPr>
                  <a:spLocks noChangeArrowheads="1"/>
                </p:cNvSpPr>
                <p:nvPr/>
              </p:nvSpPr>
              <p:spPr bwMode="auto">
                <a:xfrm>
                  <a:off x="1241" y="1788"/>
                  <a:ext cx="6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0.06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61" name="Rectangle 85"/>
                <p:cNvSpPr>
                  <a:spLocks noChangeArrowheads="1"/>
                </p:cNvSpPr>
                <p:nvPr/>
              </p:nvSpPr>
              <p:spPr bwMode="auto">
                <a:xfrm>
                  <a:off x="1213" y="1788"/>
                  <a:ext cx="68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1" name="Group 86"/>
              <p:cNvGrpSpPr>
                <a:grpSpLocks/>
              </p:cNvGrpSpPr>
              <p:nvPr/>
            </p:nvGrpSpPr>
            <p:grpSpPr bwMode="auto">
              <a:xfrm>
                <a:off x="1899" y="1788"/>
                <a:ext cx="592" cy="442"/>
                <a:chOff x="1899" y="1788"/>
                <a:chExt cx="592" cy="442"/>
              </a:xfrm>
            </p:grpSpPr>
            <p:sp>
              <p:nvSpPr>
                <p:cNvPr id="42058" name="Rectangle 87"/>
                <p:cNvSpPr>
                  <a:spLocks noChangeArrowheads="1"/>
                </p:cNvSpPr>
                <p:nvPr/>
              </p:nvSpPr>
              <p:spPr bwMode="auto">
                <a:xfrm>
                  <a:off x="1927" y="1788"/>
                  <a:ext cx="53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59" name="Rectangle 88"/>
                <p:cNvSpPr>
                  <a:spLocks noChangeArrowheads="1"/>
                </p:cNvSpPr>
                <p:nvPr/>
              </p:nvSpPr>
              <p:spPr bwMode="auto">
                <a:xfrm>
                  <a:off x="1899" y="1788"/>
                  <a:ext cx="59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4" name="Group 89"/>
              <p:cNvGrpSpPr>
                <a:grpSpLocks/>
              </p:cNvGrpSpPr>
              <p:nvPr/>
            </p:nvGrpSpPr>
            <p:grpSpPr bwMode="auto">
              <a:xfrm>
                <a:off x="2491" y="1788"/>
                <a:ext cx="452" cy="442"/>
                <a:chOff x="2491" y="1788"/>
                <a:chExt cx="452" cy="442"/>
              </a:xfrm>
            </p:grpSpPr>
            <p:sp>
              <p:nvSpPr>
                <p:cNvPr id="42056" name="Rectangle 90"/>
                <p:cNvSpPr>
                  <a:spLocks noChangeArrowheads="1"/>
                </p:cNvSpPr>
                <p:nvPr/>
              </p:nvSpPr>
              <p:spPr bwMode="auto">
                <a:xfrm>
                  <a:off x="2519" y="1788"/>
                  <a:ext cx="39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0.03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57" name="Rectangle 91"/>
                <p:cNvSpPr>
                  <a:spLocks noChangeArrowheads="1"/>
                </p:cNvSpPr>
                <p:nvPr/>
              </p:nvSpPr>
              <p:spPr bwMode="auto">
                <a:xfrm>
                  <a:off x="2491" y="1788"/>
                  <a:ext cx="45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5" name="Group 92"/>
              <p:cNvGrpSpPr>
                <a:grpSpLocks/>
              </p:cNvGrpSpPr>
              <p:nvPr/>
            </p:nvGrpSpPr>
            <p:grpSpPr bwMode="auto">
              <a:xfrm>
                <a:off x="2943" y="1788"/>
                <a:ext cx="422" cy="442"/>
                <a:chOff x="2943" y="1788"/>
                <a:chExt cx="422" cy="442"/>
              </a:xfrm>
            </p:grpSpPr>
            <p:sp>
              <p:nvSpPr>
                <p:cNvPr id="42054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1" y="1788"/>
                  <a:ext cx="36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0.20</a:t>
                  </a:r>
                  <a:endParaRPr lang="en-GB" sz="1100">
                    <a:solidFill>
                      <a:srgbClr val="000000"/>
                    </a:solidFill>
                    <a:latin typeface="Calibri"/>
                    <a:cs typeface="Arial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55" name="Rectangle 94"/>
                <p:cNvSpPr>
                  <a:spLocks noChangeArrowheads="1"/>
                </p:cNvSpPr>
                <p:nvPr/>
              </p:nvSpPr>
              <p:spPr bwMode="auto">
                <a:xfrm>
                  <a:off x="2943" y="1788"/>
                  <a:ext cx="42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6" name="Group 95"/>
              <p:cNvGrpSpPr>
                <a:grpSpLocks/>
              </p:cNvGrpSpPr>
              <p:nvPr/>
            </p:nvGrpSpPr>
            <p:grpSpPr bwMode="auto">
              <a:xfrm>
                <a:off x="3365" y="1788"/>
                <a:ext cx="433" cy="442"/>
                <a:chOff x="3365" y="1788"/>
                <a:chExt cx="433" cy="442"/>
              </a:xfrm>
            </p:grpSpPr>
            <p:sp>
              <p:nvSpPr>
                <p:cNvPr id="42052" name="Rectangle 96"/>
                <p:cNvSpPr>
                  <a:spLocks noChangeArrowheads="1"/>
                </p:cNvSpPr>
                <p:nvPr/>
              </p:nvSpPr>
              <p:spPr bwMode="auto">
                <a:xfrm>
                  <a:off x="3393" y="1788"/>
                  <a:ext cx="37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>
                      <a:solidFill>
                        <a:srgbClr val="000000"/>
                      </a:solidFill>
                      <a:latin typeface="Calibri"/>
                      <a:cs typeface="Times New Roman" pitchFamily="18" charset="0"/>
                    </a:rPr>
                    <a:t>0.01</a:t>
                  </a:r>
                  <a:endParaRPr lang="en-GB" sz="1200">
                    <a:solidFill>
                      <a:srgbClr val="000000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53" name="Rectangle 97"/>
                <p:cNvSpPr>
                  <a:spLocks noChangeArrowheads="1"/>
                </p:cNvSpPr>
                <p:nvPr/>
              </p:nvSpPr>
              <p:spPr bwMode="auto">
                <a:xfrm>
                  <a:off x="3365" y="1788"/>
                  <a:ext cx="43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7" name="Group 98"/>
              <p:cNvGrpSpPr>
                <a:grpSpLocks/>
              </p:cNvGrpSpPr>
              <p:nvPr/>
            </p:nvGrpSpPr>
            <p:grpSpPr bwMode="auto">
              <a:xfrm>
                <a:off x="3798" y="1788"/>
                <a:ext cx="618" cy="442"/>
                <a:chOff x="3798" y="1788"/>
                <a:chExt cx="618" cy="442"/>
              </a:xfrm>
            </p:grpSpPr>
            <p:sp>
              <p:nvSpPr>
                <p:cNvPr id="42050" name="Rectangle 99"/>
                <p:cNvSpPr>
                  <a:spLocks noChangeArrowheads="1"/>
                </p:cNvSpPr>
                <p:nvPr/>
              </p:nvSpPr>
              <p:spPr bwMode="auto">
                <a:xfrm>
                  <a:off x="3826" y="1788"/>
                  <a:ext cx="56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0.41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5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798" y="1788"/>
                  <a:ext cx="61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8" name="Group 101"/>
              <p:cNvGrpSpPr>
                <a:grpSpLocks/>
              </p:cNvGrpSpPr>
              <p:nvPr/>
            </p:nvGrpSpPr>
            <p:grpSpPr bwMode="auto">
              <a:xfrm>
                <a:off x="0" y="2230"/>
                <a:ext cx="573" cy="596"/>
                <a:chOff x="0" y="2230"/>
                <a:chExt cx="573" cy="596"/>
              </a:xfrm>
            </p:grpSpPr>
            <p:sp>
              <p:nvSpPr>
                <p:cNvPr id="4204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" y="2230"/>
                  <a:ext cx="517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Rozkład</a:t>
                  </a:r>
                  <a:endParaRPr lang="pl-PL" sz="16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pl-PL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zmiennej</a:t>
                  </a:r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 </a:t>
                  </a:r>
                  <a:r>
                    <a:rPr lang="pl-PL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Y</a:t>
                  </a:r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49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2230"/>
                  <a:ext cx="57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19" name="Group 104"/>
              <p:cNvGrpSpPr>
                <a:grpSpLocks/>
              </p:cNvGrpSpPr>
              <p:nvPr/>
            </p:nvGrpSpPr>
            <p:grpSpPr bwMode="auto">
              <a:xfrm>
                <a:off x="573" y="2230"/>
                <a:ext cx="640" cy="596"/>
                <a:chOff x="573" y="2230"/>
                <a:chExt cx="640" cy="596"/>
              </a:xfrm>
            </p:grpSpPr>
            <p:sp>
              <p:nvSpPr>
                <p:cNvPr id="42046" name="Rectangle 105"/>
                <p:cNvSpPr>
                  <a:spLocks noChangeArrowheads="1"/>
                </p:cNvSpPr>
                <p:nvPr/>
              </p:nvSpPr>
              <p:spPr bwMode="auto">
                <a:xfrm>
                  <a:off x="601" y="2230"/>
                  <a:ext cx="58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0.25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573" y="2230"/>
                  <a:ext cx="64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0" name="Group 107"/>
              <p:cNvGrpSpPr>
                <a:grpSpLocks/>
              </p:cNvGrpSpPr>
              <p:nvPr/>
            </p:nvGrpSpPr>
            <p:grpSpPr bwMode="auto">
              <a:xfrm>
                <a:off x="1213" y="2230"/>
                <a:ext cx="686" cy="596"/>
                <a:chOff x="1213" y="2230"/>
                <a:chExt cx="686" cy="596"/>
              </a:xfrm>
            </p:grpSpPr>
            <p:sp>
              <p:nvSpPr>
                <p:cNvPr id="4204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241" y="2230"/>
                  <a:ext cx="630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0.1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4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13" y="2230"/>
                  <a:ext cx="68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1" name="Group 110"/>
              <p:cNvGrpSpPr>
                <a:grpSpLocks/>
              </p:cNvGrpSpPr>
              <p:nvPr/>
            </p:nvGrpSpPr>
            <p:grpSpPr bwMode="auto">
              <a:xfrm>
                <a:off x="1899" y="2230"/>
                <a:ext cx="592" cy="596"/>
                <a:chOff x="1899" y="2230"/>
                <a:chExt cx="592" cy="596"/>
              </a:xfrm>
            </p:grpSpPr>
            <p:sp>
              <p:nvSpPr>
                <p:cNvPr id="42042" name="Rectangle 111"/>
                <p:cNvSpPr>
                  <a:spLocks noChangeArrowheads="1"/>
                </p:cNvSpPr>
                <p:nvPr/>
              </p:nvSpPr>
              <p:spPr bwMode="auto">
                <a:xfrm>
                  <a:off x="1927" y="2230"/>
                  <a:ext cx="53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0.09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 b="1">
                    <a:solidFill>
                      <a:srgbClr val="333399"/>
                    </a:solidFill>
                    <a:latin typeface="Calibri"/>
                  </a:endParaRPr>
                </a:p>
              </p:txBody>
            </p:sp>
            <p:sp>
              <p:nvSpPr>
                <p:cNvPr id="4204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99" y="2230"/>
                  <a:ext cx="5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2" name="Group 113"/>
              <p:cNvGrpSpPr>
                <a:grpSpLocks/>
              </p:cNvGrpSpPr>
              <p:nvPr/>
            </p:nvGrpSpPr>
            <p:grpSpPr bwMode="auto">
              <a:xfrm>
                <a:off x="2491" y="2230"/>
                <a:ext cx="452" cy="596"/>
                <a:chOff x="2491" y="2230"/>
                <a:chExt cx="452" cy="596"/>
              </a:xfrm>
            </p:grpSpPr>
            <p:sp>
              <p:nvSpPr>
                <p:cNvPr id="4204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19" y="2230"/>
                  <a:ext cx="39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0.06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4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91" y="2230"/>
                  <a:ext cx="45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3" name="Group 116"/>
              <p:cNvGrpSpPr>
                <a:grpSpLocks/>
              </p:cNvGrpSpPr>
              <p:nvPr/>
            </p:nvGrpSpPr>
            <p:grpSpPr bwMode="auto">
              <a:xfrm>
                <a:off x="2943" y="2230"/>
                <a:ext cx="422" cy="596"/>
                <a:chOff x="2943" y="2230"/>
                <a:chExt cx="422" cy="596"/>
              </a:xfrm>
            </p:grpSpPr>
            <p:sp>
              <p:nvSpPr>
                <p:cNvPr id="42038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71" y="2230"/>
                  <a:ext cx="36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0.40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3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43" y="2230"/>
                  <a:ext cx="42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4" name="Group 119"/>
              <p:cNvGrpSpPr>
                <a:grpSpLocks/>
              </p:cNvGrpSpPr>
              <p:nvPr/>
            </p:nvGrpSpPr>
            <p:grpSpPr bwMode="auto">
              <a:xfrm>
                <a:off x="3365" y="2230"/>
                <a:ext cx="433" cy="596"/>
                <a:chOff x="3365" y="2230"/>
                <a:chExt cx="433" cy="596"/>
              </a:xfrm>
            </p:grpSpPr>
            <p:sp>
              <p:nvSpPr>
                <p:cNvPr id="42036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93" y="2230"/>
                  <a:ext cx="377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sz="1600" b="1">
                      <a:solidFill>
                        <a:srgbClr val="333399"/>
                      </a:solidFill>
                      <a:latin typeface="Calibri"/>
                      <a:cs typeface="Times New Roman" pitchFamily="18" charset="0"/>
                    </a:rPr>
                    <a:t>0.10</a:t>
                  </a:r>
                  <a:endParaRPr lang="en-GB" sz="1200" b="1">
                    <a:solidFill>
                      <a:srgbClr val="333399"/>
                    </a:solidFill>
                    <a:latin typeface="Calibri"/>
                    <a:cs typeface="Times New Roman" pitchFamily="18" charset="0"/>
                  </a:endParaRP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37" name="Rectangle 121"/>
                <p:cNvSpPr>
                  <a:spLocks noChangeArrowheads="1"/>
                </p:cNvSpPr>
                <p:nvPr/>
              </p:nvSpPr>
              <p:spPr bwMode="auto">
                <a:xfrm>
                  <a:off x="3365" y="2230"/>
                  <a:ext cx="43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125" name="Group 122"/>
              <p:cNvGrpSpPr>
                <a:grpSpLocks/>
              </p:cNvGrpSpPr>
              <p:nvPr/>
            </p:nvGrpSpPr>
            <p:grpSpPr bwMode="auto">
              <a:xfrm>
                <a:off x="3798" y="2230"/>
                <a:ext cx="618" cy="596"/>
                <a:chOff x="3798" y="2230"/>
                <a:chExt cx="618" cy="596"/>
              </a:xfrm>
            </p:grpSpPr>
            <p:sp>
              <p:nvSpPr>
                <p:cNvPr id="42034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26" y="2230"/>
                  <a:ext cx="562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en-GB" b="1">
                      <a:solidFill>
                        <a:srgbClr val="660066"/>
                      </a:solidFill>
                      <a:latin typeface="Calibri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en-GB" sz="240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2035" name="Rectangle 124"/>
                <p:cNvSpPr>
                  <a:spLocks noChangeArrowheads="1"/>
                </p:cNvSpPr>
                <p:nvPr/>
              </p:nvSpPr>
              <p:spPr bwMode="auto">
                <a:xfrm>
                  <a:off x="3798" y="2230"/>
                  <a:ext cx="6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1993" name="Rectangle 125"/>
            <p:cNvSpPr>
              <a:spLocks noChangeArrowheads="1"/>
            </p:cNvSpPr>
            <p:nvPr/>
          </p:nvSpPr>
          <p:spPr bwMode="auto">
            <a:xfrm>
              <a:off x="-3" y="-3"/>
              <a:ext cx="4422" cy="283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989" name="Rectangle 127"/>
          <p:cNvSpPr>
            <a:spLocks noChangeArrowheads="1"/>
          </p:cNvSpPr>
          <p:nvPr/>
        </p:nvSpPr>
        <p:spPr bwMode="auto">
          <a:xfrm>
            <a:off x="1187450" y="609282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333399"/>
                </a:solidFill>
                <a:latin typeface="Calibri"/>
                <a:cs typeface="Times New Roman" pitchFamily="18" charset="0"/>
              </a:rPr>
              <a:t> </a:t>
            </a:r>
            <a:r>
              <a:rPr lang="pl-PL" sz="2400">
                <a:solidFill>
                  <a:srgbClr val="333399"/>
                </a:solidFill>
                <a:latin typeface="Calibri"/>
                <a:cs typeface="Times New Roman" pitchFamily="18" charset="0"/>
              </a:rPr>
              <a:t>Rozkłady brzegowe zmiennych losowych Y i X</a:t>
            </a:r>
            <a:r>
              <a:rPr lang="pl-PL" sz="1200">
                <a:solidFill>
                  <a:srgbClr val="000000"/>
                </a:solidFill>
                <a:latin typeface="Calibri"/>
                <a:cs typeface="Times New Roman" pitchFamily="18" charset="0"/>
              </a:rPr>
              <a:t> </a:t>
            </a:r>
            <a:endParaRPr lang="en-GB" sz="1200">
              <a:solidFill>
                <a:srgbClr val="0000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1990" name="Line 128"/>
          <p:cNvSpPr>
            <a:spLocks noChangeShapeType="1"/>
          </p:cNvSpPr>
          <p:nvPr/>
        </p:nvSpPr>
        <p:spPr bwMode="auto">
          <a:xfrm flipH="1" flipV="1">
            <a:off x="1042988" y="5157788"/>
            <a:ext cx="54752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91" name="Line 129"/>
          <p:cNvSpPr>
            <a:spLocks noChangeShapeType="1"/>
          </p:cNvSpPr>
          <p:nvPr/>
        </p:nvSpPr>
        <p:spPr bwMode="auto">
          <a:xfrm flipV="1">
            <a:off x="7164388" y="2420938"/>
            <a:ext cx="792162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980728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Analiza rozkładu łącznego – (</a:t>
            </a:r>
            <a:r>
              <a:rPr lang="pl-PL" b="0" dirty="0" smtClean="0">
                <a:solidFill>
                  <a:srgbClr val="FF0000"/>
                </a:solidFill>
              </a:rPr>
              <a:t>JPD</a:t>
            </a:r>
            <a:r>
              <a:rPr lang="pl-PL" b="0" dirty="0" smtClean="0">
                <a:solidFill>
                  <a:srgbClr val="990000"/>
                </a:solidFill>
              </a:rPr>
              <a:t>)</a:t>
            </a:r>
            <a:r>
              <a:rPr lang="pl-PL" b="0" dirty="0" smtClean="0">
                <a:latin typeface="Times New Roman" pitchFamily="18" charset="0"/>
              </a:rPr>
              <a:t> </a:t>
            </a:r>
            <a:r>
              <a:rPr lang="pl-PL" b="0" dirty="0" smtClean="0">
                <a:solidFill>
                  <a:srgbClr val="990000"/>
                </a:solidFill>
              </a:rPr>
              <a:t/>
            </a:r>
            <a:br>
              <a:rPr lang="pl-PL" b="0" dirty="0" smtClean="0">
                <a:solidFill>
                  <a:srgbClr val="990000"/>
                </a:solidFill>
              </a:rPr>
            </a:br>
            <a:r>
              <a:rPr lang="pl-PL" b="0" dirty="0" smtClean="0">
                <a:solidFill>
                  <a:srgbClr val="990000"/>
                </a:solidFill>
              </a:rPr>
              <a:t>zmiennej dwuwymiarowej (</a:t>
            </a:r>
            <a:r>
              <a:rPr lang="pl-PL" b="0" dirty="0" err="1" smtClean="0">
                <a:solidFill>
                  <a:srgbClr val="990000"/>
                </a:solidFill>
              </a:rPr>
              <a:t>X,Y</a:t>
            </a:r>
            <a:r>
              <a:rPr lang="pl-PL" b="0" dirty="0" smtClean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964612" cy="52760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dirty="0" smtClean="0">
                <a:cs typeface="Times New Roman" pitchFamily="18" charset="0"/>
              </a:rPr>
              <a:t>Na podstawie tablicy JPD można obliczać prawdopodobieństwa dowolnych zdarzeń losowych</a:t>
            </a:r>
            <a:r>
              <a:rPr lang="pl-PL" dirty="0" smtClean="0"/>
              <a:t> (każde zdarzenie jest sumą zdarzeń elementarnych/atomowych)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</a:t>
            </a:r>
            <a:r>
              <a:rPr lang="pl-PL" dirty="0" smtClean="0">
                <a:cs typeface="Times New Roman" pitchFamily="18" charset="0"/>
              </a:rPr>
              <a:t> wierszu </a:t>
            </a:r>
            <a:r>
              <a:rPr lang="pl-PL" i="1" dirty="0" smtClean="0">
                <a:cs typeface="Times New Roman" pitchFamily="18" charset="0"/>
              </a:rPr>
              <a:t>j</a:t>
            </a:r>
            <a:r>
              <a:rPr lang="pl-PL" dirty="0" smtClean="0">
                <a:cs typeface="Times New Roman" pitchFamily="18" charset="0"/>
              </a:rPr>
              <a:t> oraz kolumnie </a:t>
            </a:r>
            <a:r>
              <a:rPr lang="pl-PL" i="1" dirty="0" smtClean="0">
                <a:cs typeface="Times New Roman" pitchFamily="18" charset="0"/>
              </a:rPr>
              <a:t>i</a:t>
            </a:r>
            <a:r>
              <a:rPr lang="pl-PL" dirty="0" smtClean="0">
                <a:cs typeface="Times New Roman" pitchFamily="18" charset="0"/>
              </a:rPr>
              <a:t> tabeli JPD, znajduje się prawdopodobieństwo zdarzenia atomowego polegającego na jednoczesnym przyjęciu wartości </a:t>
            </a:r>
            <a:r>
              <a:rPr lang="pl-PL" dirty="0" err="1" smtClean="0">
                <a:cs typeface="Times New Roman" pitchFamily="18" charset="0"/>
              </a:rPr>
              <a:t>y</a:t>
            </a:r>
            <a:r>
              <a:rPr lang="pl-PL" baseline="-30000" dirty="0" err="1" smtClean="0">
                <a:cs typeface="Times New Roman" pitchFamily="18" charset="0"/>
              </a:rPr>
              <a:t>i</a:t>
            </a:r>
            <a:r>
              <a:rPr lang="pl-PL" dirty="0" smtClean="0">
                <a:cs typeface="Times New Roman" pitchFamily="18" charset="0"/>
              </a:rPr>
              <a:t> przez zmienną Y oraz wartości </a:t>
            </a:r>
            <a:r>
              <a:rPr lang="pl-PL" dirty="0" err="1" smtClean="0">
                <a:cs typeface="Times New Roman" pitchFamily="18" charset="0"/>
              </a:rPr>
              <a:t>x</a:t>
            </a:r>
            <a:r>
              <a:rPr lang="pl-PL" i="1" baseline="-30000" dirty="0" err="1" smtClean="0">
                <a:cs typeface="Times New Roman" pitchFamily="18" charset="0"/>
              </a:rPr>
              <a:t>j</a:t>
            </a:r>
            <a:r>
              <a:rPr lang="pl-PL" dirty="0" smtClean="0">
                <a:cs typeface="Times New Roman" pitchFamily="18" charset="0"/>
              </a:rPr>
              <a:t> przez zmienną X, np. P(X = </a:t>
            </a:r>
            <a:r>
              <a:rPr lang="pl-PL" i="1" dirty="0" err="1" smtClean="0">
                <a:cs typeface="Times New Roman" pitchFamily="18" charset="0"/>
              </a:rPr>
              <a:t>średnia</a:t>
            </a:r>
            <a:r>
              <a:rPr lang="pl-PL" dirty="0" err="1" smtClean="0">
                <a:cs typeface="Times New Roman" pitchFamily="18" charset="0"/>
              </a:rPr>
              <a:t>,Y</a:t>
            </a:r>
            <a:r>
              <a:rPr lang="pl-PL" dirty="0" smtClean="0">
                <a:cs typeface="Times New Roman" pitchFamily="18" charset="0"/>
              </a:rPr>
              <a:t>= </a:t>
            </a:r>
            <a:r>
              <a:rPr lang="pl-PL" i="1" dirty="0" smtClean="0">
                <a:cs typeface="Times New Roman" pitchFamily="18" charset="0"/>
              </a:rPr>
              <a:t>skaza</a:t>
            </a:r>
            <a:r>
              <a:rPr lang="pl-PL" dirty="0" smtClean="0">
                <a:cs typeface="Times New Roman" pitchFamily="18" charset="0"/>
              </a:rPr>
              <a:t>) = 0.09.</a:t>
            </a: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W</a:t>
            </a:r>
            <a:r>
              <a:rPr lang="pl-PL" dirty="0" smtClean="0">
                <a:cs typeface="Times New Roman" pitchFamily="18" charset="0"/>
              </a:rPr>
              <a:t> ostatnim wierszu tabeli nr 1 zamieszczono rozkład zmiennej Y, </a:t>
            </a:r>
            <a:br>
              <a:rPr lang="pl-PL" dirty="0" smtClean="0">
                <a:cs typeface="Times New Roman" pitchFamily="18" charset="0"/>
              </a:rPr>
            </a:br>
            <a:r>
              <a:rPr lang="pl-PL" dirty="0" smtClean="0">
                <a:cs typeface="Times New Roman" pitchFamily="18" charset="0"/>
              </a:rPr>
              <a:t>który uzyskuje się w wyniku sumowania wartości pól w kolumnach, </a:t>
            </a: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>
                <a:cs typeface="Times New Roman" pitchFamily="18" charset="0"/>
              </a:rPr>
              <a:t> </a:t>
            </a:r>
            <a:r>
              <a:rPr lang="pl-PL" dirty="0" smtClean="0"/>
              <a:t>W </a:t>
            </a:r>
            <a:r>
              <a:rPr lang="pl-PL" dirty="0" smtClean="0">
                <a:cs typeface="Times New Roman" pitchFamily="18" charset="0"/>
              </a:rPr>
              <a:t>ostatniej kolumnie zamieszczono rozkład zmiennej X, uzyskany w wyniku sumowania wartości pól w wierszach, są to rozkłady brzegowe zmiennej (</a:t>
            </a:r>
            <a:r>
              <a:rPr lang="pl-PL" dirty="0" err="1" smtClean="0">
                <a:cs typeface="Times New Roman" pitchFamily="18" charset="0"/>
              </a:rPr>
              <a:t>X,Y</a:t>
            </a:r>
            <a:r>
              <a:rPr lang="pl-PL" dirty="0" smtClean="0">
                <a:cs typeface="Times New Roman" pitchFamily="18" charset="0"/>
              </a:rPr>
              <a:t>). </a:t>
            </a: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>
                <a:cs typeface="Times New Roman" pitchFamily="18" charset="0"/>
              </a:rPr>
              <a:t>Suma prawdopodobieństw wszystkich zdarzeń atomowych wynosi 1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(jest to warunek konieczny, wynikający z definicji rozkładu prawdopodobieństw)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882650"/>
          </a:xfrm>
          <a:noFill/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Zastosowania tablicowej reprezentacji  JPD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7812087" cy="5410200"/>
          </a:xfrm>
        </p:spPr>
        <p:txBody>
          <a:bodyPr/>
          <a:lstStyle/>
          <a:p>
            <a:pPr algn="just"/>
            <a:r>
              <a:rPr lang="pl-PL" sz="2400" dirty="0" smtClean="0">
                <a:cs typeface="Times New Roman" pitchFamily="18" charset="0"/>
              </a:rPr>
              <a:t>Prawdopodobieństwo zdarzenia polegającego na tym, że wylosowano wyrób ze </a:t>
            </a:r>
            <a:r>
              <a:rPr lang="pl-PL" sz="2400" i="1" dirty="0" smtClean="0">
                <a:cs typeface="Times New Roman" pitchFamily="18" charset="0"/>
              </a:rPr>
              <a:t>skazą</a:t>
            </a:r>
            <a:r>
              <a:rPr lang="pl-PL" sz="2400" dirty="0" smtClean="0">
                <a:cs typeface="Times New Roman" pitchFamily="18" charset="0"/>
              </a:rPr>
              <a:t> lub jakąkolwiek </a:t>
            </a:r>
            <a:r>
              <a:rPr lang="pl-PL" sz="2400" i="1" dirty="0" smtClean="0">
                <a:cs typeface="Times New Roman" pitchFamily="18" charset="0"/>
              </a:rPr>
              <a:t>małą</a:t>
            </a:r>
            <a:r>
              <a:rPr lang="pl-PL" sz="2400" dirty="0" smtClean="0">
                <a:cs typeface="Times New Roman" pitchFamily="18" charset="0"/>
              </a:rPr>
              <a:t> wadą (Y = </a:t>
            </a:r>
            <a:r>
              <a:rPr lang="pl-PL" sz="2400" i="1" dirty="0" smtClean="0">
                <a:cs typeface="Times New Roman" pitchFamily="18" charset="0"/>
              </a:rPr>
              <a:t>skaza</a:t>
            </a:r>
            <a:r>
              <a:rPr lang="pl-PL" sz="2400" dirty="0" smtClean="0">
                <a:cs typeface="Times New Roman" pitchFamily="18" charset="0"/>
              </a:rPr>
              <a:t> lub X = </a:t>
            </a:r>
            <a:r>
              <a:rPr lang="pl-PL" sz="2400" i="1" dirty="0" smtClean="0">
                <a:cs typeface="Times New Roman" pitchFamily="18" charset="0"/>
              </a:rPr>
              <a:t>mała</a:t>
            </a:r>
            <a:r>
              <a:rPr lang="pl-PL" sz="2400" dirty="0" smtClean="0">
                <a:cs typeface="Times New Roman" pitchFamily="18" charset="0"/>
              </a:rPr>
              <a:t>) można obliczyć z tabeli JPD </a:t>
            </a:r>
            <a:r>
              <a:rPr lang="pl-PL" sz="2400" dirty="0" smtClean="0"/>
              <a:t>dodając </a:t>
            </a:r>
            <a:r>
              <a:rPr lang="pl-PL" sz="2400" dirty="0" smtClean="0">
                <a:cs typeface="Times New Roman" pitchFamily="18" charset="0"/>
              </a:rPr>
              <a:t>wszystki</a:t>
            </a:r>
            <a:r>
              <a:rPr lang="pl-PL" sz="2400" dirty="0" smtClean="0"/>
              <a:t>e</a:t>
            </a:r>
            <a:r>
              <a:rPr lang="pl-PL" sz="2400" dirty="0" smtClean="0">
                <a:cs typeface="Times New Roman" pitchFamily="18" charset="0"/>
              </a:rPr>
              <a:t> wartości w kolumnie Y = </a:t>
            </a:r>
            <a:r>
              <a:rPr lang="pl-PL" sz="2400" i="1" dirty="0" smtClean="0">
                <a:cs typeface="Times New Roman" pitchFamily="18" charset="0"/>
              </a:rPr>
              <a:t>skaza</a:t>
            </a:r>
            <a:r>
              <a:rPr lang="pl-PL" sz="2400" dirty="0" smtClean="0">
                <a:cs typeface="Times New Roman" pitchFamily="18" charset="0"/>
              </a:rPr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cs typeface="Times New Roman" pitchFamily="18" charset="0"/>
              </a:rPr>
              <a:t>i wierszu X = </a:t>
            </a:r>
            <a:r>
              <a:rPr lang="pl-PL" sz="2400" i="1" dirty="0" smtClean="0">
                <a:cs typeface="Times New Roman" pitchFamily="18" charset="0"/>
              </a:rPr>
              <a:t>mała</a:t>
            </a:r>
            <a:r>
              <a:rPr lang="pl-PL" sz="2400" i="1" dirty="0" smtClean="0"/>
              <a:t>,</a:t>
            </a:r>
            <a:r>
              <a:rPr lang="pl-PL" sz="2400" dirty="0" smtClean="0">
                <a:cs typeface="Times New Roman" pitchFamily="18" charset="0"/>
              </a:rPr>
              <a:t> licząc zawartość pola na przecięciu kolumny „</a:t>
            </a:r>
            <a:r>
              <a:rPr lang="pl-PL" sz="2400" i="1" dirty="0" smtClean="0">
                <a:cs typeface="Times New Roman" pitchFamily="18" charset="0"/>
              </a:rPr>
              <a:t>skaza”</a:t>
            </a:r>
            <a:r>
              <a:rPr lang="pl-PL" sz="2400" dirty="0" smtClean="0">
                <a:cs typeface="Times New Roman" pitchFamily="18" charset="0"/>
              </a:rPr>
              <a:t> i wiersza „</a:t>
            </a:r>
            <a:r>
              <a:rPr lang="pl-PL" sz="2400" i="1" dirty="0" smtClean="0">
                <a:cs typeface="Times New Roman" pitchFamily="18" charset="0"/>
              </a:rPr>
              <a:t>mała’</a:t>
            </a:r>
            <a:r>
              <a:rPr lang="pl-PL" sz="2400" dirty="0" smtClean="0">
                <a:cs typeface="Times New Roman" pitchFamily="18" charset="0"/>
              </a:rPr>
              <a:t> tylko jeden raz</a:t>
            </a:r>
            <a:r>
              <a:rPr lang="pl-PL" sz="2400" dirty="0" smtClean="0"/>
              <a:t>. </a:t>
            </a:r>
          </a:p>
          <a:p>
            <a:pPr algn="just">
              <a:buFontTx/>
              <a:buNone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0.1 + 0.06 + 0.01 + 0.03 + 0.2 +0.01+ 0.09 + 0.11 = 0.61</a:t>
            </a:r>
          </a:p>
          <a:p>
            <a:pPr algn="just">
              <a:buFontTx/>
              <a:buNone/>
            </a:pPr>
            <a:endParaRPr lang="pl-PL" sz="2400" dirty="0" smtClean="0"/>
          </a:p>
          <a:p>
            <a:pPr algn="just"/>
            <a:r>
              <a:rPr lang="pl-PL" sz="2400" dirty="0" smtClean="0">
                <a:cs typeface="Times New Roman" pitchFamily="18" charset="0"/>
              </a:rPr>
              <a:t>Wynik ten jest taki sam jak </a:t>
            </a:r>
            <a:r>
              <a:rPr lang="pl-PL" sz="2400" dirty="0" smtClean="0"/>
              <a:t>dla</a:t>
            </a:r>
            <a:r>
              <a:rPr lang="pl-PL" sz="2400" dirty="0" smtClean="0">
                <a:cs typeface="Times New Roman" pitchFamily="18" charset="0"/>
              </a:rPr>
              <a:t> prawdopodobieństwa sumy zdarzeń (X </a:t>
            </a:r>
            <a:r>
              <a:rPr lang="pl-PL" sz="2400" dirty="0" smtClean="0">
                <a:cs typeface="Times New Roman" pitchFamily="18" charset="0"/>
                <a:sym typeface="Symbol" pitchFamily="18" charset="2"/>
              </a:rPr>
              <a:t></a:t>
            </a:r>
            <a:r>
              <a:rPr lang="pl-PL" sz="2400" dirty="0" smtClean="0">
                <a:cs typeface="Times New Roman" pitchFamily="18" charset="0"/>
              </a:rPr>
              <a:t> Y), bo</a:t>
            </a:r>
            <a:r>
              <a:rPr lang="pl-PL" sz="2400" dirty="0" smtClean="0"/>
              <a:t>:</a:t>
            </a:r>
            <a:r>
              <a:rPr lang="pl-PL" sz="2400" dirty="0" smtClean="0">
                <a:cs typeface="Times New Roman" pitchFamily="18" charset="0"/>
              </a:rPr>
              <a:t> </a:t>
            </a:r>
            <a:endParaRPr lang="pl-PL" sz="2400" dirty="0" smtClean="0"/>
          </a:p>
          <a:p>
            <a:pPr algn="just"/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 (X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Y) = P(X) + P(Y) – P(X ,Y) </a:t>
            </a:r>
          </a:p>
          <a:p>
            <a:pPr algn="just">
              <a:buFontTx/>
              <a:buNone/>
            </a:pPr>
            <a:r>
              <a:rPr lang="pl-PL" sz="2400" dirty="0" smtClean="0"/>
              <a:t>				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0.41 + 0.4 - 0.2 = 0.61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239000" cy="914400"/>
          </a:xfrm>
          <a:noFill/>
        </p:spPr>
        <p:txBody>
          <a:bodyPr/>
          <a:lstStyle/>
          <a:p>
            <a:r>
              <a:rPr lang="pl-PL" b="0" smtClean="0">
                <a:solidFill>
                  <a:srgbClr val="990000"/>
                </a:solidFill>
                <a:cs typeface="Times New Roman" pitchFamily="18" charset="0"/>
              </a:rPr>
              <a:t>Prawdopodobieństwo warunkowe</a:t>
            </a:r>
            <a:r>
              <a:rPr lang="pl-PL" b="0" smtClean="0">
                <a:solidFill>
                  <a:srgbClr val="990000"/>
                </a:solidFill>
              </a:rPr>
              <a:t/>
            </a:r>
            <a:br>
              <a:rPr lang="pl-PL" b="0" smtClean="0">
                <a:solidFill>
                  <a:srgbClr val="990000"/>
                </a:solidFill>
              </a:rPr>
            </a:br>
            <a:r>
              <a:rPr lang="pl-PL" b="0" smtClean="0">
                <a:solidFill>
                  <a:srgbClr val="990000"/>
                </a:solidFill>
              </a:rPr>
              <a:t> </a:t>
            </a:r>
            <a:r>
              <a:rPr lang="pl-PL" b="0" smtClean="0">
                <a:solidFill>
                  <a:srgbClr val="990000"/>
                </a:solidFill>
                <a:cs typeface="Times New Roman" pitchFamily="18" charset="0"/>
              </a:rPr>
              <a:t>Prawdopodobieństwo </a:t>
            </a:r>
            <a:r>
              <a:rPr lang="pl-PL" b="0" smtClean="0">
                <a:solidFill>
                  <a:srgbClr val="990000"/>
                </a:solidFill>
              </a:rPr>
              <a:t>łączne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04250" cy="5257800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 smtClean="0">
                <a:cs typeface="Times New Roman" pitchFamily="18" charset="0"/>
              </a:rPr>
              <a:t>Prawdopodobieństwa warunkowe można obliczyć korzystając z tablicy JPD, </a:t>
            </a:r>
            <a:r>
              <a:rPr lang="pl-PL" dirty="0" smtClean="0"/>
              <a:t>np.</a:t>
            </a:r>
            <a:r>
              <a:rPr lang="pl-PL" dirty="0" smtClean="0">
                <a:cs typeface="Times New Roman" pitchFamily="18" charset="0"/>
              </a:rPr>
              <a:t> 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P(pęknięcie/małe) = 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pęknięcie,małe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 : P(małe) </a:t>
            </a:r>
          </a:p>
          <a:p>
            <a:pPr>
              <a:buFontTx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			= 0,1 : 0,41 = 0,244 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P(małe /pęknięcie) = P(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pęknięcie,małe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 :P(pęknięcie) 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				= 0,1: 0,25 =  0,4</a:t>
            </a:r>
          </a:p>
          <a:p>
            <a:r>
              <a:rPr lang="pl-PL" dirty="0" smtClean="0"/>
              <a:t>Prawdopodobieństwo łączne:</a:t>
            </a:r>
          </a:p>
          <a:p>
            <a:pPr lvl="2">
              <a:buFontTx/>
              <a:buNone/>
            </a:pP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pl-PL" sz="24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 = P(A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B)= P(A/B) * P(B)</a:t>
            </a:r>
            <a:r>
              <a:rPr lang="pl-PL" sz="2400" dirty="0" smtClean="0">
                <a:solidFill>
                  <a:srgbClr val="FF0066"/>
                </a:solidFill>
              </a:rPr>
              <a:t>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435850" cy="1143000"/>
          </a:xfrm>
          <a:noFill/>
        </p:spPr>
        <p:txBody>
          <a:bodyPr/>
          <a:lstStyle/>
          <a:p>
            <a:r>
              <a:rPr lang="pl-PL" sz="2800" b="0" dirty="0" smtClean="0"/>
              <a:t>Zadanie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72400" cy="4114800"/>
          </a:xfrm>
        </p:spPr>
        <p:txBody>
          <a:bodyPr/>
          <a:lstStyle/>
          <a:p>
            <a:r>
              <a:rPr lang="fr-FR" smtClean="0">
                <a:cs typeface="Times New Roman" pitchFamily="18" charset="0"/>
              </a:rPr>
              <a:t>Dany jest rozkład zmiennej losowej (X,Y) </a:t>
            </a:r>
          </a:p>
          <a:p>
            <a:endParaRPr lang="pl-PL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712" y="2492896"/>
            <a:ext cx="4495800" cy="1676400"/>
            <a:chOff x="-2" y="-2"/>
            <a:chExt cx="1436" cy="14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1432" cy="1439"/>
              <a:chOff x="0" y="0"/>
              <a:chExt cx="1432" cy="143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358" cy="633"/>
                <a:chOff x="0" y="0"/>
                <a:chExt cx="358" cy="633"/>
              </a:xfrm>
            </p:grpSpPr>
            <p:sp>
              <p:nvSpPr>
                <p:cNvPr id="46122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Y</a:t>
                  </a:r>
                </a:p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23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58" y="0"/>
                <a:ext cx="358" cy="633"/>
                <a:chOff x="358" y="0"/>
                <a:chExt cx="358" cy="633"/>
              </a:xfrm>
            </p:grpSpPr>
            <p:sp>
              <p:nvSpPr>
                <p:cNvPr id="46120" name="Rectangle 10"/>
                <p:cNvSpPr>
                  <a:spLocks noChangeArrowheads="1"/>
                </p:cNvSpPr>
                <p:nvPr/>
              </p:nvSpPr>
              <p:spPr bwMode="auto">
                <a:xfrm>
                  <a:off x="386" y="0"/>
                  <a:ext cx="3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21" name="Rectangle 11"/>
                <p:cNvSpPr>
                  <a:spLocks noChangeArrowheads="1"/>
                </p:cNvSpPr>
                <p:nvPr/>
              </p:nvSpPr>
              <p:spPr bwMode="auto">
                <a:xfrm>
                  <a:off x="358" y="0"/>
                  <a:ext cx="35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716" y="0"/>
                <a:ext cx="358" cy="633"/>
                <a:chOff x="716" y="0"/>
                <a:chExt cx="358" cy="633"/>
              </a:xfrm>
            </p:grpSpPr>
            <p:sp>
              <p:nvSpPr>
                <p:cNvPr id="46118" name="Rectangle 13"/>
                <p:cNvSpPr>
                  <a:spLocks noChangeArrowheads="1"/>
                </p:cNvSpPr>
                <p:nvPr/>
              </p:nvSpPr>
              <p:spPr bwMode="auto">
                <a:xfrm>
                  <a:off x="744" y="0"/>
                  <a:ext cx="3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19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0"/>
                  <a:ext cx="35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074" y="0"/>
                <a:ext cx="358" cy="633"/>
                <a:chOff x="1074" y="0"/>
                <a:chExt cx="358" cy="633"/>
              </a:xfrm>
            </p:grpSpPr>
            <p:sp>
              <p:nvSpPr>
                <p:cNvPr id="46116" name="Rectangle 16"/>
                <p:cNvSpPr>
                  <a:spLocks noChangeArrowheads="1"/>
                </p:cNvSpPr>
                <p:nvPr/>
              </p:nvSpPr>
              <p:spPr bwMode="auto">
                <a:xfrm>
                  <a:off x="1102" y="0"/>
                  <a:ext cx="30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17" name="Rectangle 17"/>
                <p:cNvSpPr>
                  <a:spLocks noChangeArrowheads="1"/>
                </p:cNvSpPr>
                <p:nvPr/>
              </p:nvSpPr>
              <p:spPr bwMode="auto">
                <a:xfrm>
                  <a:off x="1074" y="0"/>
                  <a:ext cx="35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0" y="633"/>
                <a:ext cx="358" cy="403"/>
                <a:chOff x="0" y="633"/>
                <a:chExt cx="358" cy="403"/>
              </a:xfrm>
            </p:grpSpPr>
            <p:sp>
              <p:nvSpPr>
                <p:cNvPr id="46114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633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15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58" y="633"/>
                <a:ext cx="358" cy="403"/>
                <a:chOff x="358" y="633"/>
                <a:chExt cx="358" cy="403"/>
              </a:xfrm>
            </p:grpSpPr>
            <p:sp>
              <p:nvSpPr>
                <p:cNvPr id="46112" name="Rectangle 22"/>
                <p:cNvSpPr>
                  <a:spLocks noChangeArrowheads="1"/>
                </p:cNvSpPr>
                <p:nvPr/>
              </p:nvSpPr>
              <p:spPr bwMode="auto">
                <a:xfrm>
                  <a:off x="386" y="633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0,2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1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8" y="633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716" y="633"/>
                <a:ext cx="358" cy="403"/>
                <a:chOff x="716" y="633"/>
                <a:chExt cx="358" cy="403"/>
              </a:xfrm>
            </p:grpSpPr>
            <p:sp>
              <p:nvSpPr>
                <p:cNvPr id="46110" name="Rectangle 25"/>
                <p:cNvSpPr>
                  <a:spLocks noChangeArrowheads="1"/>
                </p:cNvSpPr>
                <p:nvPr/>
              </p:nvSpPr>
              <p:spPr bwMode="auto">
                <a:xfrm>
                  <a:off x="744" y="633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0,2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11" name="Rectangle 26"/>
                <p:cNvSpPr>
                  <a:spLocks noChangeArrowheads="1"/>
                </p:cNvSpPr>
                <p:nvPr/>
              </p:nvSpPr>
              <p:spPr bwMode="auto">
                <a:xfrm>
                  <a:off x="716" y="633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1074" y="633"/>
                <a:ext cx="358" cy="403"/>
                <a:chOff x="1074" y="633"/>
                <a:chExt cx="358" cy="403"/>
              </a:xfrm>
            </p:grpSpPr>
            <p:sp>
              <p:nvSpPr>
                <p:cNvPr id="46108" name="Rectangle 28"/>
                <p:cNvSpPr>
                  <a:spLocks noChangeArrowheads="1"/>
                </p:cNvSpPr>
                <p:nvPr/>
              </p:nvSpPr>
              <p:spPr bwMode="auto">
                <a:xfrm>
                  <a:off x="1102" y="633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09" name="Rectangle 29"/>
                <p:cNvSpPr>
                  <a:spLocks noChangeArrowheads="1"/>
                </p:cNvSpPr>
                <p:nvPr/>
              </p:nvSpPr>
              <p:spPr bwMode="auto">
                <a:xfrm>
                  <a:off x="1074" y="633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0" y="1036"/>
                <a:ext cx="358" cy="403"/>
                <a:chOff x="0" y="1036"/>
                <a:chExt cx="358" cy="403"/>
              </a:xfrm>
            </p:grpSpPr>
            <p:sp>
              <p:nvSpPr>
                <p:cNvPr id="46106" name="Rectangle 31"/>
                <p:cNvSpPr>
                  <a:spLocks noChangeArrowheads="1"/>
                </p:cNvSpPr>
                <p:nvPr/>
              </p:nvSpPr>
              <p:spPr bwMode="auto">
                <a:xfrm>
                  <a:off x="28" y="1036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07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358" y="1036"/>
                <a:ext cx="358" cy="403"/>
                <a:chOff x="358" y="1036"/>
                <a:chExt cx="358" cy="403"/>
              </a:xfrm>
            </p:grpSpPr>
            <p:sp>
              <p:nvSpPr>
                <p:cNvPr id="46104" name="Rectangle 34"/>
                <p:cNvSpPr>
                  <a:spLocks noChangeArrowheads="1"/>
                </p:cNvSpPr>
                <p:nvPr/>
              </p:nvSpPr>
              <p:spPr bwMode="auto">
                <a:xfrm>
                  <a:off x="386" y="1036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0,1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0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8" y="1036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716" y="1036"/>
                <a:ext cx="358" cy="403"/>
                <a:chOff x="716" y="1036"/>
                <a:chExt cx="358" cy="403"/>
              </a:xfrm>
            </p:grpSpPr>
            <p:sp>
              <p:nvSpPr>
                <p:cNvPr id="46102" name="Rectangle 37"/>
                <p:cNvSpPr>
                  <a:spLocks noChangeArrowheads="1"/>
                </p:cNvSpPr>
                <p:nvPr/>
              </p:nvSpPr>
              <p:spPr bwMode="auto">
                <a:xfrm>
                  <a:off x="744" y="1036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0,2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03" name="Rectangle 38"/>
                <p:cNvSpPr>
                  <a:spLocks noChangeArrowheads="1"/>
                </p:cNvSpPr>
                <p:nvPr/>
              </p:nvSpPr>
              <p:spPr bwMode="auto">
                <a:xfrm>
                  <a:off x="716" y="1036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074" y="1036"/>
                <a:ext cx="358" cy="403"/>
                <a:chOff x="1074" y="1036"/>
                <a:chExt cx="358" cy="403"/>
              </a:xfrm>
            </p:grpSpPr>
            <p:sp>
              <p:nvSpPr>
                <p:cNvPr id="46100" name="Rectangle 40"/>
                <p:cNvSpPr>
                  <a:spLocks noChangeArrowheads="1"/>
                </p:cNvSpPr>
                <p:nvPr/>
              </p:nvSpPr>
              <p:spPr bwMode="auto">
                <a:xfrm>
                  <a:off x="1102" y="1036"/>
                  <a:ext cx="3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fr-FR" sz="2400" b="1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0,3</a:t>
                  </a:r>
                </a:p>
                <a:p>
                  <a:pPr eaLnBrk="0" hangingPunct="0"/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101" name="Rectangle 41"/>
                <p:cNvSpPr>
                  <a:spLocks noChangeArrowheads="1"/>
                </p:cNvSpPr>
                <p:nvPr/>
              </p:nvSpPr>
              <p:spPr bwMode="auto">
                <a:xfrm>
                  <a:off x="1074" y="1036"/>
                  <a:ext cx="3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087" name="Rectangle 42"/>
            <p:cNvSpPr>
              <a:spLocks noChangeArrowheads="1"/>
            </p:cNvSpPr>
            <p:nvPr/>
          </p:nvSpPr>
          <p:spPr bwMode="auto">
            <a:xfrm>
              <a:off x="-2" y="-2"/>
              <a:ext cx="1436" cy="1443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085" name="Rectangle 43"/>
          <p:cNvSpPr>
            <a:spLocks noChangeArrowheads="1"/>
          </p:cNvSpPr>
          <p:nvPr/>
        </p:nvSpPr>
        <p:spPr bwMode="auto">
          <a:xfrm>
            <a:off x="838200" y="4648200"/>
            <a:ext cx="800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Znaleźć rozkłady brzegowe i obliczyć E(X) i D(X).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Wyznaczyć rozkład warunkowy P(X/Y=1) i obliczyć wartość oczekiwaną w tym rozkładzie. 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O czym świadczy porównanie wyników E(X) i E(X/Y=1) ?</a:t>
            </a:r>
          </a:p>
          <a:p>
            <a:pPr marL="457200" indent="-457200" eaLnBrk="0" hangingPunct="0"/>
            <a:endParaRPr lang="fr-FR" sz="20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512050" cy="1143000"/>
          </a:xfrm>
          <a:noFill/>
        </p:spPr>
        <p:txBody>
          <a:bodyPr/>
          <a:lstStyle/>
          <a:p>
            <a:r>
              <a:rPr lang="pl-PL" sz="2800" b="0" dirty="0" smtClean="0">
                <a:latin typeface="+mn-lt"/>
              </a:rPr>
              <a:t>Zadanie 2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1520" y="1196752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Dwuwymiarowa zmienna losowa (XY) posiada następujący rozkład:</a:t>
            </a:r>
            <a:endParaRPr lang="fr-FR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eaLnBrk="0" hangingPunct="0"/>
            <a:endParaRPr lang="fr-FR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7320" y="1806352"/>
            <a:ext cx="6121400" cy="3205163"/>
            <a:chOff x="-2" y="401"/>
            <a:chExt cx="3856" cy="201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403"/>
              <a:ext cx="3852" cy="2015"/>
              <a:chOff x="0" y="403"/>
              <a:chExt cx="3852" cy="201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403"/>
                <a:ext cx="1284" cy="806"/>
                <a:chOff x="0" y="403"/>
                <a:chExt cx="1284" cy="806"/>
              </a:xfrm>
            </p:grpSpPr>
            <p:sp>
              <p:nvSpPr>
                <p:cNvPr id="47149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228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pl-PL" sz="2400" b="1" i="1" baseline="-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5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84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284" y="403"/>
                <a:ext cx="2568" cy="403"/>
                <a:chOff x="1284" y="403"/>
                <a:chExt cx="2568" cy="403"/>
              </a:xfrm>
            </p:grpSpPr>
            <p:sp>
              <p:nvSpPr>
                <p:cNvPr id="47147" name="Rectangle 10"/>
                <p:cNvSpPr>
                  <a:spLocks noChangeArrowheads="1"/>
                </p:cNvSpPr>
                <p:nvPr/>
              </p:nvSpPr>
              <p:spPr bwMode="auto">
                <a:xfrm>
                  <a:off x="1312" y="403"/>
                  <a:ext cx="251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 </a:t>
                  </a:r>
                  <a:r>
                    <a:rPr lang="pl-PL" sz="2400" i="1" baseline="-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j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8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4" y="403"/>
                  <a:ext cx="25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284" y="806"/>
                <a:ext cx="1284" cy="403"/>
                <a:chOff x="1284" y="806"/>
                <a:chExt cx="1284" cy="403"/>
              </a:xfrm>
            </p:grpSpPr>
            <p:sp>
              <p:nvSpPr>
                <p:cNvPr id="471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312" y="806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6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4" y="806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568" y="806"/>
                <a:ext cx="1284" cy="403"/>
                <a:chOff x="2568" y="806"/>
                <a:chExt cx="1284" cy="403"/>
              </a:xfrm>
            </p:grpSpPr>
            <p:sp>
              <p:nvSpPr>
                <p:cNvPr id="47143" name="Rectangle 16"/>
                <p:cNvSpPr>
                  <a:spLocks noChangeArrowheads="1"/>
                </p:cNvSpPr>
                <p:nvPr/>
              </p:nvSpPr>
              <p:spPr bwMode="auto">
                <a:xfrm>
                  <a:off x="2596" y="806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4" name="Rectangle 17"/>
                <p:cNvSpPr>
                  <a:spLocks noChangeArrowheads="1"/>
                </p:cNvSpPr>
                <p:nvPr/>
              </p:nvSpPr>
              <p:spPr bwMode="auto">
                <a:xfrm>
                  <a:off x="2568" y="806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0" y="1209"/>
                <a:ext cx="1284" cy="403"/>
                <a:chOff x="0" y="1209"/>
                <a:chExt cx="1284" cy="403"/>
              </a:xfrm>
            </p:grpSpPr>
            <p:sp>
              <p:nvSpPr>
                <p:cNvPr id="47141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284" y="1209"/>
                <a:ext cx="1284" cy="403"/>
                <a:chOff x="1284" y="1209"/>
                <a:chExt cx="1284" cy="403"/>
              </a:xfrm>
            </p:grpSpPr>
            <p:sp>
              <p:nvSpPr>
                <p:cNvPr id="47139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2" y="1209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0,1</a:t>
                  </a:r>
                  <a:endParaRPr lang="fr-FR" sz="2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40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4" y="1209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2568" y="1209"/>
                <a:ext cx="1284" cy="403"/>
                <a:chOff x="2568" y="1209"/>
                <a:chExt cx="1284" cy="403"/>
              </a:xfrm>
            </p:grpSpPr>
            <p:sp>
              <p:nvSpPr>
                <p:cNvPr id="471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96" y="1209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0,1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3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68" y="1209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0" y="1612"/>
                <a:ext cx="1284" cy="403"/>
                <a:chOff x="0" y="1612"/>
                <a:chExt cx="1284" cy="403"/>
              </a:xfrm>
            </p:grpSpPr>
            <p:sp>
              <p:nvSpPr>
                <p:cNvPr id="47135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36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1284" y="1612"/>
                <a:ext cx="1284" cy="403"/>
                <a:chOff x="1284" y="1612"/>
                <a:chExt cx="1284" cy="403"/>
              </a:xfrm>
            </p:grpSpPr>
            <p:sp>
              <p:nvSpPr>
                <p:cNvPr id="47133" name="Rectangle 31"/>
                <p:cNvSpPr>
                  <a:spLocks noChangeArrowheads="1"/>
                </p:cNvSpPr>
                <p:nvPr/>
              </p:nvSpPr>
              <p:spPr bwMode="auto">
                <a:xfrm>
                  <a:off x="1312" y="1612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0,1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3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84" y="1612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2568" y="1612"/>
                <a:ext cx="1284" cy="403"/>
                <a:chOff x="2568" y="1612"/>
                <a:chExt cx="1284" cy="403"/>
              </a:xfrm>
            </p:grpSpPr>
            <p:sp>
              <p:nvSpPr>
                <p:cNvPr id="47131" name="Rectangle 34"/>
                <p:cNvSpPr>
                  <a:spLocks noChangeArrowheads="1"/>
                </p:cNvSpPr>
                <p:nvPr/>
              </p:nvSpPr>
              <p:spPr bwMode="auto">
                <a:xfrm>
                  <a:off x="2596" y="1612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0,2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32" name="Rectangle 35"/>
                <p:cNvSpPr>
                  <a:spLocks noChangeArrowheads="1"/>
                </p:cNvSpPr>
                <p:nvPr/>
              </p:nvSpPr>
              <p:spPr bwMode="auto">
                <a:xfrm>
                  <a:off x="2568" y="1612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0" y="2015"/>
                <a:ext cx="1284" cy="403"/>
                <a:chOff x="0" y="2015"/>
                <a:chExt cx="1284" cy="403"/>
              </a:xfrm>
            </p:grpSpPr>
            <p:sp>
              <p:nvSpPr>
                <p:cNvPr id="47129" name="Rectangle 37"/>
                <p:cNvSpPr>
                  <a:spLocks noChangeArrowheads="1"/>
                </p:cNvSpPr>
                <p:nvPr/>
              </p:nvSpPr>
              <p:spPr bwMode="auto">
                <a:xfrm>
                  <a:off x="28" y="2015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b="1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30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284" y="2015"/>
                <a:ext cx="1284" cy="403"/>
                <a:chOff x="1284" y="2015"/>
                <a:chExt cx="1284" cy="403"/>
              </a:xfrm>
            </p:grpSpPr>
            <p:sp>
              <p:nvSpPr>
                <p:cNvPr id="4712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12" y="2015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0,0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28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4" y="2015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oup 42"/>
              <p:cNvGrpSpPr>
                <a:grpSpLocks/>
              </p:cNvGrpSpPr>
              <p:nvPr/>
            </p:nvGrpSpPr>
            <p:grpSpPr bwMode="auto">
              <a:xfrm>
                <a:off x="2568" y="2015"/>
                <a:ext cx="1284" cy="403"/>
                <a:chOff x="2568" y="2015"/>
                <a:chExt cx="1284" cy="403"/>
              </a:xfrm>
            </p:grpSpPr>
            <p:sp>
              <p:nvSpPr>
                <p:cNvPr id="47125" name="Rectangle 43"/>
                <p:cNvSpPr>
                  <a:spLocks noChangeArrowheads="1"/>
                </p:cNvSpPr>
                <p:nvPr/>
              </p:nvSpPr>
              <p:spPr bwMode="auto">
                <a:xfrm>
                  <a:off x="2596" y="2015"/>
                  <a:ext cx="12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r>
                    <a:rPr lang="pl-PL" sz="24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0,5</a:t>
                  </a:r>
                  <a:endParaRPr lang="fr-FR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fr-FR" sz="4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126" name="Rectangle 44"/>
                <p:cNvSpPr>
                  <a:spLocks noChangeArrowheads="1"/>
                </p:cNvSpPr>
                <p:nvPr/>
              </p:nvSpPr>
              <p:spPr bwMode="auto">
                <a:xfrm>
                  <a:off x="2568" y="2015"/>
                  <a:ext cx="128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36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7111" name="Rectangle 45"/>
            <p:cNvSpPr>
              <a:spLocks noChangeArrowheads="1"/>
            </p:cNvSpPr>
            <p:nvPr/>
          </p:nvSpPr>
          <p:spPr bwMode="auto">
            <a:xfrm>
              <a:off x="-2" y="401"/>
              <a:ext cx="3856" cy="2019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109" name="Rectangle 46"/>
          <p:cNvSpPr>
            <a:spLocks noChangeArrowheads="1"/>
          </p:cNvSpPr>
          <p:nvPr/>
        </p:nvSpPr>
        <p:spPr bwMode="auto">
          <a:xfrm>
            <a:off x="179512" y="5085184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	Wyznaczyć momenty zwykłe rzędu pierwszego zmiennej losowej X  oraz (X/Y=0).  </a:t>
            </a:r>
            <a:b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  	Jaki wniosek </a:t>
            </a:r>
            <a:r>
              <a:rPr lang="pl-PL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wynika z </a:t>
            </a:r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porównania obliczonych wartości?</a:t>
            </a:r>
            <a:endParaRPr lang="fr-FR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eaLnBrk="0" hangingPunct="0"/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	Wyznaczyć wartość oczekiwaną zmiennej losowej (XY)</a:t>
            </a:r>
            <a:endParaRPr lang="fr-FR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eaLnBrk="0" hangingPunct="0"/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	Wiedząc, że E(Y)=0,8 obliczyć kowariancję w tym rozkładzie. </a:t>
            </a:r>
            <a:b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   	Czy jej wynik potwierdza wniosek z punktu a)?</a:t>
            </a:r>
            <a:endParaRPr lang="fr-FR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eaLnBrk="0" hangingPunct="0"/>
            <a:endParaRPr lang="fr-FR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440507"/>
          </a:xfrm>
        </p:spPr>
        <p:txBody>
          <a:bodyPr/>
          <a:lstStyle/>
          <a:p>
            <a:pPr algn="ctr"/>
            <a:r>
              <a:rPr lang="pl-PL" i="1" dirty="0" smtClean="0"/>
              <a:t>wyobraź sobie jak wygląda osoba przeciętnie głupia… </a:t>
            </a:r>
          </a:p>
          <a:p>
            <a:pPr algn="ctr"/>
            <a:r>
              <a:rPr lang="pl-PL" i="1" dirty="0" smtClean="0"/>
              <a:t>a teraz pomyśl, że zgodnie z rozkładem normalnym połowa wszystkich ludzi jest jeszcze głupsza…</a:t>
            </a:r>
            <a:endParaRPr lang="pl-PL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6096" y="4509120"/>
            <a:ext cx="3417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808080"/>
                </a:solidFill>
                <a:latin typeface="Calibri"/>
              </a:rPr>
              <a:t>G. Ramsey, Illinois State </a:t>
            </a:r>
            <a:r>
              <a:rPr lang="pl-PL" i="1" dirty="0" err="1" smtClean="0">
                <a:solidFill>
                  <a:srgbClr val="808080"/>
                </a:solidFill>
                <a:latin typeface="Calibri"/>
              </a:rPr>
              <a:t>University</a:t>
            </a:r>
            <a:endParaRPr lang="pl-PL" i="1" dirty="0">
              <a:solidFill>
                <a:srgbClr val="8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74374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 normalny… </a:t>
            </a:r>
            <a:br>
              <a:rPr lang="pl-PL" dirty="0" smtClean="0"/>
            </a:br>
            <a:r>
              <a:rPr lang="pl-PL" sz="2000" dirty="0" smtClean="0">
                <a:solidFill>
                  <a:schemeClr val="bg2"/>
                </a:solidFill>
              </a:rPr>
              <a:t>znowu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437112"/>
            <a:ext cx="1260140" cy="648072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16216" y="4005064"/>
            <a:ext cx="2445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808080"/>
                </a:solidFill>
                <a:latin typeface="Calibri"/>
              </a:rPr>
              <a:t>standaryzacja do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0" y="1844824"/>
            <a:ext cx="3851920" cy="1440160"/>
          </a:xfrm>
        </p:spPr>
        <p:txBody>
          <a:bodyPr/>
          <a:lstStyle/>
          <a:p>
            <a:pPr marL="360363" algn="r"/>
            <a:r>
              <a:rPr lang="pl-PL" sz="2000" dirty="0" smtClean="0"/>
              <a:t>jakie jest prawdopodobieństwo uzyskania powyżej 20 punktów?</a:t>
            </a:r>
            <a:endParaRPr lang="pl-PL" sz="2000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838164" y="3068960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5838164" y="3068960"/>
            <a:ext cx="1686164" cy="720080"/>
          </a:xfrm>
          <a:custGeom>
            <a:avLst/>
            <a:gdLst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1296144 w 1296144"/>
              <a:gd name="connsiteY2" fmla="*/ 720080 h 720080"/>
              <a:gd name="connsiteX3" fmla="*/ 0 w 1296144"/>
              <a:gd name="connsiteY3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296144 w 1296144"/>
              <a:gd name="connsiteY3" fmla="*/ 720080 h 720080"/>
              <a:gd name="connsiteX4" fmla="*/ 0 w 1296144"/>
              <a:gd name="connsiteY4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296144 w 1296144"/>
              <a:gd name="connsiteY3" fmla="*/ 720080 h 720080"/>
              <a:gd name="connsiteX4" fmla="*/ 0 w 1296144"/>
              <a:gd name="connsiteY4" fmla="*/ 720080 h 720080"/>
              <a:gd name="connsiteX0" fmla="*/ 0 w 1296144"/>
              <a:gd name="connsiteY0" fmla="*/ 720080 h 720080"/>
              <a:gd name="connsiteX1" fmla="*/ 0 w 1296144"/>
              <a:gd name="connsiteY1" fmla="*/ 0 h 720080"/>
              <a:gd name="connsiteX2" fmla="*/ 504056 w 1296144"/>
              <a:gd name="connsiteY2" fmla="*/ 432048 h 720080"/>
              <a:gd name="connsiteX3" fmla="*/ 1008112 w 1296144"/>
              <a:gd name="connsiteY3" fmla="*/ 648072 h 720080"/>
              <a:gd name="connsiteX4" fmla="*/ 1296144 w 1296144"/>
              <a:gd name="connsiteY4" fmla="*/ 720080 h 720080"/>
              <a:gd name="connsiteX5" fmla="*/ 0 w 1296144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720080 h 720080"/>
              <a:gd name="connsiteX5" fmla="*/ 0 w 1440160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648072 h 720080"/>
              <a:gd name="connsiteX5" fmla="*/ 0 w 1440160"/>
              <a:gd name="connsiteY5" fmla="*/ 720080 h 720080"/>
              <a:gd name="connsiteX0" fmla="*/ 0 w 1440160"/>
              <a:gd name="connsiteY0" fmla="*/ 720080 h 720080"/>
              <a:gd name="connsiteX1" fmla="*/ 0 w 1440160"/>
              <a:gd name="connsiteY1" fmla="*/ 0 h 720080"/>
              <a:gd name="connsiteX2" fmla="*/ 504056 w 1440160"/>
              <a:gd name="connsiteY2" fmla="*/ 432048 h 720080"/>
              <a:gd name="connsiteX3" fmla="*/ 1008112 w 1440160"/>
              <a:gd name="connsiteY3" fmla="*/ 648072 h 720080"/>
              <a:gd name="connsiteX4" fmla="*/ 1440160 w 1440160"/>
              <a:gd name="connsiteY4" fmla="*/ 648072 h 720080"/>
              <a:gd name="connsiteX5" fmla="*/ 0 w 1440160"/>
              <a:gd name="connsiteY5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160" h="720080">
                <a:moveTo>
                  <a:pt x="0" y="720080"/>
                </a:moveTo>
                <a:lnTo>
                  <a:pt x="0" y="0"/>
                </a:lnTo>
                <a:cubicBezTo>
                  <a:pt x="168019" y="144016"/>
                  <a:pt x="250877" y="303827"/>
                  <a:pt x="504056" y="432048"/>
                </a:cubicBezTo>
                <a:lnTo>
                  <a:pt x="1008112" y="648072"/>
                </a:lnTo>
                <a:cubicBezTo>
                  <a:pt x="1152128" y="648072"/>
                  <a:pt x="1387095" y="693571"/>
                  <a:pt x="1440160" y="648072"/>
                </a:cubicBezTo>
                <a:lnTo>
                  <a:pt x="0" y="720080"/>
                </a:lnTo>
                <a:close/>
              </a:path>
            </a:pathLst>
          </a:custGeom>
          <a:solidFill>
            <a:srgbClr val="99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369732" y="2852936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67744" y="335699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915816" y="2132856"/>
            <a:ext cx="0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71800" y="335699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3275856" y="4869160"/>
          <a:ext cx="3200400" cy="977900"/>
        </p:xfrm>
        <a:graphic>
          <a:graphicData uri="http://schemas.openxmlformats.org/presentationml/2006/ole">
            <p:oleObj spid="_x0000_s199682" name="Równanie" r:id="rId5" imgW="1523880" imgH="482400" progId="">
              <p:embed/>
            </p:oleObj>
          </a:graphicData>
        </a:graphic>
      </p:graphicFrame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2529136" y="3535288"/>
            <a:ext cx="818728" cy="1405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a 20"/>
          <p:cNvGrpSpPr/>
          <p:nvPr/>
        </p:nvGrpSpPr>
        <p:grpSpPr>
          <a:xfrm>
            <a:off x="2411760" y="2492896"/>
            <a:ext cx="432048" cy="1186408"/>
            <a:chOff x="2483768" y="3645024"/>
            <a:chExt cx="360040" cy="1296144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2483768" y="4437112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2483768" y="4725144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2483768" y="4149080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2627784" y="3933056"/>
              <a:ext cx="216024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699792" y="3645024"/>
              <a:ext cx="144016" cy="72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755576" y="98072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kern="0" dirty="0" smtClean="0">
                <a:solidFill>
                  <a:srgbClr val="000000"/>
                </a:solidFill>
                <a:latin typeface="Calibri Light" pitchFamily="34" charset="0"/>
              </a:rPr>
              <a:t>jakie jest prawdopodobieństwo uzyskania poniżej 20 punktów?</a:t>
            </a:r>
            <a:endParaRPr lang="pl-PL" kern="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444208" y="3068960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p=0,0418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35696" y="1916832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p=0,9582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843808" y="1916832"/>
            <a:ext cx="1368152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6084168" y="4365104"/>
            <a:ext cx="1152128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4283968" y="4365104"/>
            <a:ext cx="2952328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839744" y="3356992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pl-PL" i="1" dirty="0" smtClean="0">
                <a:solidFill>
                  <a:srgbClr val="808080"/>
                </a:solidFill>
                <a:latin typeface="Calibri"/>
              </a:rPr>
              <a:t>z tablic dystrybuanty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808080"/>
                </a:solidFill>
                <a:latin typeface="Calibri"/>
              </a:rPr>
              <a:t>dystrybuanta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F(a) = P(</a:t>
            </a:r>
            <a:r>
              <a:rPr lang="pl-PL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X&lt;a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076056" y="5877272"/>
            <a:ext cx="3084499" cy="52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l-PL" sz="2400" i="1" dirty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pl-PL" sz="2400" i="1" dirty="0" err="1">
                <a:solidFill>
                  <a:srgbClr val="000000"/>
                </a:solidFill>
                <a:latin typeface="Times New Roman" pitchFamily="18" charset="0"/>
              </a:rPr>
              <a:t>a&lt;X</a:t>
            </a:r>
            <a:r>
              <a:rPr lang="pl-PL" sz="2400" i="1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pl-PL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b)= F(b)- F(a</a:t>
            </a:r>
            <a:r>
              <a:rPr lang="pl-PL" sz="2400" i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pl-PL" sz="2400" i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9" name="Picture 10" descr="\ P(X \le x) = \int\limits_{-\infty}^x \frac{1} {\sigma\sqrt{2\pi} } e^{-(u-\mu)^2 \over (2\sigma^2)}\,d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2232248" cy="522718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0" name="Prostokąt zaokrąglony 39"/>
          <p:cNvSpPr/>
          <p:nvPr/>
        </p:nvSpPr>
        <p:spPr>
          <a:xfrm>
            <a:off x="3779912" y="4149080"/>
            <a:ext cx="504056" cy="260648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5580112" y="4149080"/>
            <a:ext cx="576064" cy="216024"/>
          </a:xfrm>
          <a:prstGeom prst="roundRect">
            <a:avLst/>
          </a:prstGeom>
          <a:solidFill>
            <a:srgbClr val="BBE0E3">
              <a:alpha val="1882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165304"/>
            <a:ext cx="226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0,0418×203=8,49</a:t>
            </a:r>
            <a:endParaRPr lang="pl-PL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Symbol zastępczy zawartości 2"/>
          <p:cNvSpPr txBox="1">
            <a:spLocks/>
          </p:cNvSpPr>
          <p:nvPr/>
        </p:nvSpPr>
        <p:spPr bwMode="auto">
          <a:xfrm>
            <a:off x="0" y="5805264"/>
            <a:ext cx="3851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  <a:defRPr/>
            </a:pPr>
            <a:r>
              <a:rPr lang="pl-PL" sz="2000" kern="0" dirty="0" smtClean="0">
                <a:solidFill>
                  <a:srgbClr val="000000"/>
                </a:solidFill>
                <a:latin typeface="Calibri Light" pitchFamily="34" charset="0"/>
              </a:rPr>
              <a:t>ilu studentów uzyska &gt; 20pkt?</a:t>
            </a:r>
            <a:endParaRPr lang="pl-PL" sz="2000" kern="0" dirty="0">
              <a:solidFill>
                <a:srgbClr val="00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80928"/>
            <a:ext cx="7488237" cy="576262"/>
          </a:xfrm>
        </p:spPr>
        <p:txBody>
          <a:bodyPr/>
          <a:lstStyle/>
          <a:p>
            <a:r>
              <a:rPr lang="pl-PL" b="0" dirty="0" smtClean="0">
                <a:solidFill>
                  <a:srgbClr val="990000"/>
                </a:solidFill>
              </a:rPr>
              <a:t>Zmienna losowa wielowymiarowa</a:t>
            </a:r>
            <a:br>
              <a:rPr lang="pl-PL" b="0" dirty="0" smtClean="0">
                <a:solidFill>
                  <a:srgbClr val="990000"/>
                </a:solidFill>
              </a:rPr>
            </a:br>
            <a:r>
              <a:rPr lang="pl-PL" sz="2400" dirty="0" smtClean="0">
                <a:solidFill>
                  <a:srgbClr val="006699"/>
                </a:solidFill>
              </a:rPr>
              <a:t>kowariancja</a:t>
            </a:r>
            <a:endParaRPr lang="pl-PL" b="0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Londyn, 1710r.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95537" y="1268760"/>
            <a:ext cx="8373616" cy="5113337"/>
          </a:xfrm>
        </p:spPr>
        <p:txBody>
          <a:bodyPr/>
          <a:lstStyle/>
          <a:p>
            <a:pPr marL="1433489"/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John </a:t>
            </a:r>
            <a:r>
              <a:rPr lang="pl-PL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Arbuthnot</a:t>
            </a:r>
            <a:r>
              <a:rPr lang="pl-PL" dirty="0" smtClean="0"/>
              <a:t>: od 82 lat w Londynie rodzi się więcej chłopców, niż dziewczynek… przypadek, czy tendencja?</a:t>
            </a:r>
          </a:p>
          <a:p>
            <a:r>
              <a:rPr lang="pl-PL" dirty="0" smtClean="0"/>
              <a:t>Sformułowanie hipotezy zerowej </a:t>
            </a:r>
            <a:br>
              <a:rPr lang="pl-PL" dirty="0" smtClean="0"/>
            </a:b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: w Londynie rodzi się tyle samo kobiet co mężczyzn; 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½</a:t>
            </a:r>
          </a:p>
          <a:p>
            <a:r>
              <a:rPr lang="pl-PL" dirty="0" smtClean="0"/>
              <a:t>Gdyby tak było, prawdopodobieństwo tego, że przez 82 lata rodziliby się głównie chłopcy wynosiłoby:</a:t>
            </a:r>
          </a:p>
          <a:p>
            <a:endParaRPr lang="pl-PL" sz="800" dirty="0" smtClean="0"/>
          </a:p>
          <a:p>
            <a:endParaRPr lang="pl-PL" dirty="0"/>
          </a:p>
        </p:txBody>
      </p:sp>
      <p:graphicFrame>
        <p:nvGraphicFramePr>
          <p:cNvPr id="169989" name="Object 4"/>
          <p:cNvGraphicFramePr>
            <a:graphicFrameLocks noChangeAspect="1"/>
          </p:cNvGraphicFramePr>
          <p:nvPr/>
        </p:nvGraphicFramePr>
        <p:xfrm>
          <a:off x="1331640" y="5445224"/>
          <a:ext cx="3812877" cy="727534"/>
        </p:xfrm>
        <a:graphic>
          <a:graphicData uri="http://schemas.openxmlformats.org/presentationml/2006/ole">
            <p:oleObj spid="_x0000_s195586" name="Równanie" r:id="rId3" imgW="1193760" imgH="39348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868144" y="5877282"/>
            <a:ext cx="3096344" cy="646028"/>
          </a:xfrm>
          <a:prstGeom prst="rect">
            <a:avLst/>
          </a:prstGeom>
          <a:noFill/>
        </p:spPr>
        <p:txBody>
          <a:bodyPr wrap="square" lIns="91136" tIns="45570" rIns="91136" bIns="45570" rtlCol="0">
            <a:spAutoFit/>
          </a:bodyPr>
          <a:lstStyle/>
          <a:p>
            <a:r>
              <a:rPr lang="pl-PL" dirty="0" smtClean="0"/>
              <a:t>czyli zero, a po przecinku 23 zera, a potem czwórka…</a:t>
            </a:r>
            <a:endParaRPr lang="pl-PL" dirty="0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9" y="692725"/>
            <a:ext cx="13430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2086</Words>
  <Application>Microsoft Office PowerPoint</Application>
  <PresentationFormat>Pokaz na ekranie (4:3)</PresentationFormat>
  <Paragraphs>471</Paragraphs>
  <Slides>56</Slides>
  <Notes>1</Notes>
  <HiddenSlides>1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0" baseType="lpstr">
      <vt:lpstr>Projekt domyślny</vt:lpstr>
      <vt:lpstr>1_Projekt domyślny</vt:lpstr>
      <vt:lpstr>2_Projekt domyślny</vt:lpstr>
      <vt:lpstr>Równanie</vt:lpstr>
      <vt:lpstr>…rozkłady, kowariancja, korelacja, estymacja i weryfikacja hipotez…</vt:lpstr>
      <vt:lpstr>„wzory skróconego mnożenia” dawno temu w szkole…</vt:lpstr>
      <vt:lpstr>nie za dużo studentek?</vt:lpstr>
      <vt:lpstr>masz jakieś drobne?...</vt:lpstr>
      <vt:lpstr>Egzamin</vt:lpstr>
      <vt:lpstr>Slajd 6</vt:lpstr>
      <vt:lpstr>rozkład normalny…  znowu</vt:lpstr>
      <vt:lpstr>Zmienna losowa wielowymiarowa kowariancja</vt:lpstr>
      <vt:lpstr>Londyn, 1710r.</vt:lpstr>
      <vt:lpstr>Parametry pozycyjne rozkładu zmiennej losowej Moda –Dominanta. Mediana. </vt:lpstr>
      <vt:lpstr>Parametry pozycyjne rozkładu zmiennej losowej Mediana, Kwantyle</vt:lpstr>
      <vt:lpstr>Symetria rozkładu zmiennej losowej</vt:lpstr>
      <vt:lpstr>Asymetria rozkładu zmiennej losowej</vt:lpstr>
      <vt:lpstr>Wyznaczyć wskaźniki położenia zmiennej X:  wartość oczekiwaną, modę, medianę, kwantyl rzędu 0,75,  </vt:lpstr>
      <vt:lpstr>Zmienna losowa wielowymiarowa</vt:lpstr>
      <vt:lpstr>Przykłady</vt:lpstr>
      <vt:lpstr>Dwuwymiarowa Zmienna Losowa</vt:lpstr>
      <vt:lpstr>Własności dystrybuanty  dwuwymiarowej zmiennej losowej (X,Y)</vt:lpstr>
      <vt:lpstr>Rozkłady brzegowe</vt:lpstr>
      <vt:lpstr>Tablicowa reprezentacja dwuwymiarowego  rozkładu zmiennej losowej skokowej</vt:lpstr>
      <vt:lpstr>Dwuwymiarowa zmienna losowa  (para zmiennych)  typu skokowego</vt:lpstr>
      <vt:lpstr>Rozkłady warunkowe </vt:lpstr>
      <vt:lpstr>Niezależność zmiennych losowych typu skokowego</vt:lpstr>
      <vt:lpstr>Przykład</vt:lpstr>
      <vt:lpstr>Rozwiązanie (a)  </vt:lpstr>
      <vt:lpstr>(b)Dystrybuanta</vt:lpstr>
      <vt:lpstr>Slajd 27</vt:lpstr>
      <vt:lpstr>Rozkład dwuwymiarowej zmiennej losowej  typu ciągłego</vt:lpstr>
      <vt:lpstr>Funkcja gęstości</vt:lpstr>
      <vt:lpstr>Slajd 30</vt:lpstr>
      <vt:lpstr>Slajd 31</vt:lpstr>
      <vt:lpstr>Slajd 32</vt:lpstr>
      <vt:lpstr>Slajd 33</vt:lpstr>
      <vt:lpstr>Warunkowe funkcje gęstości:</vt:lpstr>
      <vt:lpstr>Niezależność dwuwymiarowych zmiennych losowych ciągłych</vt:lpstr>
      <vt:lpstr>Parametry  rozkładu dwuwymiarowej zmiennej  losowej  typu  skokowego </vt:lpstr>
      <vt:lpstr>Parametry dwuwymiarowych zmiennych losowych  Kowariancja</vt:lpstr>
      <vt:lpstr>Wzory na obliczanie kowariancji  </vt:lpstr>
      <vt:lpstr>Cechy kowariancji </vt:lpstr>
      <vt:lpstr>Wykrywanie korelacji</vt:lpstr>
      <vt:lpstr>Slajd 41</vt:lpstr>
      <vt:lpstr>Slajd 42</vt:lpstr>
      <vt:lpstr>Slajd 43</vt:lpstr>
      <vt:lpstr>Slajd 44</vt:lpstr>
      <vt:lpstr>Współczynnik korelacji liniowej</vt:lpstr>
      <vt:lpstr>Przykłady układów punktów przy różnych wartościach współczynnika korelacji liniowej</vt:lpstr>
      <vt:lpstr>Współczynnik korelacji</vt:lpstr>
      <vt:lpstr>Badanie istotności współczynnika korelacji liniowej</vt:lpstr>
      <vt:lpstr>Postaci zależności</vt:lpstr>
      <vt:lpstr>Kwartet Anscombe'a</vt:lpstr>
      <vt:lpstr>Analiza rozkładu łącznego –  zmiennej dwuwymiarowej (X,Y)</vt:lpstr>
      <vt:lpstr>Analiza rozkładu łącznego – (JPD)  zmiennej dwuwymiarowej (X,Y)</vt:lpstr>
      <vt:lpstr>Zastosowania tablicowej reprezentacji  JPD</vt:lpstr>
      <vt:lpstr>Prawdopodobieństwo warunkowe  Prawdopodobieństwo łączne</vt:lpstr>
      <vt:lpstr>Zadanie </vt:lpstr>
      <vt:lpstr>Zadanie 2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78</cp:revision>
  <dcterms:created xsi:type="dcterms:W3CDTF">2009-12-04T09:17:17Z</dcterms:created>
  <dcterms:modified xsi:type="dcterms:W3CDTF">2020-03-13T14:36:24Z</dcterms:modified>
</cp:coreProperties>
</file>