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2" r:id="rId2"/>
    <p:sldId id="45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297" r:id="rId17"/>
    <p:sldId id="298" r:id="rId18"/>
    <p:sldId id="301" r:id="rId19"/>
    <p:sldId id="303" r:id="rId20"/>
    <p:sldId id="355" r:id="rId21"/>
    <p:sldId id="305" r:id="rId22"/>
    <p:sldId id="306" r:id="rId23"/>
    <p:sldId id="307" r:id="rId24"/>
    <p:sldId id="308" r:id="rId25"/>
    <p:sldId id="309" r:id="rId26"/>
    <p:sldId id="454" r:id="rId27"/>
    <p:sldId id="455" r:id="rId28"/>
    <p:sldId id="312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288" r:id="rId40"/>
    <p:sldId id="396" r:id="rId41"/>
    <p:sldId id="447" r:id="rId42"/>
    <p:sldId id="404" r:id="rId43"/>
    <p:sldId id="405" r:id="rId44"/>
    <p:sldId id="406" r:id="rId45"/>
    <p:sldId id="407" r:id="rId46"/>
    <p:sldId id="448" r:id="rId47"/>
    <p:sldId id="366" r:id="rId48"/>
    <p:sldId id="368" r:id="rId49"/>
    <p:sldId id="411" r:id="rId50"/>
    <p:sldId id="412" r:id="rId51"/>
    <p:sldId id="395" r:id="rId52"/>
    <p:sldId id="453" r:id="rId53"/>
    <p:sldId id="424" r:id="rId54"/>
    <p:sldId id="425" r:id="rId55"/>
    <p:sldId id="426" r:id="rId56"/>
    <p:sldId id="428" r:id="rId57"/>
    <p:sldId id="429" r:id="rId58"/>
    <p:sldId id="450" r:id="rId59"/>
    <p:sldId id="431" r:id="rId60"/>
    <p:sldId id="432" r:id="rId61"/>
    <p:sldId id="433" r:id="rId62"/>
    <p:sldId id="434" r:id="rId63"/>
    <p:sldId id="435" r:id="rId64"/>
    <p:sldId id="436" r:id="rId65"/>
    <p:sldId id="437" r:id="rId66"/>
    <p:sldId id="438" r:id="rId67"/>
    <p:sldId id="439" r:id="rId68"/>
    <p:sldId id="449" r:id="rId69"/>
    <p:sldId id="440" r:id="rId70"/>
    <p:sldId id="441" r:id="rId71"/>
    <p:sldId id="442" r:id="rId72"/>
    <p:sldId id="443" r:id="rId73"/>
    <p:sldId id="444" r:id="rId74"/>
    <p:sldId id="445" r:id="rId75"/>
    <p:sldId id="446" r:id="rId76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1397" b="1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pl-PL" dirty="0" smtClean="0"/>
              <a:t>Histogram dla wieku</a:t>
            </a:r>
            <a:endParaRPr lang="pl-PL" dirty="0"/>
          </a:p>
        </c:rich>
      </c:tx>
      <c:layout>
        <c:manualLayout>
          <c:xMode val="edge"/>
          <c:yMode val="edge"/>
          <c:x val="0.43231476236333904"/>
          <c:y val="1.9851181102362281E-2"/>
        </c:manualLayout>
      </c:layout>
      <c:spPr>
        <a:noFill/>
        <a:ln w="30856">
          <a:noFill/>
        </a:ln>
      </c:spPr>
    </c:title>
    <c:plotArea>
      <c:layout>
        <c:manualLayout>
          <c:layoutTarget val="inner"/>
          <c:xMode val="edge"/>
          <c:yMode val="edge"/>
          <c:x val="0.10269360269360298"/>
          <c:y val="0.1637717121588089"/>
          <c:w val="0.88215488215488513"/>
          <c:h val="0.6774193548387096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5428">
              <a:solidFill>
                <a:srgbClr val="000000"/>
              </a:solidFill>
              <a:prstDash val="solid"/>
            </a:ln>
          </c:spPr>
          <c:cat>
            <c:numRef>
              <c:f>Arkusz1!$F$7:$F$15</c:f>
              <c:numCache>
                <c:formatCode>General</c:formatCode>
                <c:ptCount val="9"/>
                <c:pt idx="0">
                  <c:v>6</c:v>
                </c:pt>
                <c:pt idx="1">
                  <c:v>12</c:v>
                </c:pt>
                <c:pt idx="2">
                  <c:v>18</c:v>
                </c:pt>
                <c:pt idx="3">
                  <c:v>24</c:v>
                </c:pt>
                <c:pt idx="4">
                  <c:v>35</c:v>
                </c:pt>
                <c:pt idx="5">
                  <c:v>36</c:v>
                </c:pt>
                <c:pt idx="6">
                  <c:v>42</c:v>
                </c:pt>
                <c:pt idx="7">
                  <c:v>48</c:v>
                </c:pt>
                <c:pt idx="8">
                  <c:v>54</c:v>
                </c:pt>
              </c:numCache>
            </c:numRef>
          </c:cat>
          <c:val>
            <c:numRef>
              <c:f>Arkusz1!$G$7:$G$15</c:f>
              <c:numCache>
                <c:formatCode>General</c:formatCode>
                <c:ptCount val="9"/>
                <c:pt idx="0">
                  <c:v>3</c:v>
                </c:pt>
                <c:pt idx="1">
                  <c:v>12</c:v>
                </c:pt>
                <c:pt idx="2">
                  <c:v>16</c:v>
                </c:pt>
                <c:pt idx="3">
                  <c:v>18</c:v>
                </c:pt>
                <c:pt idx="4">
                  <c:v>26</c:v>
                </c:pt>
                <c:pt idx="5">
                  <c:v>17</c:v>
                </c:pt>
                <c:pt idx="6">
                  <c:v>8</c:v>
                </c:pt>
                <c:pt idx="7">
                  <c:v>4</c:v>
                </c:pt>
                <c:pt idx="8">
                  <c:v>1</c:v>
                </c:pt>
              </c:numCache>
            </c:numRef>
          </c:val>
        </c:ser>
        <c:gapWidth val="0"/>
        <c:axId val="121423744"/>
        <c:axId val="121839616"/>
      </c:barChart>
      <c:catAx>
        <c:axId val="121423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54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pl-PL"/>
                  <a:t>wiek</a:t>
                </a:r>
              </a:p>
            </c:rich>
          </c:tx>
          <c:layout>
            <c:manualLayout>
              <c:xMode val="edge"/>
              <c:yMode val="edge"/>
              <c:x val="0.51346801346801363"/>
              <c:y val="0.91563275434243152"/>
            </c:manualLayout>
          </c:layout>
          <c:spPr>
            <a:noFill/>
            <a:ln w="30856">
              <a:noFill/>
            </a:ln>
          </c:spPr>
        </c:title>
        <c:numFmt formatCode="General" sourceLinked="1"/>
        <c:tickLblPos val="nextTo"/>
        <c:spPr>
          <a:ln w="38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4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121839616"/>
        <c:crosses val="autoZero"/>
        <c:auto val="1"/>
        <c:lblAlgn val="ctr"/>
        <c:lblOffset val="100"/>
        <c:tickLblSkip val="1"/>
        <c:tickMarkSkip val="1"/>
      </c:catAx>
      <c:valAx>
        <c:axId val="121839616"/>
        <c:scaling>
          <c:orientation val="minMax"/>
        </c:scaling>
        <c:axPos val="l"/>
        <c:majorGridlines>
          <c:spPr>
            <a:ln w="3857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54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pl-PL"/>
                  <a:t>liczebność</a:t>
                </a:r>
              </a:p>
            </c:rich>
          </c:tx>
          <c:layout>
            <c:manualLayout>
              <c:xMode val="edge"/>
              <c:yMode val="edge"/>
              <c:x val="1.8518518518518583E-2"/>
              <c:y val="0.40942928039702348"/>
            </c:manualLayout>
          </c:layout>
          <c:spPr>
            <a:noFill/>
            <a:ln w="30856">
              <a:noFill/>
            </a:ln>
          </c:spPr>
        </c:title>
        <c:numFmt formatCode="General" sourceLinked="1"/>
        <c:tickLblPos val="nextTo"/>
        <c:spPr>
          <a:ln w="38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4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121423744"/>
        <c:crosses val="autoZero"/>
        <c:crossBetween val="between"/>
      </c:valAx>
      <c:spPr>
        <a:solidFill>
          <a:srgbClr val="C0C0C0"/>
        </a:solidFill>
        <a:ln w="15428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857">
      <a:solidFill>
        <a:srgbClr val="000000"/>
      </a:solidFill>
      <a:prstDash val="solid"/>
    </a:ln>
  </c:spPr>
  <c:txPr>
    <a:bodyPr/>
    <a:lstStyle/>
    <a:p>
      <a:pPr>
        <a:defRPr sz="1154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19AC7-D5D6-4394-9340-9D96CA978BD3}" type="doc">
      <dgm:prSet loTypeId="urn:microsoft.com/office/officeart/2005/8/layout/bProcess2" loCatId="process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36CFAAFF-C30B-4FDB-9F46-3E15733BCCD7}">
      <dgm:prSet phldrT="[Tekst]"/>
      <dgm:spPr/>
      <dgm:t>
        <a:bodyPr/>
        <a:lstStyle/>
        <a:p>
          <a:r>
            <a:rPr lang="pl-PL" dirty="0" smtClean="0"/>
            <a:t>Próba</a:t>
          </a:r>
          <a:endParaRPr lang="pl-PL" dirty="0"/>
        </a:p>
      </dgm:t>
    </dgm:pt>
    <dgm:pt modelId="{B84D70A8-D325-4463-ADF8-95A4E644458F}" type="parTrans" cxnId="{8F1CA7AE-C022-4008-B74F-C37040E29A97}">
      <dgm:prSet/>
      <dgm:spPr/>
      <dgm:t>
        <a:bodyPr/>
        <a:lstStyle/>
        <a:p>
          <a:endParaRPr lang="pl-PL"/>
        </a:p>
      </dgm:t>
    </dgm:pt>
    <dgm:pt modelId="{DDF4300F-6F3D-4299-9DDF-F82FBD6C86CE}" type="sibTrans" cxnId="{8F1CA7AE-C022-4008-B74F-C37040E29A97}">
      <dgm:prSet/>
      <dgm:spPr/>
      <dgm:t>
        <a:bodyPr/>
        <a:lstStyle/>
        <a:p>
          <a:endParaRPr lang="pl-PL"/>
        </a:p>
      </dgm:t>
    </dgm:pt>
    <dgm:pt modelId="{CD433B4B-1470-41AC-A96D-BACC5AF0AA8D}">
      <dgm:prSet phldrT="[Tekst]"/>
      <dgm:spPr/>
      <dgm:t>
        <a:bodyPr/>
        <a:lstStyle/>
        <a:p>
          <a:r>
            <a:rPr lang="pl-PL" dirty="0" smtClean="0"/>
            <a:t>Estymacja</a:t>
          </a:r>
          <a:endParaRPr lang="pl-PL" dirty="0"/>
        </a:p>
      </dgm:t>
    </dgm:pt>
    <dgm:pt modelId="{A5B31D59-9A6D-4A20-B9A3-37D46DA6311D}" type="parTrans" cxnId="{3218597E-9014-4E36-9047-BEC31205455B}">
      <dgm:prSet/>
      <dgm:spPr/>
      <dgm:t>
        <a:bodyPr/>
        <a:lstStyle/>
        <a:p>
          <a:endParaRPr lang="pl-PL"/>
        </a:p>
      </dgm:t>
    </dgm:pt>
    <dgm:pt modelId="{8E348C83-F433-4BFA-9CAA-E65A5A83FBF6}" type="sibTrans" cxnId="{3218597E-9014-4E36-9047-BEC31205455B}">
      <dgm:prSet/>
      <dgm:spPr/>
      <dgm:t>
        <a:bodyPr/>
        <a:lstStyle/>
        <a:p>
          <a:endParaRPr lang="pl-PL"/>
        </a:p>
      </dgm:t>
    </dgm:pt>
    <dgm:pt modelId="{59918F1A-7846-4DCB-B4FB-40F607F5206A}">
      <dgm:prSet phldrT="[Tekst]"/>
      <dgm:spPr/>
      <dgm:t>
        <a:bodyPr/>
        <a:lstStyle/>
        <a:p>
          <a:r>
            <a:rPr lang="pl-PL" dirty="0" smtClean="0"/>
            <a:t>Populacja</a:t>
          </a:r>
          <a:endParaRPr lang="pl-PL" dirty="0"/>
        </a:p>
      </dgm:t>
    </dgm:pt>
    <dgm:pt modelId="{61D35282-0746-44D1-9BC5-36354EBF340C}" type="parTrans" cxnId="{E305A7C2-68BB-4EB2-AA6D-756910AAD0D9}">
      <dgm:prSet/>
      <dgm:spPr/>
      <dgm:t>
        <a:bodyPr/>
        <a:lstStyle/>
        <a:p>
          <a:endParaRPr lang="pl-PL"/>
        </a:p>
      </dgm:t>
    </dgm:pt>
    <dgm:pt modelId="{57550043-6215-45E6-A452-1370366C6C6E}" type="sibTrans" cxnId="{E305A7C2-68BB-4EB2-AA6D-756910AAD0D9}">
      <dgm:prSet/>
      <dgm:spPr/>
      <dgm:t>
        <a:bodyPr/>
        <a:lstStyle/>
        <a:p>
          <a:endParaRPr lang="pl-PL"/>
        </a:p>
      </dgm:t>
    </dgm:pt>
    <dgm:pt modelId="{BA8F9FE1-EE62-4F0B-85B1-D305076C653B}" type="pres">
      <dgm:prSet presAssocID="{78419AC7-D5D6-4394-9340-9D96CA978BD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87241963-FE4B-4396-B175-17513CFB2E6D}" type="pres">
      <dgm:prSet presAssocID="{36CFAAFF-C30B-4FDB-9F46-3E15733BCCD7}" presName="firstNode" presStyleLbl="node1" presStyleIdx="0" presStyleCnt="3" custLinFactX="100000" custLinFactNeighborX="113922" custLinFactNeighborY="992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8B136D-433D-42D7-8CFE-AAD747576FAB}" type="pres">
      <dgm:prSet presAssocID="{DDF4300F-6F3D-4299-9DDF-F82FBD6C86CE}" presName="sibTrans" presStyleLbl="sibTrans2D1" presStyleIdx="0" presStyleCnt="2"/>
      <dgm:spPr/>
      <dgm:t>
        <a:bodyPr/>
        <a:lstStyle/>
        <a:p>
          <a:endParaRPr lang="pl-PL"/>
        </a:p>
      </dgm:t>
    </dgm:pt>
    <dgm:pt modelId="{04E8C2BA-8276-4292-9CFB-CDD0D61248AD}" type="pres">
      <dgm:prSet presAssocID="{CD433B4B-1470-41AC-A96D-BACC5AF0AA8D}" presName="middleNode" presStyleCnt="0"/>
      <dgm:spPr/>
    </dgm:pt>
    <dgm:pt modelId="{5FAB6A2D-AE28-46BF-ADD1-31839F20B0CF}" type="pres">
      <dgm:prSet presAssocID="{CD433B4B-1470-41AC-A96D-BACC5AF0AA8D}" presName="padding" presStyleLbl="node1" presStyleIdx="0" presStyleCnt="3"/>
      <dgm:spPr/>
    </dgm:pt>
    <dgm:pt modelId="{909F6761-3ED3-4589-82FE-03F768C2DA88}" type="pres">
      <dgm:prSet presAssocID="{CD433B4B-1470-41AC-A96D-BACC5AF0AA8D}" presName="shape" presStyleLbl="node1" presStyleIdx="1" presStyleCnt="3" custScaleX="168166" custScaleY="129797" custLinFactX="1406" custLinFactNeighborX="100000" custLinFactNeighborY="-83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5810A8-FDD3-40A2-9160-A1CC89F27007}" type="pres">
      <dgm:prSet presAssocID="{8E348C83-F433-4BFA-9CAA-E65A5A83FBF6}" presName="sibTrans" presStyleLbl="sibTrans2D1" presStyleIdx="1" presStyleCnt="2"/>
      <dgm:spPr/>
      <dgm:t>
        <a:bodyPr/>
        <a:lstStyle/>
        <a:p>
          <a:endParaRPr lang="pl-PL"/>
        </a:p>
      </dgm:t>
    </dgm:pt>
    <dgm:pt modelId="{54663996-152B-407E-9E37-3EF260DEB898}" type="pres">
      <dgm:prSet presAssocID="{59918F1A-7846-4DCB-B4FB-40F607F5206A}" presName="lastNode" presStyleLbl="node1" presStyleIdx="2" presStyleCnt="3" custLinFactX="-100000" custLinFactY="-35090" custLinFactNeighborX="-120398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DB48B90-7E2F-4C74-95C7-D3450EDED155}" type="presOf" srcId="{59918F1A-7846-4DCB-B4FB-40F607F5206A}" destId="{54663996-152B-407E-9E37-3EF260DEB898}" srcOrd="0" destOrd="0" presId="urn:microsoft.com/office/officeart/2005/8/layout/bProcess2"/>
    <dgm:cxn modelId="{8F1CA7AE-C022-4008-B74F-C37040E29A97}" srcId="{78419AC7-D5D6-4394-9340-9D96CA978BD3}" destId="{36CFAAFF-C30B-4FDB-9F46-3E15733BCCD7}" srcOrd="0" destOrd="0" parTransId="{B84D70A8-D325-4463-ADF8-95A4E644458F}" sibTransId="{DDF4300F-6F3D-4299-9DDF-F82FBD6C86CE}"/>
    <dgm:cxn modelId="{3218597E-9014-4E36-9047-BEC31205455B}" srcId="{78419AC7-D5D6-4394-9340-9D96CA978BD3}" destId="{CD433B4B-1470-41AC-A96D-BACC5AF0AA8D}" srcOrd="1" destOrd="0" parTransId="{A5B31D59-9A6D-4A20-B9A3-37D46DA6311D}" sibTransId="{8E348C83-F433-4BFA-9CAA-E65A5A83FBF6}"/>
    <dgm:cxn modelId="{38378D3C-3BDF-442B-9DA8-73E06C600C9F}" type="presOf" srcId="{78419AC7-D5D6-4394-9340-9D96CA978BD3}" destId="{BA8F9FE1-EE62-4F0B-85B1-D305076C653B}" srcOrd="0" destOrd="0" presId="urn:microsoft.com/office/officeart/2005/8/layout/bProcess2"/>
    <dgm:cxn modelId="{A878A14B-9B7D-4166-9079-597A85090DBA}" type="presOf" srcId="{CD433B4B-1470-41AC-A96D-BACC5AF0AA8D}" destId="{909F6761-3ED3-4589-82FE-03F768C2DA88}" srcOrd="0" destOrd="0" presId="urn:microsoft.com/office/officeart/2005/8/layout/bProcess2"/>
    <dgm:cxn modelId="{E305A7C2-68BB-4EB2-AA6D-756910AAD0D9}" srcId="{78419AC7-D5D6-4394-9340-9D96CA978BD3}" destId="{59918F1A-7846-4DCB-B4FB-40F607F5206A}" srcOrd="2" destOrd="0" parTransId="{61D35282-0746-44D1-9BC5-36354EBF340C}" sibTransId="{57550043-6215-45E6-A452-1370366C6C6E}"/>
    <dgm:cxn modelId="{859BF31B-D6CC-4BBA-AA81-5EDBFDA27450}" type="presOf" srcId="{36CFAAFF-C30B-4FDB-9F46-3E15733BCCD7}" destId="{87241963-FE4B-4396-B175-17513CFB2E6D}" srcOrd="0" destOrd="0" presId="urn:microsoft.com/office/officeart/2005/8/layout/bProcess2"/>
    <dgm:cxn modelId="{2FDB3A90-0A37-4042-BB62-2242BE2B0931}" type="presOf" srcId="{DDF4300F-6F3D-4299-9DDF-F82FBD6C86CE}" destId="{6B8B136D-433D-42D7-8CFE-AAD747576FAB}" srcOrd="0" destOrd="0" presId="urn:microsoft.com/office/officeart/2005/8/layout/bProcess2"/>
    <dgm:cxn modelId="{4A9B5FFB-36C1-4DE0-9B82-A386CC4D6DC4}" type="presOf" srcId="{8E348C83-F433-4BFA-9CAA-E65A5A83FBF6}" destId="{E25810A8-FDD3-40A2-9160-A1CC89F27007}" srcOrd="0" destOrd="0" presId="urn:microsoft.com/office/officeart/2005/8/layout/bProcess2"/>
    <dgm:cxn modelId="{292A54C6-A7ED-4123-AE97-909EA629F046}" type="presParOf" srcId="{BA8F9FE1-EE62-4F0B-85B1-D305076C653B}" destId="{87241963-FE4B-4396-B175-17513CFB2E6D}" srcOrd="0" destOrd="0" presId="urn:microsoft.com/office/officeart/2005/8/layout/bProcess2"/>
    <dgm:cxn modelId="{F5F69488-15A6-4FDF-AE08-4F670C6CD1CF}" type="presParOf" srcId="{BA8F9FE1-EE62-4F0B-85B1-D305076C653B}" destId="{6B8B136D-433D-42D7-8CFE-AAD747576FAB}" srcOrd="1" destOrd="0" presId="urn:microsoft.com/office/officeart/2005/8/layout/bProcess2"/>
    <dgm:cxn modelId="{CC8ECE98-4298-4BBB-9AD3-B11ECED85A33}" type="presParOf" srcId="{BA8F9FE1-EE62-4F0B-85B1-D305076C653B}" destId="{04E8C2BA-8276-4292-9CFB-CDD0D61248AD}" srcOrd="2" destOrd="0" presId="urn:microsoft.com/office/officeart/2005/8/layout/bProcess2"/>
    <dgm:cxn modelId="{A66588D8-4970-4C17-B4BE-F00EA3F18410}" type="presParOf" srcId="{04E8C2BA-8276-4292-9CFB-CDD0D61248AD}" destId="{5FAB6A2D-AE28-46BF-ADD1-31839F20B0CF}" srcOrd="0" destOrd="0" presId="urn:microsoft.com/office/officeart/2005/8/layout/bProcess2"/>
    <dgm:cxn modelId="{B5E6D28C-EBAD-431A-9C7D-AA1A44B7BE85}" type="presParOf" srcId="{04E8C2BA-8276-4292-9CFB-CDD0D61248AD}" destId="{909F6761-3ED3-4589-82FE-03F768C2DA88}" srcOrd="1" destOrd="0" presId="urn:microsoft.com/office/officeart/2005/8/layout/bProcess2"/>
    <dgm:cxn modelId="{08342FB4-1871-4A62-B8A3-F953BCED7AF7}" type="presParOf" srcId="{BA8F9FE1-EE62-4F0B-85B1-D305076C653B}" destId="{E25810A8-FDD3-40A2-9160-A1CC89F27007}" srcOrd="3" destOrd="0" presId="urn:microsoft.com/office/officeart/2005/8/layout/bProcess2"/>
    <dgm:cxn modelId="{334C4E10-563F-4B64-A10C-6EFBC02C0C4D}" type="presParOf" srcId="{BA8F9FE1-EE62-4F0B-85B1-D305076C653B}" destId="{54663996-152B-407E-9E37-3EF260DEB898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AD655-5BB5-4157-8CB4-899F2201200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658A052-456D-4FDD-953C-DCEFB185EDBA}">
      <dgm:prSet phldrT="[Tekst]" custT="1"/>
      <dgm:spPr/>
      <dgm:t>
        <a:bodyPr/>
        <a:lstStyle/>
        <a:p>
          <a:r>
            <a:rPr lang="pl-PL" sz="2400" dirty="0" smtClean="0">
              <a:solidFill>
                <a:srgbClr val="006699"/>
              </a:solidFill>
            </a:rPr>
            <a:t>Losowanie z populacji</a:t>
          </a:r>
        </a:p>
        <a:p>
          <a:r>
            <a:rPr lang="pl-PL" sz="2400" i="1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rPr>
            <a:t>n</a:t>
          </a:r>
          <a:r>
            <a:rPr lang="pl-PL" sz="2400" dirty="0" smtClean="0">
              <a:solidFill>
                <a:srgbClr val="006699"/>
              </a:solidFill>
            </a:rPr>
            <a:t> - elementowej próby</a:t>
          </a:r>
          <a:endParaRPr lang="pl-PL" sz="2400" dirty="0">
            <a:solidFill>
              <a:srgbClr val="006699"/>
            </a:solidFill>
          </a:endParaRPr>
        </a:p>
      </dgm:t>
    </dgm:pt>
    <dgm:pt modelId="{111B4507-16F9-457E-A016-33B4E621F94F}" type="parTrans" cxnId="{F8012116-D487-4ECA-B084-977FF5551399}">
      <dgm:prSet/>
      <dgm:spPr/>
      <dgm:t>
        <a:bodyPr/>
        <a:lstStyle/>
        <a:p>
          <a:endParaRPr lang="pl-PL"/>
        </a:p>
      </dgm:t>
    </dgm:pt>
    <dgm:pt modelId="{83DFC5F7-0DD1-4921-8DC8-01AEA3D672F2}" type="sibTrans" cxnId="{F8012116-D487-4ECA-B084-977FF5551399}">
      <dgm:prSet/>
      <dgm:spPr/>
      <dgm:t>
        <a:bodyPr/>
        <a:lstStyle/>
        <a:p>
          <a:endParaRPr lang="pl-PL"/>
        </a:p>
      </dgm:t>
    </dgm:pt>
    <dgm:pt modelId="{D67DFAC1-E71F-4E82-87BA-9A569C8303C8}" type="pres">
      <dgm:prSet presAssocID="{780AD655-5BB5-4157-8CB4-899F22012006}" presName="arrowDiagram" presStyleCnt="0">
        <dgm:presLayoutVars>
          <dgm:chMax val="5"/>
          <dgm:dir/>
          <dgm:resizeHandles val="exact"/>
        </dgm:presLayoutVars>
      </dgm:prSet>
      <dgm:spPr/>
    </dgm:pt>
    <dgm:pt modelId="{633FA113-8458-4F66-A2EC-84170575AF8C}" type="pres">
      <dgm:prSet presAssocID="{780AD655-5BB5-4157-8CB4-899F22012006}" presName="arrow" presStyleLbl="bgShp" presStyleIdx="0" presStyleCnt="1" custFlipVert="1" custFlipHor="0" custScaleX="86611" custScaleY="100000"/>
      <dgm:spPr/>
    </dgm:pt>
    <dgm:pt modelId="{4A0EF284-EB1A-4DC9-870D-2F994AFD7204}" type="pres">
      <dgm:prSet presAssocID="{780AD655-5BB5-4157-8CB4-899F22012006}" presName="arrowDiagram1" presStyleCnt="0">
        <dgm:presLayoutVars>
          <dgm:bulletEnabled val="1"/>
        </dgm:presLayoutVars>
      </dgm:prSet>
      <dgm:spPr/>
    </dgm:pt>
    <dgm:pt modelId="{725D2375-9797-41EC-8E97-49CE90D7B71E}" type="pres">
      <dgm:prSet presAssocID="{3658A052-456D-4FDD-953C-DCEFB185EDBA}" presName="bullet1" presStyleLbl="node1" presStyleIdx="0" presStyleCnt="1" custLinFactX="-200000" custLinFactY="100000" custLinFactNeighborX="-255047" custLinFactNeighborY="199750"/>
      <dgm:spPr/>
    </dgm:pt>
    <dgm:pt modelId="{D2DF14FD-216A-41D6-B7E1-C8B8D0E7B5F7}" type="pres">
      <dgm:prSet presAssocID="{3658A052-456D-4FDD-953C-DCEFB185EDBA}" presName="textBox1" presStyleLbl="revTx" presStyleIdx="0" presStyleCnt="1" custScaleX="226956" custScaleY="66368" custLinFactNeighborX="-93981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BD380AF-72FF-4EE9-A82B-FE70CCD39D79}" type="presOf" srcId="{780AD655-5BB5-4157-8CB4-899F22012006}" destId="{D67DFAC1-E71F-4E82-87BA-9A569C8303C8}" srcOrd="0" destOrd="0" presId="urn:microsoft.com/office/officeart/2005/8/layout/arrow2"/>
    <dgm:cxn modelId="{F8012116-D487-4ECA-B084-977FF5551399}" srcId="{780AD655-5BB5-4157-8CB4-899F22012006}" destId="{3658A052-456D-4FDD-953C-DCEFB185EDBA}" srcOrd="0" destOrd="0" parTransId="{111B4507-16F9-457E-A016-33B4E621F94F}" sibTransId="{83DFC5F7-0DD1-4921-8DC8-01AEA3D672F2}"/>
    <dgm:cxn modelId="{0A93BCAE-AEAE-49BE-8BBE-882A34180FC6}" type="presOf" srcId="{3658A052-456D-4FDD-953C-DCEFB185EDBA}" destId="{D2DF14FD-216A-41D6-B7E1-C8B8D0E7B5F7}" srcOrd="0" destOrd="0" presId="urn:microsoft.com/office/officeart/2005/8/layout/arrow2"/>
    <dgm:cxn modelId="{DDF2EF4D-D47A-4598-8393-E7E7029AB7EF}" type="presParOf" srcId="{D67DFAC1-E71F-4E82-87BA-9A569C8303C8}" destId="{633FA113-8458-4F66-A2EC-84170575AF8C}" srcOrd="0" destOrd="0" presId="urn:microsoft.com/office/officeart/2005/8/layout/arrow2"/>
    <dgm:cxn modelId="{DEB437EF-B19D-467D-BAF6-8CF0E66C0672}" type="presParOf" srcId="{D67DFAC1-E71F-4E82-87BA-9A569C8303C8}" destId="{4A0EF284-EB1A-4DC9-870D-2F994AFD7204}" srcOrd="1" destOrd="0" presId="urn:microsoft.com/office/officeart/2005/8/layout/arrow2"/>
    <dgm:cxn modelId="{E59A497C-DDEE-4F81-9160-020EC08C2BF9}" type="presParOf" srcId="{4A0EF284-EB1A-4DC9-870D-2F994AFD7204}" destId="{725D2375-9797-41EC-8E97-49CE90D7B71E}" srcOrd="0" destOrd="0" presId="urn:microsoft.com/office/officeart/2005/8/layout/arrow2"/>
    <dgm:cxn modelId="{F9BD36D2-BC25-4000-A8BB-C377899D8C8F}" type="presParOf" srcId="{4A0EF284-EB1A-4DC9-870D-2F994AFD7204}" destId="{D2DF14FD-216A-41D6-B7E1-C8B8D0E7B5F7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241963-FE4B-4396-B175-17513CFB2E6D}">
      <dsp:nvSpPr>
        <dsp:cNvPr id="0" name=""/>
        <dsp:cNvSpPr/>
      </dsp:nvSpPr>
      <dsp:spPr>
        <a:xfrm>
          <a:off x="6047904" y="2160578"/>
          <a:ext cx="2173932" cy="2173932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Próba</a:t>
          </a:r>
          <a:endParaRPr lang="pl-PL" sz="2900" kern="1200" dirty="0"/>
        </a:p>
      </dsp:txBody>
      <dsp:txXfrm>
        <a:off x="6047904" y="2160578"/>
        <a:ext cx="2173932" cy="2173932"/>
      </dsp:txXfrm>
    </dsp:sp>
    <dsp:sp modelId="{6B8B136D-433D-42D7-8CFE-AAD747576FAB}">
      <dsp:nvSpPr>
        <dsp:cNvPr id="0" name=""/>
        <dsp:cNvSpPr/>
      </dsp:nvSpPr>
      <dsp:spPr>
        <a:xfrm rot="16666233">
          <a:off x="5212639" y="2795762"/>
          <a:ext cx="760876" cy="482779"/>
        </a:xfrm>
        <a:prstGeom prst="triangle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9F6761-3ED3-4589-82FE-03F768C2DA88}">
      <dsp:nvSpPr>
        <dsp:cNvPr id="0" name=""/>
        <dsp:cNvSpPr/>
      </dsp:nvSpPr>
      <dsp:spPr>
        <a:xfrm>
          <a:off x="2735536" y="1872550"/>
          <a:ext cx="2438428" cy="1882073"/>
        </a:xfrm>
        <a:prstGeom prst="ellipse">
          <a:avLst/>
        </a:prstGeom>
        <a:solidFill>
          <a:schemeClr val="accent6">
            <a:shade val="50000"/>
            <a:hueOff val="0"/>
            <a:satOff val="-24950"/>
            <a:lumOff val="3310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Estymacja</a:t>
          </a:r>
          <a:endParaRPr lang="pl-PL" sz="2900" kern="1200" dirty="0"/>
        </a:p>
      </dsp:txBody>
      <dsp:txXfrm>
        <a:off x="2735536" y="1872550"/>
        <a:ext cx="2438428" cy="1882073"/>
      </dsp:txXfrm>
    </dsp:sp>
    <dsp:sp modelId="{E25810A8-FDD3-40A2-9160-A1CC89F27007}">
      <dsp:nvSpPr>
        <dsp:cNvPr id="0" name=""/>
        <dsp:cNvSpPr/>
      </dsp:nvSpPr>
      <dsp:spPr>
        <a:xfrm rot="18062765">
          <a:off x="2113644" y="1692940"/>
          <a:ext cx="760876" cy="482779"/>
        </a:xfrm>
        <a:prstGeom prst="triangle">
          <a:avLst/>
        </a:prstGeom>
        <a:solidFill>
          <a:schemeClr val="accent6">
            <a:shade val="90000"/>
            <a:hueOff val="0"/>
            <a:satOff val="-35432"/>
            <a:lumOff val="4377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663996-152B-407E-9E37-3EF260DEB898}">
      <dsp:nvSpPr>
        <dsp:cNvPr id="0" name=""/>
        <dsp:cNvSpPr/>
      </dsp:nvSpPr>
      <dsp:spPr>
        <a:xfrm>
          <a:off x="0" y="341"/>
          <a:ext cx="2173932" cy="2173932"/>
        </a:xfrm>
        <a:prstGeom prst="ellipse">
          <a:avLst/>
        </a:prstGeom>
        <a:solidFill>
          <a:schemeClr val="accent6">
            <a:shade val="50000"/>
            <a:hueOff val="0"/>
            <a:satOff val="-24950"/>
            <a:lumOff val="3310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/>
            <a:t>Populacja</a:t>
          </a:r>
          <a:endParaRPr lang="pl-PL" sz="2900" kern="1200" dirty="0"/>
        </a:p>
      </dsp:txBody>
      <dsp:txXfrm>
        <a:off x="0" y="341"/>
        <a:ext cx="2173932" cy="21739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3FA113-8458-4F66-A2EC-84170575AF8C}">
      <dsp:nvSpPr>
        <dsp:cNvPr id="0" name=""/>
        <dsp:cNvSpPr/>
      </dsp:nvSpPr>
      <dsp:spPr>
        <a:xfrm flipV="1">
          <a:off x="25101" y="6718"/>
          <a:ext cx="3336186" cy="24074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D2375-9797-41EC-8E97-49CE90D7B71E}">
      <dsp:nvSpPr>
        <dsp:cNvPr id="0" name=""/>
        <dsp:cNvSpPr/>
      </dsp:nvSpPr>
      <dsp:spPr>
        <a:xfrm>
          <a:off x="1409173" y="1349363"/>
          <a:ext cx="285042" cy="285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F14FD-216A-41D6-B7E1-C8B8D0E7B5F7}">
      <dsp:nvSpPr>
        <dsp:cNvPr id="0" name=""/>
        <dsp:cNvSpPr/>
      </dsp:nvSpPr>
      <dsp:spPr>
        <a:xfrm>
          <a:off x="0" y="936240"/>
          <a:ext cx="3496865" cy="1179158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1038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rgbClr val="006699"/>
              </a:solidFill>
            </a:rPr>
            <a:t>Losowanie z populacji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i="1" kern="1200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rPr>
            <a:t>n</a:t>
          </a:r>
          <a:r>
            <a:rPr lang="pl-PL" sz="2400" kern="1200" dirty="0" smtClean="0">
              <a:solidFill>
                <a:srgbClr val="006699"/>
              </a:solidFill>
            </a:rPr>
            <a:t> - elementowej próby</a:t>
          </a:r>
          <a:endParaRPr lang="pl-PL" sz="2400" kern="1200" dirty="0">
            <a:solidFill>
              <a:srgbClr val="006699"/>
            </a:solidFill>
          </a:endParaRPr>
        </a:p>
      </dsp:txBody>
      <dsp:txXfrm>
        <a:off x="0" y="936240"/>
        <a:ext cx="3496865" cy="11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5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4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913"/>
            <a:ext cx="7488237" cy="60642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00800" cy="122555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61928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6192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268413"/>
            <a:ext cx="4038600" cy="24796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3900488"/>
            <a:ext cx="4038600" cy="2481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268413"/>
            <a:ext cx="8229600" cy="5113337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375" y="476250"/>
            <a:ext cx="7210425" cy="94138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476375" y="1628775"/>
            <a:ext cx="3529013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7788" y="1628775"/>
            <a:ext cx="3529012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A82157A-55D2-4061-9730-79FA438F381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88913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+mn-lt"/>
              </a:defRPr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7A434666-0B18-4ED2-9129-491A238E40DC}" type="slidenum">
              <a:rPr lang="pl-PL" sz="1000">
                <a:latin typeface="Calibri" pitchFamily="34" charset="0"/>
              </a:rPr>
              <a:pPr algn="r">
                <a:defRPr/>
              </a:pPr>
              <a:t>‹#›</a:t>
            </a:fld>
            <a:endParaRPr lang="pl-PL" sz="10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400">
          <a:solidFill>
            <a:schemeClr val="tx1"/>
          </a:solidFill>
          <a:latin typeface="+mn-lt"/>
        </a:defRPr>
      </a:lvl2pPr>
      <a:lvl3pPr marL="1233488" indent="-22860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000">
          <a:solidFill>
            <a:schemeClr val="tx1"/>
          </a:solidFill>
          <a:latin typeface="+mn-lt"/>
        </a:defRPr>
      </a:lvl3pPr>
      <a:lvl4pPr marL="1641475" indent="-228600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Arkusz_programu_Microsoft_Office_Excel_97_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oleObject" Target="../embeddings/oleObject33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7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39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65.png"/><Relationship Id="rId4" Type="http://schemas.openxmlformats.org/officeDocument/2006/relationships/oleObject" Target="../embeddings/oleObject41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420888"/>
            <a:ext cx="8568630" cy="2441575"/>
          </a:xfrm>
          <a:noFill/>
        </p:spPr>
        <p:txBody>
          <a:bodyPr lIns="0" tIns="0" rIns="0" bIns="0" anchor="t"/>
          <a:lstStyle/>
          <a:p>
            <a:pPr eaLnBrk="1" hangingPunct="1">
              <a:lnSpc>
                <a:spcPts val="3800"/>
              </a:lnSpc>
            </a:pPr>
            <a:r>
              <a:rPr lang="pl-PL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l-PL" sz="2800" dirty="0" smtClean="0">
                <a:solidFill>
                  <a:schemeClr val="tx1"/>
                </a:solidFill>
                <a:latin typeface="+mn-lt"/>
              </a:rPr>
            </a:br>
            <a:r>
              <a:rPr lang="pl-PL" sz="2800" dirty="0" smtClean="0">
                <a:solidFill>
                  <a:srgbClr val="990000"/>
                </a:solidFill>
                <a:latin typeface="+mn-lt"/>
              </a:rPr>
              <a:t>W</a:t>
            </a:r>
            <a:r>
              <a:rPr lang="pl-PL" sz="2800" dirty="0" smtClean="0">
                <a:solidFill>
                  <a:srgbClr val="800000"/>
                </a:solidFill>
                <a:latin typeface="+mn-lt"/>
              </a:rPr>
              <a:t>nioskowanie statystyczne.</a:t>
            </a:r>
            <a:br>
              <a:rPr lang="pl-PL" sz="2800" dirty="0" smtClean="0">
                <a:solidFill>
                  <a:srgbClr val="800000"/>
                </a:solidFill>
                <a:latin typeface="+mn-lt"/>
              </a:rPr>
            </a:br>
            <a:r>
              <a:rPr lang="pl-PL" sz="2800" dirty="0" smtClean="0">
                <a:latin typeface="+mn-lt"/>
              </a:rPr>
              <a:t>Estymacja i estymatory.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Zmiana dolnej wartości pierwszej klasy</a:t>
            </a:r>
          </a:p>
        </p:txBody>
      </p:sp>
      <p:sp>
        <p:nvSpPr>
          <p:cNvPr id="911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71550" y="1341438"/>
            <a:ext cx="7210425" cy="719137"/>
          </a:xfrm>
        </p:spPr>
        <p:txBody>
          <a:bodyPr/>
          <a:lstStyle/>
          <a:p>
            <a:pPr>
              <a:buFontTx/>
              <a:buNone/>
            </a:pPr>
            <a:r>
              <a:rPr lang="pl-PL">
                <a:solidFill>
                  <a:srgbClr val="990000"/>
                </a:solidFill>
              </a:rPr>
              <a:t>Od zera</a:t>
            </a:r>
            <a:r>
              <a:rPr lang="pl-PL"/>
              <a:t>				</a:t>
            </a:r>
            <a:r>
              <a:rPr lang="pl-PL">
                <a:solidFill>
                  <a:srgbClr val="990000"/>
                </a:solidFill>
              </a:rPr>
              <a:t>Od minimum</a:t>
            </a:r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4284663" cy="4749800"/>
          </a:xfrm>
          <a:prstGeom prst="rect">
            <a:avLst/>
          </a:prstGeom>
          <a:noFill/>
        </p:spPr>
      </p:pic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9138"/>
            <a:ext cx="4252913" cy="4549775"/>
          </a:xfrm>
          <a:prstGeom prst="rect">
            <a:avLst/>
          </a:prstGeom>
          <a:solidFill>
            <a:schemeClr val="folHlink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Wykresy skategoryzowane; ramkowe</a:t>
            </a:r>
          </a:p>
        </p:txBody>
      </p:sp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126288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Wykresy skategoryzowane; ramkowe</a:t>
            </a:r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208838" cy="496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Wykresy skategoryzowane; interakcji</a:t>
            </a: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128792" cy="55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Statystyki opisowe</a:t>
            </a:r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349500"/>
            <a:ext cx="7856537" cy="2879725"/>
          </a:xfrm>
          <a:prstGeom prst="rect">
            <a:avLst/>
          </a:prstGeom>
          <a:noFill/>
        </p:spPr>
      </p:pic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2484438" y="3573463"/>
            <a:ext cx="5903912" cy="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2555875" y="3789363"/>
            <a:ext cx="5761038" cy="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Cechy statystyczne i ich rodzaje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496944" cy="5472608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Cechy, którymi wyróżniają się jednostki </a:t>
            </a:r>
            <a:r>
              <a:rPr lang="pl-PL" sz="2400" dirty="0" smtClean="0"/>
              <a:t>wchodzące w </a:t>
            </a:r>
            <a:r>
              <a:rPr lang="pl-PL" sz="2400" dirty="0"/>
              <a:t>skład zbiorowości, nazywa się cechami statystycznymi.</a:t>
            </a:r>
          </a:p>
          <a:p>
            <a:r>
              <a:rPr lang="pl-PL" sz="2400" dirty="0"/>
              <a:t>Każda zbiorowość statystyczna ma dużo cech, wyboru cech dokonuje się na podstawie zakładanego celu badań. Należy wybierać takie cechy, które stanowią istotną własność badanego zjawiska</a:t>
            </a:r>
          </a:p>
          <a:p>
            <a:r>
              <a:rPr lang="pl-PL" sz="2400" dirty="0"/>
              <a:t>Typy cech</a:t>
            </a:r>
          </a:p>
          <a:p>
            <a:pPr lvl="1"/>
            <a:r>
              <a:rPr lang="pl-PL" sz="2000" dirty="0"/>
              <a:t>cechy jakościowe – niemierzalne (np. kolor, sprawny- niesprawny, ale jakościowymi mogą być też liczby np. nr piętra, )</a:t>
            </a:r>
          </a:p>
          <a:p>
            <a:pPr lvl="1"/>
            <a:r>
              <a:rPr lang="pl-PL" sz="2000" dirty="0"/>
              <a:t>cechy ilościowe – mierzalne to takie, które dadzą się wyrazić za pomocą jednostek miary w pewnej skali ( np. wzrost [cm], waga [kg], udział[%]). Cecha mierzalna jest</a:t>
            </a:r>
            <a:r>
              <a:rPr lang="pl-PL" sz="1600" dirty="0"/>
              <a:t>:</a:t>
            </a:r>
          </a:p>
          <a:p>
            <a:pPr lvl="2"/>
            <a:r>
              <a:rPr lang="pl-PL" sz="1800" dirty="0"/>
              <a:t>ciągła, może przyjmować każdą wartość z określonego, skończonego przedziału liczbowego (</a:t>
            </a:r>
            <a:r>
              <a:rPr lang="pl-PL" sz="1800" dirty="0" err="1"/>
              <a:t>np.odległość</a:t>
            </a:r>
            <a:r>
              <a:rPr lang="pl-PL" sz="1800" dirty="0"/>
              <a:t>, ciężar, temperatura)</a:t>
            </a:r>
          </a:p>
          <a:p>
            <a:pPr lvl="2"/>
            <a:r>
              <a:rPr lang="pl-PL" sz="1800" dirty="0"/>
              <a:t>dyskretna, skokowa przyjmuje wartości ze zbioru skończonego lub przeliczalnego (ilość wyrobów wadliwych, liczba zatrudnionych w zawodzie).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899592" y="260648"/>
            <a:ext cx="78486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pl-PL" sz="2800" dirty="0">
                <a:latin typeface="+mn-lt"/>
              </a:rPr>
              <a:t>Wnioskowanie </a:t>
            </a:r>
            <a:r>
              <a:rPr lang="pl-PL" sz="2800" dirty="0" smtClean="0">
                <a:latin typeface="+mn-lt"/>
              </a:rPr>
              <a:t>statystyczne:</a:t>
            </a:r>
          </a:p>
          <a:p>
            <a:pPr algn="just">
              <a:spcBef>
                <a:spcPct val="20000"/>
              </a:spcBef>
            </a:pPr>
            <a:endParaRPr lang="pl-PL" sz="1600" dirty="0" smtClean="0">
              <a:latin typeface="+mn-lt"/>
            </a:endParaRPr>
          </a:p>
          <a:p>
            <a:pPr marL="179388" indent="-179388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+mn-lt"/>
              </a:rPr>
              <a:t>Estymacja </a:t>
            </a:r>
            <a:r>
              <a:rPr lang="pl-PL" sz="2000" dirty="0">
                <a:latin typeface="+mn-lt"/>
              </a:rPr>
              <a:t>i </a:t>
            </a:r>
            <a:r>
              <a:rPr lang="pl-PL" sz="2000" dirty="0" smtClean="0">
                <a:latin typeface="+mn-lt"/>
              </a:rPr>
              <a:t>estymatory.</a:t>
            </a:r>
          </a:p>
          <a:p>
            <a:pPr marL="179388" indent="-179388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+mn-lt"/>
              </a:rPr>
              <a:t>Weryfikacja </a:t>
            </a:r>
            <a:r>
              <a:rPr lang="pl-PL" sz="2000" dirty="0">
                <a:latin typeface="+mn-lt"/>
              </a:rPr>
              <a:t>hipotez </a:t>
            </a:r>
            <a:r>
              <a:rPr lang="pl-PL" sz="2000" dirty="0" smtClean="0">
                <a:latin typeface="+mn-lt"/>
              </a:rPr>
              <a:t>statystycznych.</a:t>
            </a:r>
          </a:p>
          <a:p>
            <a:pPr marL="179388" indent="-179388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tx2"/>
                </a:solidFill>
                <a:latin typeface="+mn-lt"/>
              </a:rPr>
              <a:t>Analiza </a:t>
            </a:r>
            <a:r>
              <a:rPr lang="pl-PL" sz="2000" dirty="0">
                <a:solidFill>
                  <a:schemeClr val="tx2"/>
                </a:solidFill>
                <a:latin typeface="+mn-lt"/>
              </a:rPr>
              <a:t>zmiennych wielowymiarowych, </a:t>
            </a:r>
            <a:endParaRPr lang="pl-PL" sz="2000" dirty="0" smtClean="0">
              <a:solidFill>
                <a:schemeClr val="tx2"/>
              </a:solidFill>
              <a:latin typeface="+mn-lt"/>
            </a:endParaRPr>
          </a:p>
          <a:p>
            <a:pPr marL="179388" indent="-179388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tx2"/>
                </a:solidFill>
                <a:latin typeface="+mn-lt"/>
              </a:rPr>
              <a:t>odkrywanie </a:t>
            </a:r>
            <a:r>
              <a:rPr lang="pl-PL" sz="2000" dirty="0">
                <a:solidFill>
                  <a:schemeClr val="tx2"/>
                </a:solidFill>
                <a:latin typeface="+mn-lt"/>
              </a:rPr>
              <a:t>związków pomiędzy danymi,</a:t>
            </a:r>
            <a:r>
              <a:rPr lang="pl-PL" sz="2000" dirty="0">
                <a:latin typeface="+mn-lt"/>
              </a:rPr>
              <a:t> </a:t>
            </a:r>
            <a:r>
              <a:rPr lang="pl-PL" sz="2400" dirty="0">
                <a:latin typeface="+mn-lt"/>
              </a:rPr>
              <a:t> </a:t>
            </a:r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275"/>
            <a:ext cx="9144000" cy="414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80921" cy="1368152"/>
          </a:xfrm>
        </p:spPr>
        <p:txBody>
          <a:bodyPr/>
          <a:lstStyle/>
          <a:p>
            <a:r>
              <a:rPr lang="pl-PL" b="0" dirty="0"/>
              <a:t>STATISTICA – </a:t>
            </a:r>
            <a:br>
              <a:rPr lang="pl-PL" b="0" dirty="0"/>
            </a:br>
            <a:r>
              <a:rPr lang="pl-PL" b="0" dirty="0"/>
              <a:t>umożliwia  analizę zbiorów danych </a:t>
            </a:r>
            <a:r>
              <a:rPr lang="pl-PL" b="0" dirty="0" smtClean="0"/>
              <a:t/>
            </a:r>
            <a:br>
              <a:rPr lang="pl-PL" b="0" dirty="0" smtClean="0"/>
            </a:br>
            <a:r>
              <a:rPr lang="pl-PL" b="0" dirty="0" smtClean="0"/>
              <a:t>reprezentujących </a:t>
            </a:r>
            <a:r>
              <a:rPr lang="pl-PL" b="0" dirty="0"/>
              <a:t>cechy </a:t>
            </a:r>
            <a:r>
              <a:rPr lang="pl-PL" b="0" dirty="0" smtClean="0"/>
              <a:t>ilościowe i jakościowe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2" cy="517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Empiryczny rozkład cechy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12776"/>
            <a:ext cx="7720012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/>
              <a:t>Budowa szeregu rozdzielczego – trzy etapy</a:t>
            </a:r>
          </a:p>
          <a:p>
            <a:pPr lvl="1">
              <a:lnSpc>
                <a:spcPct val="90000"/>
              </a:lnSpc>
            </a:pPr>
            <a:r>
              <a:rPr lang="pl-PL"/>
              <a:t>Ustalam </a:t>
            </a:r>
          </a:p>
          <a:p>
            <a:pPr lvl="2">
              <a:lnSpc>
                <a:spcPct val="90000"/>
              </a:lnSpc>
            </a:pPr>
            <a:r>
              <a:rPr lang="pl-PL"/>
              <a:t>liczbę klas  ( optymalna 7-15)</a:t>
            </a:r>
          </a:p>
          <a:p>
            <a:pPr lvl="2">
              <a:lnSpc>
                <a:spcPct val="90000"/>
              </a:lnSpc>
            </a:pPr>
            <a:r>
              <a:rPr lang="pl-PL"/>
              <a:t>szerokość przedziału klasowego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pl-PL"/>
          </a:p>
          <a:p>
            <a:pPr lvl="1">
              <a:lnSpc>
                <a:spcPct val="90000"/>
              </a:lnSpc>
            </a:pPr>
            <a:r>
              <a:rPr lang="pl-PL"/>
              <a:t>Określam granice przedziałów klasowych</a:t>
            </a:r>
          </a:p>
          <a:p>
            <a:pPr lvl="1">
              <a:lnSpc>
                <a:spcPct val="90000"/>
              </a:lnSpc>
            </a:pPr>
            <a:endParaRPr lang="pl-PL"/>
          </a:p>
          <a:p>
            <a:pPr lvl="1">
              <a:lnSpc>
                <a:spcPct val="90000"/>
              </a:lnSpc>
            </a:pPr>
            <a:r>
              <a:rPr lang="pl-PL"/>
              <a:t>Dla każdej  klasy zliczam liczę elementów  analizowanego zbioru danych, których wartości mieszczą się w granicach określonej klasy</a:t>
            </a:r>
          </a:p>
          <a:p>
            <a:pPr lvl="1">
              <a:lnSpc>
                <a:spcPct val="90000"/>
              </a:lnSpc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Szereg rozdzielczy – uwagi praktyczne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568952" cy="5328592"/>
          </a:xfrm>
        </p:spPr>
        <p:txBody>
          <a:bodyPr/>
          <a:lstStyle/>
          <a:p>
            <a:pPr marL="179388" indent="-179388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/>
              <a:t>Każdy przedział klasowy ma dolną i górną granicę</a:t>
            </a:r>
          </a:p>
          <a:p>
            <a:pPr marL="179388" indent="-179388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/>
              <a:t>Różnice pomiędzy tymi granicami nazywa się rozpiętością (szerokością) przedziału klasowego</a:t>
            </a:r>
          </a:p>
          <a:p>
            <a:pPr marL="179388" indent="-179388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/>
              <a:t>Przy równej rozpiętości przedziałów, liczebności  są porównywalne.</a:t>
            </a:r>
          </a:p>
          <a:p>
            <a:pPr marL="179388" indent="-179388">
              <a:lnSpc>
                <a:spcPct val="80000"/>
              </a:lnSpc>
              <a:buFont typeface="Arial" pitchFamily="34" charset="0"/>
              <a:buChar char="•"/>
            </a:pPr>
            <a:r>
              <a:rPr lang="pl-PL" sz="2400" dirty="0"/>
              <a:t>Częstość jest to iloraz liczby elementów zbioru zakwalifikowanych do danej klasy przez liczbę wszystkich elementów zbioru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b="1" dirty="0">
                <a:solidFill>
                  <a:srgbClr val="006699"/>
                </a:solidFill>
              </a:rPr>
              <a:t>Uwaga: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rgbClr val="006699"/>
                </a:solidFill>
              </a:rPr>
              <a:t>Ostatecznie </a:t>
            </a:r>
            <a:r>
              <a:rPr lang="pl-PL" sz="2400" dirty="0">
                <a:solidFill>
                  <a:srgbClr val="006699"/>
                </a:solidFill>
              </a:rPr>
              <a:t>badacz podejmuje decyzje o wartościach granic, szerokości przedziałów klasowych i ich </a:t>
            </a:r>
            <a:r>
              <a:rPr lang="pl-PL" sz="2400" dirty="0" smtClean="0">
                <a:solidFill>
                  <a:srgbClr val="006699"/>
                </a:solidFill>
              </a:rPr>
              <a:t>liczbie, kierując </a:t>
            </a:r>
            <a:r>
              <a:rPr lang="pl-PL" sz="2400" dirty="0">
                <a:solidFill>
                  <a:srgbClr val="006699"/>
                </a:solidFill>
              </a:rPr>
              <a:t>się wiedzą merytoryczną o badanym zjawisku,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>
                <a:solidFill>
                  <a:srgbClr val="C00000"/>
                </a:solidFill>
              </a:rPr>
              <a:t>Przykład: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rgbClr val="C00000"/>
                </a:solidFill>
              </a:rPr>
              <a:t>W </a:t>
            </a:r>
            <a:r>
              <a:rPr lang="pl-PL" sz="2400" dirty="0">
                <a:solidFill>
                  <a:srgbClr val="C00000"/>
                </a:solidFill>
              </a:rPr>
              <a:t>kartotekach pacjentów notowana jest data urodzenia, ta informacja pozwala zbadać cechę jaką jest  ich wiek.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511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7" name="Objaśnienie prostokątne zaokrąglone 6"/>
          <p:cNvSpPr/>
          <p:nvPr/>
        </p:nvSpPr>
        <p:spPr>
          <a:xfrm>
            <a:off x="2627784" y="404664"/>
            <a:ext cx="1872208" cy="1152128"/>
          </a:xfrm>
          <a:prstGeom prst="wedgeRoundRectCallout">
            <a:avLst>
              <a:gd name="adj1" fmla="val -56864"/>
              <a:gd name="adj2" fmla="val 898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rgbClr val="006699"/>
                </a:solidFill>
              </a:rPr>
              <a:t>To chcemy poznać</a:t>
            </a:r>
            <a:endParaRPr lang="pl-PL" sz="2400" dirty="0">
              <a:solidFill>
                <a:srgbClr val="006699"/>
              </a:solidFill>
            </a:endParaRPr>
          </a:p>
        </p:txBody>
      </p:sp>
      <p:sp>
        <p:nvSpPr>
          <p:cNvPr id="8" name="Objaśnienie prostokątne zaokrąglone 7"/>
          <p:cNvSpPr/>
          <p:nvPr/>
        </p:nvSpPr>
        <p:spPr>
          <a:xfrm>
            <a:off x="5148064" y="5445224"/>
            <a:ext cx="1872208" cy="1152128"/>
          </a:xfrm>
          <a:prstGeom prst="wedgeRoundRectCallout">
            <a:avLst>
              <a:gd name="adj1" fmla="val 33611"/>
              <a:gd name="adj2" fmla="val -689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rgbClr val="006699"/>
                </a:solidFill>
              </a:rPr>
              <a:t>Tu dokonujemy pomiarów</a:t>
            </a:r>
          </a:p>
          <a:p>
            <a:r>
              <a:rPr lang="pl-PL" sz="2000" dirty="0" smtClean="0">
                <a:solidFill>
                  <a:srgbClr val="006699"/>
                </a:solidFill>
              </a:rPr>
              <a:t>i obserwacji</a:t>
            </a:r>
            <a:endParaRPr lang="pl-PL" sz="2000" dirty="0">
              <a:solidFill>
                <a:srgbClr val="006699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539552" y="4149080"/>
          <a:ext cx="3851920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Prostokąt 13"/>
          <p:cNvSpPr/>
          <p:nvPr/>
        </p:nvSpPr>
        <p:spPr>
          <a:xfrm>
            <a:off x="4860032" y="188640"/>
            <a:ext cx="4283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 smtClean="0">
                <a:solidFill>
                  <a:srgbClr val="006699"/>
                </a:solidFill>
                <a:latin typeface="+mn-lt"/>
              </a:rPr>
              <a:t>Estymacja</a:t>
            </a:r>
            <a:r>
              <a:rPr lang="pl-PL" sz="2400" dirty="0" smtClean="0">
                <a:solidFill>
                  <a:srgbClr val="006699"/>
                </a:solidFill>
                <a:latin typeface="+mn-lt"/>
              </a:rPr>
              <a:t> zawiera metody </a:t>
            </a:r>
            <a:r>
              <a:rPr lang="pl-PL" sz="2400" i="1" dirty="0" smtClean="0">
                <a:solidFill>
                  <a:srgbClr val="006699"/>
                </a:solidFill>
                <a:latin typeface="+mn-lt"/>
              </a:rPr>
              <a:t>wnioskowania statystycznego </a:t>
            </a:r>
            <a:r>
              <a:rPr lang="pl-PL" sz="2400" dirty="0" smtClean="0">
                <a:solidFill>
                  <a:srgbClr val="006699"/>
                </a:solidFill>
                <a:latin typeface="+mn-lt"/>
              </a:rPr>
              <a:t>dotyczące sposobów </a:t>
            </a:r>
            <a:r>
              <a:rPr lang="pl-PL" sz="2400" dirty="0" smtClean="0">
                <a:solidFill>
                  <a:srgbClr val="C00000"/>
                </a:solidFill>
                <a:latin typeface="+mn-lt"/>
              </a:rPr>
              <a:t>oszacowań parametrów</a:t>
            </a:r>
            <a:r>
              <a:rPr lang="pl-PL" sz="2400" dirty="0" smtClean="0">
                <a:solidFill>
                  <a:srgbClr val="006699"/>
                </a:solidFill>
                <a:latin typeface="+mn-lt"/>
              </a:rPr>
              <a:t> zmiennych losowych w całej populacji na podstawie danych uzyskanych z próby statystycznej</a:t>
            </a:r>
            <a:endParaRPr lang="pl-PL" sz="2400" dirty="0">
              <a:solidFill>
                <a:srgbClr val="00669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210425" cy="941388"/>
          </a:xfrm>
        </p:spPr>
        <p:txBody>
          <a:bodyPr/>
          <a:lstStyle/>
          <a:p>
            <a:r>
              <a:rPr lang="pl-PL" dirty="0"/>
              <a:t>Szereg rozdzielczy prosty – analiza struktury wiekowej pacjentów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23526" y="1268758"/>
          <a:ext cx="8496948" cy="532140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16158"/>
                <a:gridCol w="1416158"/>
                <a:gridCol w="1416158"/>
                <a:gridCol w="1416158"/>
                <a:gridCol w="1416158"/>
                <a:gridCol w="1416158"/>
              </a:tblGrid>
              <a:tr h="8023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/>
                        <a:t>Numer klasy</a:t>
                      </a:r>
                      <a:endParaRPr lang="pl-PL" sz="24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/>
                        <a:t>Granice przedziałów klasowych</a:t>
                      </a:r>
                      <a:endParaRPr lang="pl-PL" sz="24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/>
                        <a:t>Środek przedziału</a:t>
                      </a:r>
                      <a:endParaRPr lang="pl-PL" sz="24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/>
                        <a:t>Liczność klasy</a:t>
                      </a:r>
                      <a:endParaRPr lang="pl-PL" sz="24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400" u="none" strike="noStrike" dirty="0"/>
                        <a:t>Częstość</a:t>
                      </a:r>
                      <a:endParaRPr lang="pl-PL" sz="24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975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/>
                        <a:t>dolna 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/>
                        <a:t>górna</a:t>
                      </a:r>
                      <a:endParaRPr lang="pl-PL" sz="24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909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/>
                        <a:t>LP</a:t>
                      </a:r>
                      <a:endParaRPr lang="pl-PL" sz="2400" b="1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/>
                        <a:t>a</a:t>
                      </a:r>
                      <a:endParaRPr lang="pl-PL" sz="2400" b="1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/>
                        <a:t>b</a:t>
                      </a:r>
                      <a:endParaRPr lang="pl-PL" sz="2400" b="1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/>
                        <a:t>x</a:t>
                      </a:r>
                      <a:r>
                        <a:rPr lang="pl-PL" sz="2400" u="none" strike="noStrike" baseline="-25000"/>
                        <a:t>i</a:t>
                      </a:r>
                      <a:endParaRPr lang="pl-PL" sz="2400" b="1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/>
                        <a:t>n</a:t>
                      </a:r>
                      <a:r>
                        <a:rPr lang="pl-PL" sz="2400" u="none" strike="noStrike" baseline="-25000"/>
                        <a:t>i</a:t>
                      </a:r>
                      <a:endParaRPr lang="pl-PL" sz="2400" b="1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/>
                        <a:t>ni/n</a:t>
                      </a:r>
                      <a:endParaRPr lang="pl-PL" sz="2400" b="1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53"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1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3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9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6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3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0,03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53"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2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9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15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12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12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0,11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53"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3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15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21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18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16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0,15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53"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4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21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27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24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18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0,17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53"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5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27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33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30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26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0,25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53"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6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33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39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36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17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0,16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53"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7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39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45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42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8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0,08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53"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8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45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51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48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4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0,04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53"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9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51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57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54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1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0,01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53">
                <a:tc>
                  <a:txBody>
                    <a:bodyPr/>
                    <a:lstStyle/>
                    <a:p>
                      <a:pPr algn="l" fontAlgn="b"/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/>
                        <a:t>Suma</a:t>
                      </a:r>
                      <a:endParaRPr lang="pl-PL" sz="2400" b="0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/>
                        <a:t>105</a:t>
                      </a:r>
                      <a:endParaRPr lang="pl-PL" sz="2400" b="1" i="0" u="none" strike="noStrike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u="none" strike="noStrike" dirty="0"/>
                        <a:t>1</a:t>
                      </a:r>
                      <a:endParaRPr lang="pl-PL" sz="24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Wykresy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971600" y="1268760"/>
          <a:ext cx="7416824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064500" cy="48958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dirty="0"/>
              <a:t>Histogram to jeden z graficznych sposobów przedstawiania rozkładu cechy. </a:t>
            </a:r>
          </a:p>
          <a:p>
            <a:pPr lvl="1">
              <a:lnSpc>
                <a:spcPct val="90000"/>
              </a:lnSpc>
            </a:pPr>
            <a:r>
              <a:rPr lang="pl-PL" sz="2400" dirty="0"/>
              <a:t>Składa się z szeregu prostokątów umieszczonych na osi współrzędnych.</a:t>
            </a:r>
          </a:p>
          <a:p>
            <a:pPr lvl="1">
              <a:lnSpc>
                <a:spcPct val="90000"/>
              </a:lnSpc>
            </a:pPr>
            <a:r>
              <a:rPr lang="pl-PL" sz="2400" dirty="0"/>
              <a:t>Prostokąty te są wyznaczone przez </a:t>
            </a:r>
          </a:p>
          <a:p>
            <a:pPr lvl="2">
              <a:lnSpc>
                <a:spcPct val="90000"/>
              </a:lnSpc>
            </a:pPr>
            <a:r>
              <a:rPr lang="pl-PL" dirty="0"/>
              <a:t>przedziały klasowe wartości cechy; szerokość przedziału; krok</a:t>
            </a:r>
          </a:p>
          <a:p>
            <a:pPr lvl="2">
              <a:lnSpc>
                <a:spcPct val="90000"/>
              </a:lnSpc>
            </a:pPr>
            <a:r>
              <a:rPr lang="pl-PL" dirty="0"/>
              <a:t>natomiast ich wysokość jest określona przez</a:t>
            </a:r>
          </a:p>
          <a:p>
            <a:pPr lvl="3">
              <a:lnSpc>
                <a:spcPct val="90000"/>
              </a:lnSpc>
            </a:pPr>
            <a:r>
              <a:rPr lang="pl-PL" dirty="0"/>
              <a:t>liczebności 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pl-PL" dirty="0"/>
              <a:t>lub</a:t>
            </a:r>
          </a:p>
          <a:p>
            <a:pPr lvl="3">
              <a:lnSpc>
                <a:spcPct val="90000"/>
              </a:lnSpc>
            </a:pPr>
            <a:r>
              <a:rPr lang="pl-PL" dirty="0"/>
              <a:t>częstości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pl-PL" dirty="0"/>
              <a:t>	elementów należących do określonego przedziału klasowego.</a:t>
            </a:r>
          </a:p>
          <a:p>
            <a:pPr>
              <a:lnSpc>
                <a:spcPct val="90000"/>
              </a:lnSpc>
            </a:pPr>
            <a:endParaRPr lang="pl-PL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l-PL"/>
              <a:t>Histogram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+mn-lt"/>
              </a:rPr>
              <a:t>Szereg rozdzielczy skumulowany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1520" y="1124744"/>
          <a:ext cx="7344814" cy="312511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36915"/>
                <a:gridCol w="1036915"/>
                <a:gridCol w="1036915"/>
                <a:gridCol w="1036915"/>
                <a:gridCol w="1609086"/>
                <a:gridCol w="1588068"/>
              </a:tblGrid>
              <a:tr h="65623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a</a:t>
                      </a:r>
                      <a:endParaRPr lang="pl-PL" sz="1800" b="1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b</a:t>
                      </a:r>
                      <a:endParaRPr lang="pl-PL" sz="1800" b="1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x</a:t>
                      </a:r>
                      <a:r>
                        <a:rPr lang="pl-PL" sz="1800" u="none" strike="noStrike" baseline="-25000" dirty="0"/>
                        <a:t>i</a:t>
                      </a:r>
                      <a:endParaRPr lang="pl-PL" sz="1800" b="1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n</a:t>
                      </a:r>
                      <a:r>
                        <a:rPr lang="pl-PL" sz="1800" u="none" strike="noStrike" baseline="-25000" dirty="0"/>
                        <a:t>i</a:t>
                      </a:r>
                      <a:endParaRPr lang="pl-PL" sz="1800" b="1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liczebność skumulowana</a:t>
                      </a:r>
                      <a:endParaRPr lang="pl-PL" sz="18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/>
                        <a:t>dystrybuanta empiryczna</a:t>
                      </a:r>
                      <a:endParaRPr lang="pl-PL" sz="18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3118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3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/>
                        <a:t>9</a:t>
                      </a:r>
                      <a:endParaRPr lang="pl-PL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6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3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3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/>
                        <a:t>0,029</a:t>
                      </a:r>
                      <a:endParaRPr lang="pl-PL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3118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9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/>
                        <a:t>15</a:t>
                      </a:r>
                      <a:endParaRPr lang="pl-PL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/>
                        <a:t>12</a:t>
                      </a:r>
                      <a:endParaRPr lang="pl-PL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12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15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/>
                        <a:t>0,143</a:t>
                      </a:r>
                      <a:endParaRPr lang="pl-PL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3118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15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21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/>
                        <a:t>18</a:t>
                      </a:r>
                      <a:endParaRPr lang="pl-PL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16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31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/>
                        <a:t>0,295</a:t>
                      </a:r>
                      <a:endParaRPr lang="pl-PL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3118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21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27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24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/>
                        <a:t>18</a:t>
                      </a:r>
                      <a:endParaRPr lang="pl-PL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49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/>
                        <a:t>0,467</a:t>
                      </a:r>
                      <a:endParaRPr lang="pl-PL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3118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37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33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35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/>
                        <a:t>26</a:t>
                      </a:r>
                      <a:endParaRPr lang="pl-PL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75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/>
                        <a:t>0,714</a:t>
                      </a:r>
                      <a:endParaRPr lang="pl-PL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3118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33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39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36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17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/>
                        <a:t>92</a:t>
                      </a:r>
                      <a:endParaRPr lang="pl-PL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/>
                        <a:t>0,876</a:t>
                      </a:r>
                      <a:endParaRPr lang="pl-PL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3118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39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45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42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8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/>
                        <a:t>100</a:t>
                      </a:r>
                      <a:endParaRPr lang="pl-PL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/>
                        <a:t>0,952</a:t>
                      </a:r>
                      <a:endParaRPr lang="pl-PL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3118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45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51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48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4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/>
                        <a:t>104</a:t>
                      </a:r>
                      <a:endParaRPr lang="pl-PL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/>
                        <a:t>0,990</a:t>
                      </a:r>
                      <a:endParaRPr lang="pl-PL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3118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51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57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54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/>
                        <a:t>1</a:t>
                      </a:r>
                      <a:endParaRPr lang="pl-PL" sz="1800" b="0" i="0" u="none" strike="noStrike"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/>
                        <a:t>105</a:t>
                      </a:r>
                      <a:endParaRPr lang="pl-PL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u="none" strike="noStrike" dirty="0"/>
                        <a:t>1,000</a:t>
                      </a:r>
                      <a:endParaRPr lang="pl-PL" sz="18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470400"/>
            <a:ext cx="642937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6980237" cy="764704"/>
          </a:xfrm>
        </p:spPr>
        <p:txBody>
          <a:bodyPr/>
          <a:lstStyle/>
          <a:p>
            <a:r>
              <a:rPr lang="pl-PL" dirty="0"/>
              <a:t>Statystyka Opisowa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091488" cy="5328592"/>
          </a:xfrm>
        </p:spPr>
        <p:txBody>
          <a:bodyPr>
            <a:normAutofit lnSpcReduction="10000"/>
          </a:bodyPr>
          <a:lstStyle/>
          <a:p>
            <a:pPr marL="179388" indent="-179388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>
                <a:solidFill>
                  <a:srgbClr val="800000"/>
                </a:solidFill>
              </a:rPr>
              <a:t>Parametrami statystycznymi </a:t>
            </a:r>
            <a:r>
              <a:rPr lang="pl-PL" dirty="0" smtClean="0">
                <a:solidFill>
                  <a:srgbClr val="800000"/>
                </a:solidFill>
              </a:rPr>
              <a:t>(statystykami</a:t>
            </a:r>
            <a:r>
              <a:rPr lang="pl-PL" dirty="0">
                <a:solidFill>
                  <a:srgbClr val="800000"/>
                </a:solidFill>
              </a:rPr>
              <a:t>) </a:t>
            </a:r>
            <a:r>
              <a:rPr lang="pl-PL" dirty="0"/>
              <a:t>nazywamy liczby umożliwiające </a:t>
            </a:r>
            <a:r>
              <a:rPr lang="pl-PL" dirty="0">
                <a:solidFill>
                  <a:srgbClr val="800000"/>
                </a:solidFill>
              </a:rPr>
              <a:t>sumaryczny opis </a:t>
            </a:r>
            <a:r>
              <a:rPr lang="pl-PL" dirty="0"/>
              <a:t>zbiorowości. </a:t>
            </a:r>
            <a:endParaRPr lang="pl-PL" dirty="0" smtClean="0"/>
          </a:p>
          <a:p>
            <a:pPr marL="179388" indent="-179388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 smtClean="0"/>
              <a:t>Parametry </a:t>
            </a:r>
            <a:r>
              <a:rPr lang="pl-PL" dirty="0"/>
              <a:t>te tak dokładnie charakteryzują zbiorowość, że mogą być wykorzystane do </a:t>
            </a:r>
            <a:r>
              <a:rPr lang="pl-PL" dirty="0">
                <a:solidFill>
                  <a:srgbClr val="800000"/>
                </a:solidFill>
              </a:rPr>
              <a:t>porównywania różnych zbiorowości</a:t>
            </a:r>
            <a:r>
              <a:rPr lang="pl-PL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dirty="0" smtClean="0"/>
              <a:t>Wyróżnia </a:t>
            </a:r>
            <a:r>
              <a:rPr lang="pl-PL" dirty="0"/>
              <a:t>się następujące grupy parametrów statystycznych: </a:t>
            </a:r>
          </a:p>
          <a:p>
            <a:pPr marL="269875" indent="-269875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>
                <a:solidFill>
                  <a:srgbClr val="006699"/>
                </a:solidFill>
              </a:rPr>
              <a:t>Miary położenia (klasyczne i pozycyjne)</a:t>
            </a:r>
          </a:p>
          <a:p>
            <a:pPr marL="269875" indent="-269875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>
                <a:solidFill>
                  <a:srgbClr val="006699"/>
                </a:solidFill>
              </a:rPr>
              <a:t>Miary zmienności</a:t>
            </a:r>
          </a:p>
          <a:p>
            <a:pPr marL="269875" indent="-269875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>
                <a:solidFill>
                  <a:srgbClr val="006699"/>
                </a:solidFill>
              </a:rPr>
              <a:t>Miary asymetrii i koncentracji</a:t>
            </a:r>
          </a:p>
          <a:p>
            <a:pPr marL="269875" indent="-269875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>
                <a:solidFill>
                  <a:srgbClr val="800000"/>
                </a:solidFill>
              </a:rPr>
              <a:t>Graficzna interpretacja statystyk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561263" cy="720080"/>
          </a:xfrm>
        </p:spPr>
        <p:txBody>
          <a:bodyPr/>
          <a:lstStyle/>
          <a:p>
            <a:r>
              <a:rPr lang="pl-PL" dirty="0">
                <a:solidFill>
                  <a:srgbClr val="006699"/>
                </a:solidFill>
              </a:rPr>
              <a:t>Miary położenia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640960" cy="3456384"/>
          </a:xfrm>
        </p:spPr>
        <p:txBody>
          <a:bodyPr/>
          <a:lstStyle/>
          <a:p>
            <a:pPr marL="522288" lvl="1" indent="-65088">
              <a:buFontTx/>
              <a:buNone/>
            </a:pPr>
            <a:r>
              <a:rPr lang="pl-PL" sz="2600" b="1" dirty="0" smtClean="0">
                <a:solidFill>
                  <a:srgbClr val="006699"/>
                </a:solidFill>
              </a:rPr>
              <a:t>Średnia</a:t>
            </a:r>
            <a:endParaRPr lang="pl-PL" sz="2600" b="1" dirty="0">
              <a:solidFill>
                <a:srgbClr val="006699"/>
              </a:solidFill>
            </a:endParaRPr>
          </a:p>
          <a:p>
            <a:pPr marL="522288" lvl="1" indent="-65088">
              <a:buNone/>
            </a:pPr>
            <a:r>
              <a:rPr lang="pl-PL" sz="2600" b="1" dirty="0" smtClean="0">
                <a:solidFill>
                  <a:srgbClr val="006699"/>
                </a:solidFill>
              </a:rPr>
              <a:t>Moda (dominanta): </a:t>
            </a:r>
            <a:r>
              <a:rPr lang="pl-PL" sz="2000" dirty="0" smtClean="0"/>
              <a:t>najczęściej występująca wartość cechy </a:t>
            </a:r>
            <a:endParaRPr lang="pl-PL" sz="2000" dirty="0"/>
          </a:p>
          <a:p>
            <a:pPr marL="522288" lvl="1" indent="-65088">
              <a:buFontTx/>
              <a:buNone/>
            </a:pPr>
            <a:r>
              <a:rPr lang="pl-PL" sz="2600" b="1" dirty="0" smtClean="0">
                <a:solidFill>
                  <a:srgbClr val="006699"/>
                </a:solidFill>
              </a:rPr>
              <a:t>Kwantyle:	</a:t>
            </a:r>
            <a:r>
              <a:rPr lang="pl-PL" sz="2000" dirty="0" smtClean="0"/>
              <a:t>Kwarty</a:t>
            </a:r>
            <a:r>
              <a:rPr lang="en-US" sz="2000" dirty="0" smtClean="0"/>
              <a:t>l</a:t>
            </a:r>
            <a:r>
              <a:rPr lang="pl-PL" sz="2000" dirty="0" smtClean="0"/>
              <a:t>e, decyle, </a:t>
            </a:r>
            <a:r>
              <a:rPr lang="pl-PL" sz="2000" dirty="0" err="1" smtClean="0"/>
              <a:t>percentyle</a:t>
            </a:r>
            <a:endParaRPr lang="pl-PL" sz="2000" dirty="0"/>
          </a:p>
          <a:p>
            <a:pPr marL="2244725" lvl="3"/>
            <a:r>
              <a:rPr lang="pl-PL" sz="2000" dirty="0"/>
              <a:t>mediana (kwarty</a:t>
            </a:r>
            <a:r>
              <a:rPr lang="en-US" sz="2000" dirty="0"/>
              <a:t>l</a:t>
            </a:r>
            <a:r>
              <a:rPr lang="pl-PL" sz="2000" dirty="0"/>
              <a:t> drugi</a:t>
            </a:r>
            <a:r>
              <a:rPr lang="pl-PL" sz="2000" dirty="0" smtClean="0"/>
              <a:t>) - taką wartość cechy, że co najmniej połowa jednostek zbiorowości ma wartość cechy nie większą niż Me i jednocześnie połowa jednostek  ma wartość cechy nie mniejszą niż Me. Czyli dystrybuanta empiryczna </a:t>
            </a:r>
            <a:r>
              <a:rPr lang="pl-PL" sz="2000" i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sz="2000" i="1" baseline="-25000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0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(Me)</a:t>
            </a:r>
            <a:r>
              <a:rPr lang="pl-PL" sz="20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 </a:t>
            </a:r>
            <a:r>
              <a:rPr lang="pl-PL" sz="20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½</a:t>
            </a:r>
          </a:p>
        </p:txBody>
      </p:sp>
      <p:pic>
        <p:nvPicPr>
          <p:cNvPr id="2304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4416765"/>
            <a:ext cx="7436959" cy="24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Błąd w obliczaniu średniej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600" b="1" dirty="0" smtClean="0">
                <a:solidFill>
                  <a:srgbClr val="006699"/>
                </a:solidFill>
              </a:rPr>
              <a:t>Na targu: </a:t>
            </a:r>
            <a:r>
              <a:rPr lang="pl-PL" dirty="0" smtClean="0"/>
              <a:t>właściciel straganu przejął stragan sąsiada… Każdy stragan sprzedawał wcześniej po </a:t>
            </a:r>
            <a:r>
              <a:rPr lang="pl-PL" sz="2600" b="1" dirty="0" smtClean="0">
                <a:solidFill>
                  <a:srgbClr val="006699"/>
                </a:solidFill>
              </a:rPr>
              <a:t>60kg</a:t>
            </a:r>
            <a:r>
              <a:rPr lang="pl-PL" dirty="0" smtClean="0"/>
              <a:t> </a:t>
            </a:r>
            <a:r>
              <a:rPr lang="pl-PL" sz="2600" b="1" dirty="0" smtClean="0">
                <a:solidFill>
                  <a:srgbClr val="006699"/>
                </a:solidFill>
              </a:rPr>
              <a:t>ziemniaków </a:t>
            </a:r>
            <a:r>
              <a:rPr lang="pl-PL" dirty="0" smtClean="0"/>
              <a:t>dziennie.</a:t>
            </a:r>
          </a:p>
          <a:p>
            <a:r>
              <a:rPr lang="pl-PL" dirty="0" smtClean="0"/>
              <a:t>Wcześniej właściciel sprzedawał ziemniaki po </a:t>
            </a:r>
            <a:r>
              <a:rPr lang="pl-PL" sz="2600" b="1" dirty="0" smtClean="0">
                <a:solidFill>
                  <a:srgbClr val="006699"/>
                </a:solidFill>
              </a:rPr>
              <a:t>1zł/2kg</a:t>
            </a:r>
            <a:r>
              <a:rPr lang="pl-PL" dirty="0" smtClean="0"/>
              <a:t> , sąsiad po </a:t>
            </a:r>
            <a:r>
              <a:rPr lang="pl-PL" sz="2600" b="1" dirty="0" smtClean="0">
                <a:solidFill>
                  <a:srgbClr val="006699"/>
                </a:solidFill>
              </a:rPr>
              <a:t>1zł/3kg</a:t>
            </a:r>
            <a:r>
              <a:rPr lang="pl-PL" dirty="0" smtClean="0"/>
              <a:t> (te mniejsze…). Po fuzji, zmieszane ziemniaki postanowił sprzedawać zgodnie ze stosunkiem ceny do jakości… </a:t>
            </a:r>
            <a:r>
              <a:rPr lang="pl-PL" sz="2600" b="1" dirty="0" smtClean="0">
                <a:solidFill>
                  <a:srgbClr val="006699"/>
                </a:solidFill>
              </a:rPr>
              <a:t>2zł/5kg</a:t>
            </a:r>
            <a:r>
              <a:rPr lang="pl-PL" dirty="0" smtClean="0"/>
              <a:t> </a:t>
            </a:r>
            <a:r>
              <a:rPr lang="pl-PL" baseline="30000" dirty="0" smtClean="0"/>
              <a:t>(</a:t>
            </a:r>
            <a:r>
              <a:rPr lang="pl-PL" baseline="30000" dirty="0" smtClean="0">
                <a:solidFill>
                  <a:srgbClr val="006699"/>
                </a:solidFill>
              </a:rPr>
              <a:t>40gr/kg</a:t>
            </a:r>
            <a:r>
              <a:rPr lang="pl-PL" baseline="30000" dirty="0" smtClean="0"/>
              <a:t>)</a:t>
            </a:r>
            <a:r>
              <a:rPr lang="pl-PL" dirty="0" smtClean="0"/>
              <a:t>.</a:t>
            </a:r>
          </a:p>
          <a:p>
            <a:pPr marL="539750" indent="-539750"/>
            <a:r>
              <a:rPr lang="pl-PL" dirty="0" smtClean="0"/>
              <a:t>―   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czy zachował poprzedni dochód przy tej samej wielkości sprzedaży?</a:t>
            </a:r>
            <a:endParaRPr lang="pl-PL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KISIM, </a:t>
            </a:r>
            <a:r>
              <a:rPr lang="pl-PL" dirty="0" err="1" smtClean="0"/>
              <a:t>WIMiIP</a:t>
            </a:r>
            <a:r>
              <a:rPr lang="pl-PL" dirty="0" smtClean="0"/>
              <a:t>, AGH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Błąd w obliczaniu średniej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268760"/>
            <a:ext cx="8229600" cy="2520280"/>
          </a:xfrm>
        </p:spPr>
        <p:txBody>
          <a:bodyPr/>
          <a:lstStyle/>
          <a:p>
            <a:r>
              <a:rPr lang="pl-PL" dirty="0" smtClean="0"/>
              <a:t>dochód przed fuzją:</a:t>
            </a:r>
            <a:r>
              <a:rPr lang="pl-PL" b="1" dirty="0" smtClean="0"/>
              <a:t>	</a:t>
            </a:r>
            <a:r>
              <a:rPr lang="pl-PL" b="1" dirty="0" smtClean="0">
                <a:solidFill>
                  <a:srgbClr val="FF0000"/>
                </a:solidFill>
              </a:rPr>
              <a:t>50zł</a:t>
            </a:r>
          </a:p>
          <a:p>
            <a:r>
              <a:rPr lang="pl-PL" sz="2400" dirty="0" smtClean="0"/>
              <a:t>stragan A: </a:t>
            </a:r>
            <a:r>
              <a:rPr lang="pl-PL" sz="2400" dirty="0" smtClean="0">
                <a:solidFill>
                  <a:srgbClr val="006699"/>
                </a:solidFill>
              </a:rPr>
              <a:t>60</a:t>
            </a:r>
            <a:r>
              <a:rPr lang="pl-PL" sz="2400" dirty="0" smtClean="0">
                <a:solidFill>
                  <a:srgbClr val="006699"/>
                </a:solidFill>
                <a:sym typeface="Symbol"/>
              </a:rPr>
              <a:t></a:t>
            </a:r>
            <a:r>
              <a:rPr lang="pl-PL" sz="2400" dirty="0" smtClean="0">
                <a:solidFill>
                  <a:srgbClr val="006699"/>
                </a:solidFill>
              </a:rPr>
              <a:t>(1zł/2kg)=30zł </a:t>
            </a:r>
            <a:r>
              <a:rPr lang="pl-PL" sz="2400" dirty="0" smtClean="0"/>
              <a:t>stragan B: </a:t>
            </a:r>
            <a:r>
              <a:rPr lang="pl-PL" sz="2400" dirty="0" smtClean="0">
                <a:solidFill>
                  <a:srgbClr val="006699"/>
                </a:solidFill>
              </a:rPr>
              <a:t>60</a:t>
            </a:r>
            <a:r>
              <a:rPr lang="pl-PL" sz="2400" dirty="0" smtClean="0">
                <a:solidFill>
                  <a:srgbClr val="006699"/>
                </a:solidFill>
                <a:sym typeface="Symbol"/>
              </a:rPr>
              <a:t></a:t>
            </a:r>
            <a:r>
              <a:rPr lang="pl-PL" sz="2400" dirty="0" smtClean="0">
                <a:solidFill>
                  <a:srgbClr val="006699"/>
                </a:solidFill>
              </a:rPr>
              <a:t>(1zł/3kg)=20zł </a:t>
            </a:r>
            <a:endParaRPr lang="pl-PL" sz="2400" dirty="0" smtClean="0"/>
          </a:p>
          <a:p>
            <a:r>
              <a:rPr lang="pl-PL" dirty="0" smtClean="0"/>
              <a:t>dochód po fuzji:</a:t>
            </a:r>
            <a:r>
              <a:rPr lang="pl-PL" b="1" dirty="0" smtClean="0"/>
              <a:t>	</a:t>
            </a:r>
            <a:r>
              <a:rPr lang="pl-PL" sz="2400" dirty="0" smtClean="0">
                <a:solidFill>
                  <a:srgbClr val="006699"/>
                </a:solidFill>
              </a:rPr>
              <a:t>120</a:t>
            </a:r>
            <a:r>
              <a:rPr lang="pl-PL" sz="2400" dirty="0" smtClean="0">
                <a:solidFill>
                  <a:srgbClr val="006699"/>
                </a:solidFill>
                <a:sym typeface="Symbol"/>
              </a:rPr>
              <a:t></a:t>
            </a:r>
            <a:r>
              <a:rPr lang="pl-PL" sz="2400" dirty="0" smtClean="0">
                <a:solidFill>
                  <a:srgbClr val="006699"/>
                </a:solidFill>
              </a:rPr>
              <a:t>(3zł/5kg)=</a:t>
            </a:r>
            <a:r>
              <a:rPr lang="pl-PL" dirty="0" smtClean="0">
                <a:solidFill>
                  <a:srgbClr val="006699"/>
                </a:solidFill>
              </a:rPr>
              <a:t> </a:t>
            </a:r>
            <a:r>
              <a:rPr lang="pl-PL" b="1" dirty="0" smtClean="0">
                <a:solidFill>
                  <a:srgbClr val="FF0000"/>
                </a:solidFill>
              </a:rPr>
              <a:t>48zł</a:t>
            </a:r>
          </a:p>
          <a:p>
            <a:r>
              <a:rPr lang="pl-PL" dirty="0" smtClean="0"/>
              <a:t>―   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dlaczego?</a:t>
            </a:r>
          </a:p>
          <a:p>
            <a:endParaRPr lang="pl-PL" b="1" dirty="0" smtClean="0">
              <a:solidFill>
                <a:srgbClr val="FF0000"/>
              </a:solidFill>
            </a:endParaRPr>
          </a:p>
          <a:p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11560" y="3789040"/>
            <a:ext cx="77768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/>
            <a:r>
              <a:rPr lang="pl-PL" dirty="0" smtClean="0"/>
              <a:t>―   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właściciel potraktował równorzędnie wartość sprzedaży obu straganów, a należało obliczyć jednostkową cenę za kg</a:t>
            </a:r>
          </a:p>
          <a:p>
            <a:pPr marL="539750" indent="-539750"/>
            <a:endParaRPr lang="pl-PL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39750" indent="-539750"/>
            <a:r>
              <a:rPr lang="pl-PL" sz="2400" dirty="0" smtClean="0">
                <a:solidFill>
                  <a:srgbClr val="006699"/>
                </a:solidFill>
              </a:rPr>
              <a:t>(30zł+20zł)/120kg = </a:t>
            </a:r>
            <a:r>
              <a:rPr lang="pl-PL" sz="2400" b="1" dirty="0" smtClean="0">
                <a:solidFill>
                  <a:srgbClr val="FF0000"/>
                </a:solidFill>
              </a:rPr>
              <a:t>41,67gr</a:t>
            </a:r>
            <a:endParaRPr lang="pl-PL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Graficzne wyznaczanie mody</a:t>
            </a:r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990600" y="1295400"/>
          <a:ext cx="7391400" cy="5181600"/>
        </p:xfrm>
        <a:graphic>
          <a:graphicData uri="http://schemas.openxmlformats.org/presentationml/2006/ole">
            <p:oleObj spid="_x0000_s154626" name="Wykres" r:id="rId3" imgW="5571000" imgH="3484800" progId="Excel.Sheet.8">
              <p:embed/>
            </p:oleObj>
          </a:graphicData>
        </a:graphic>
      </p:graphicFrame>
      <p:sp>
        <p:nvSpPr>
          <p:cNvPr id="137220" name="Line 4"/>
          <p:cNvSpPr>
            <a:spLocks noChangeShapeType="1"/>
          </p:cNvSpPr>
          <p:nvPr/>
        </p:nvSpPr>
        <p:spPr bwMode="auto">
          <a:xfrm flipV="1">
            <a:off x="4648200" y="25908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37221" name="Line 5"/>
          <p:cNvSpPr>
            <a:spLocks noChangeShapeType="1"/>
          </p:cNvSpPr>
          <p:nvPr/>
        </p:nvSpPr>
        <p:spPr bwMode="auto">
          <a:xfrm>
            <a:off x="4648200" y="26670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4953000" y="3124200"/>
            <a:ext cx="0" cy="2514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4876800" y="5354638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600">
                <a:latin typeface="Times New Roman" pitchFamily="18" charset="0"/>
              </a:rPr>
              <a:t>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6699"/>
                </a:solidFill>
              </a:rPr>
              <a:t>Miary zmienności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dirty="0"/>
              <a:t>Miary zmienności dzielą się na miary klasyczne i pozycyjne.</a:t>
            </a:r>
          </a:p>
          <a:p>
            <a:pPr>
              <a:lnSpc>
                <a:spcPct val="90000"/>
              </a:lnSpc>
            </a:pPr>
            <a:endParaRPr lang="pl-PL" dirty="0"/>
          </a:p>
          <a:p>
            <a:pPr>
              <a:lnSpc>
                <a:spcPct val="90000"/>
              </a:lnSpc>
            </a:pPr>
            <a:r>
              <a:rPr lang="pl-PL" dirty="0"/>
              <a:t>miary </a:t>
            </a:r>
            <a:r>
              <a:rPr lang="pl-PL" u="sng" dirty="0"/>
              <a:t>pozycyjne</a:t>
            </a:r>
            <a:r>
              <a:rPr lang="pl-PL" dirty="0"/>
              <a:t> : rozstęp, </a:t>
            </a:r>
            <a:r>
              <a:rPr lang="pl-PL" dirty="0">
                <a:solidFill>
                  <a:srgbClr val="006699"/>
                </a:solidFill>
              </a:rPr>
              <a:t>odchylenie ćwiartkowe</a:t>
            </a:r>
            <a:r>
              <a:rPr lang="pl-PL" dirty="0"/>
              <a:t>, współczynnik zmienności</a:t>
            </a:r>
          </a:p>
          <a:p>
            <a:pPr>
              <a:lnSpc>
                <a:spcPct val="90000"/>
              </a:lnSpc>
            </a:pPr>
            <a:endParaRPr lang="pl-PL" dirty="0"/>
          </a:p>
          <a:p>
            <a:pPr>
              <a:lnSpc>
                <a:spcPct val="90000"/>
              </a:lnSpc>
            </a:pPr>
            <a:r>
              <a:rPr lang="pl-PL" dirty="0"/>
              <a:t>miary </a:t>
            </a:r>
            <a:r>
              <a:rPr lang="pl-PL" u="sng" dirty="0"/>
              <a:t>klasyczne: </a:t>
            </a:r>
            <a:r>
              <a:rPr lang="pl-PL" dirty="0">
                <a:solidFill>
                  <a:srgbClr val="006699"/>
                </a:solidFill>
              </a:rPr>
              <a:t>wariancja, odchylenie standardowe</a:t>
            </a:r>
            <a:r>
              <a:rPr lang="pl-PL" dirty="0"/>
              <a:t>, odchylenie przeciętne, współczynnik zmienności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Wprowadzenie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7920037" cy="5400600"/>
          </a:xfrm>
        </p:spPr>
        <p:txBody>
          <a:bodyPr>
            <a:no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pl-PL" sz="3200" dirty="0" smtClean="0"/>
              <a:t>Podstawowe </a:t>
            </a:r>
            <a:r>
              <a:rPr lang="pl-PL" sz="3200" dirty="0"/>
              <a:t>cele analizy zbiorów danych</a:t>
            </a:r>
          </a:p>
          <a:p>
            <a:pPr lvl="1"/>
            <a:r>
              <a:rPr lang="pl-PL" dirty="0" smtClean="0"/>
              <a:t>Opis </a:t>
            </a:r>
            <a:r>
              <a:rPr lang="pl-PL" dirty="0"/>
              <a:t>ich struktury</a:t>
            </a:r>
          </a:p>
          <a:p>
            <a:pPr lvl="1"/>
            <a:r>
              <a:rPr lang="pl-PL" dirty="0" smtClean="0"/>
              <a:t>Odkrywanie </a:t>
            </a:r>
            <a:r>
              <a:rPr lang="pl-PL" dirty="0"/>
              <a:t>i badanie zależności występujących pomiędzy danymi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sz="3200" dirty="0" smtClean="0"/>
              <a:t>Narzędzia: 	</a:t>
            </a:r>
          </a:p>
          <a:p>
            <a:pPr lvl="1"/>
            <a:r>
              <a:rPr lang="pl-PL" dirty="0" smtClean="0"/>
              <a:t>metody statystyki matematycznej</a:t>
            </a:r>
          </a:p>
          <a:p>
            <a:pPr lvl="1"/>
            <a:r>
              <a:rPr lang="pl-PL" dirty="0" smtClean="0"/>
              <a:t>pakiety statystyczne </a:t>
            </a:r>
            <a:r>
              <a:rPr lang="pl-PL" dirty="0" err="1" smtClean="0"/>
              <a:t>Statistica</a:t>
            </a:r>
            <a:r>
              <a:rPr lang="pl-PL" dirty="0" smtClean="0"/>
              <a:t>,   IBM- SPSS </a:t>
            </a:r>
            <a:r>
              <a:rPr lang="pl-PL" dirty="0" err="1" smtClean="0"/>
              <a:t>Statistics</a:t>
            </a:r>
            <a:r>
              <a:rPr lang="pl-PL" dirty="0" smtClean="0"/>
              <a:t>, środowisko R, Weka</a:t>
            </a:r>
          </a:p>
          <a:p>
            <a:pPr lvl="1"/>
            <a:r>
              <a:rPr lang="pl-PL" dirty="0" smtClean="0"/>
              <a:t>moduły statystyczne w arkuszach kalkulacyjnych, bazach danych: Excel, Oracle Data Mining, </a:t>
            </a:r>
            <a:r>
              <a:rPr lang="pl-PL" dirty="0" err="1" smtClean="0"/>
              <a:t>Enterprise</a:t>
            </a:r>
            <a:r>
              <a:rPr lang="pl-PL" dirty="0" smtClean="0"/>
              <a:t> Miner SAS, IBM DB2 </a:t>
            </a:r>
            <a:r>
              <a:rPr lang="pl-PL" dirty="0" err="1" smtClean="0"/>
              <a:t>Intelligent</a:t>
            </a:r>
            <a:r>
              <a:rPr lang="pl-PL" dirty="0" smtClean="0"/>
              <a:t> Miner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210425" cy="941388"/>
          </a:xfrm>
        </p:spPr>
        <p:txBody>
          <a:bodyPr/>
          <a:lstStyle/>
          <a:p>
            <a:r>
              <a:rPr lang="pl-PL" dirty="0"/>
              <a:t>Odchylenie ćwiartkowe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00213"/>
            <a:ext cx="7902203" cy="2449512"/>
          </a:xfrm>
        </p:spPr>
        <p:txBody>
          <a:bodyPr/>
          <a:lstStyle/>
          <a:p>
            <a:r>
              <a:rPr lang="pl-PL" dirty="0">
                <a:sym typeface="Symbol" pitchFamily="18" charset="2"/>
              </a:rPr>
              <a:t>Kwartyle są wykorzystywane do określenia pozycyjnej miary zróżnicowania, nazywanej </a:t>
            </a:r>
            <a:r>
              <a:rPr lang="pl-PL" dirty="0">
                <a:solidFill>
                  <a:srgbClr val="006699"/>
                </a:solidFill>
                <a:sym typeface="Symbol" pitchFamily="18" charset="2"/>
              </a:rPr>
              <a:t>odchyleniem ćwiartkowym</a:t>
            </a:r>
            <a:r>
              <a:rPr lang="pl-PL" dirty="0">
                <a:sym typeface="Symbol" pitchFamily="18" charset="2"/>
              </a:rPr>
              <a:t>, którym jest wielkość Q, określona wzorem</a:t>
            </a:r>
            <a:endParaRPr lang="pl-PL" dirty="0"/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627784" y="4005064"/>
          <a:ext cx="3198813" cy="1284288"/>
        </p:xfrm>
        <a:graphic>
          <a:graphicData uri="http://schemas.openxmlformats.org/presentationml/2006/ole">
            <p:oleObj spid="_x0000_s157698" name="Równanie" r:id="rId3" imgW="77436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210425" cy="941388"/>
          </a:xfrm>
        </p:spPr>
        <p:txBody>
          <a:bodyPr/>
          <a:lstStyle/>
          <a:p>
            <a:r>
              <a:rPr lang="pl-PL" b="0" dirty="0"/>
              <a:t>Miary zmienności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268760"/>
            <a:ext cx="8316912" cy="4941887"/>
          </a:xfrm>
        </p:spPr>
        <p:txBody>
          <a:bodyPr/>
          <a:lstStyle/>
          <a:p>
            <a:pPr>
              <a:buFontTx/>
              <a:buNone/>
            </a:pPr>
            <a:r>
              <a:rPr lang="pl-PL" sz="2000" dirty="0"/>
              <a:t>Rozstęp- najprostsza miara </a:t>
            </a:r>
            <a:r>
              <a:rPr lang="pl-PL" sz="2000" dirty="0" smtClean="0"/>
              <a:t>zmienności</a:t>
            </a:r>
            <a:r>
              <a:rPr lang="pl-PL" sz="2000" dirty="0"/>
              <a:t>	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R=x</a:t>
            </a:r>
            <a:r>
              <a:rPr lang="pl-PL" i="1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i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endParaRPr lang="pl-PL" i="1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pl-PL" sz="2000" dirty="0"/>
              <a:t>Odchylenie ćwiartkowe</a:t>
            </a:r>
          </a:p>
          <a:p>
            <a:pPr>
              <a:buFontTx/>
              <a:buNone/>
            </a:pPr>
            <a:endParaRPr lang="pl-PL" sz="2000" dirty="0"/>
          </a:p>
          <a:p>
            <a:pPr>
              <a:buFontTx/>
              <a:buNone/>
            </a:pPr>
            <a:endParaRPr lang="pl-PL" sz="2000" dirty="0"/>
          </a:p>
          <a:p>
            <a:pPr>
              <a:buFontTx/>
              <a:buNone/>
            </a:pPr>
            <a:r>
              <a:rPr lang="pl-PL" sz="2000" dirty="0"/>
              <a:t>Odchylenie przeciętne</a:t>
            </a:r>
          </a:p>
          <a:p>
            <a:pPr>
              <a:buFontTx/>
              <a:buNone/>
            </a:pPr>
            <a:endParaRPr lang="pl-PL" sz="2000" dirty="0"/>
          </a:p>
          <a:p>
            <a:endParaRPr lang="pl-PL" sz="2000" dirty="0"/>
          </a:p>
          <a:p>
            <a:pPr>
              <a:buFontTx/>
              <a:buNone/>
            </a:pPr>
            <a:endParaRPr lang="pl-PL" sz="2000" dirty="0"/>
          </a:p>
          <a:p>
            <a:pPr>
              <a:buFontTx/>
              <a:buNone/>
            </a:pPr>
            <a:r>
              <a:rPr lang="pl-PL" sz="2000" dirty="0"/>
              <a:t>Współczynnik zmienności</a:t>
            </a:r>
          </a:p>
        </p:txBody>
      </p:sp>
      <p:graphicFrame>
        <p:nvGraphicFramePr>
          <p:cNvPr id="14336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275856" y="1988840"/>
          <a:ext cx="2224087" cy="766763"/>
        </p:xfrm>
        <a:graphic>
          <a:graphicData uri="http://schemas.openxmlformats.org/presentationml/2006/ole">
            <p:oleObj spid="_x0000_s158722" name="Równanie" r:id="rId3" imgW="774360" imgH="393480" progId="">
              <p:embed/>
            </p:oleObj>
          </a:graphicData>
        </a:graphic>
      </p:graphicFrame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2987824" y="3212976"/>
          <a:ext cx="4533900" cy="1247775"/>
        </p:xfrm>
        <a:graphic>
          <a:graphicData uri="http://schemas.openxmlformats.org/presentationml/2006/ole">
            <p:oleObj spid="_x0000_s158723" name="Równanie" r:id="rId4" imgW="2247900" imgH="609600" progId="">
              <p:embed/>
            </p:oleObj>
          </a:graphicData>
        </a:graphic>
      </p:graphicFrame>
      <p:graphicFrame>
        <p:nvGraphicFramePr>
          <p:cNvPr id="143368" name="Object 8"/>
          <p:cNvGraphicFramePr>
            <a:graphicFrameLocks noChangeAspect="1"/>
          </p:cNvGraphicFramePr>
          <p:nvPr/>
        </p:nvGraphicFramePr>
        <p:xfrm>
          <a:off x="4499992" y="5085184"/>
          <a:ext cx="1655763" cy="809625"/>
        </p:xfrm>
        <a:graphic>
          <a:graphicData uri="http://schemas.openxmlformats.org/presentationml/2006/ole">
            <p:oleObj spid="_x0000_s158724" name="Równanie" r:id="rId5" imgW="469696" imgH="3935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+mn-lt"/>
              </a:rPr>
              <a:t>Klasyczne miary zmienności</a:t>
            </a:r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2051720" y="1844824"/>
          <a:ext cx="3352800" cy="1279525"/>
        </p:xfrm>
        <a:graphic>
          <a:graphicData uri="http://schemas.openxmlformats.org/presentationml/2006/ole">
            <p:oleObj spid="_x0000_s159746" name="Równanie" r:id="rId3" imgW="1130040" imgH="431640" progId="">
              <p:embed/>
            </p:oleObj>
          </a:graphicData>
        </a:graphic>
      </p:graphicFrame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965325" y="148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l-PL" sz="2400">
              <a:latin typeface="+mn-lt"/>
            </a:endParaRP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1187450" y="1412875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>
                <a:solidFill>
                  <a:schemeClr val="accent2"/>
                </a:solidFill>
                <a:latin typeface="+mn-lt"/>
              </a:rPr>
              <a:t>Wariancja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1187450" y="3213100"/>
            <a:ext cx="3286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>
                <a:solidFill>
                  <a:schemeClr val="accent2"/>
                </a:solidFill>
                <a:latin typeface="+mn-lt"/>
              </a:rPr>
              <a:t>Odchylenie standardowe</a:t>
            </a:r>
          </a:p>
        </p:txBody>
      </p:sp>
      <p:graphicFrame>
        <p:nvGraphicFramePr>
          <p:cNvPr id="144391" name="Object 7"/>
          <p:cNvGraphicFramePr>
            <a:graphicFrameLocks noChangeAspect="1"/>
          </p:cNvGraphicFramePr>
          <p:nvPr/>
        </p:nvGraphicFramePr>
        <p:xfrm>
          <a:off x="2124075" y="3644900"/>
          <a:ext cx="3384550" cy="1106488"/>
        </p:xfrm>
        <a:graphic>
          <a:graphicData uri="http://schemas.openxmlformats.org/presentationml/2006/ole">
            <p:oleObj spid="_x0000_s159747" name="Równanie" r:id="rId4" imgW="1231366" imgH="482391" progId="">
              <p:embed/>
            </p:oleObj>
          </a:graphicData>
        </a:graphic>
      </p:graphicFrame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2267744" y="5445224"/>
          <a:ext cx="1871663" cy="1079500"/>
        </p:xfrm>
        <a:graphic>
          <a:graphicData uri="http://schemas.openxmlformats.org/presentationml/2006/ole">
            <p:oleObj spid="_x0000_s159748" name="Równanie" r:id="rId5" imgW="444307" imgH="393529" progId="">
              <p:embed/>
            </p:oleObj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1331913" y="4941888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>
                <a:solidFill>
                  <a:schemeClr val="accent2"/>
                </a:solidFill>
                <a:latin typeface="+mn-lt"/>
              </a:rPr>
              <a:t>Współczynnik  zmienności - klasyczny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868144" y="1916832"/>
            <a:ext cx="2376264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nadwyżka średniej kwadratów nad kwadratem średniej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88913"/>
            <a:ext cx="7210425" cy="941387"/>
          </a:xfrm>
        </p:spPr>
        <p:txBody>
          <a:bodyPr/>
          <a:lstStyle/>
          <a:p>
            <a:r>
              <a:rPr lang="pl-PL"/>
              <a:t>Miary zmienności – interpretacja graficzna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6048672" cy="5221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000" dirty="0"/>
              <a:t>Na rysunku pokazano dwa diagramy częstości  (1) i (2).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Dla uproszczenia miary położenia </a:t>
            </a:r>
            <a:br>
              <a:rPr lang="pl-PL" sz="2000" dirty="0"/>
            </a:br>
            <a:r>
              <a:rPr lang="pl-PL" sz="2000" dirty="0"/>
              <a:t>(średnia, mediana i modalna) są sobie równe i identyczne dla obu zbiorowości.</a:t>
            </a:r>
            <a:endParaRPr lang="pl-PL" sz="2000" u="sng" dirty="0"/>
          </a:p>
          <a:p>
            <a:pPr>
              <a:lnSpc>
                <a:spcPct val="90000"/>
              </a:lnSpc>
            </a:pPr>
            <a:r>
              <a:rPr lang="pl-PL" sz="2000" u="sng" dirty="0"/>
              <a:t>Mniejsze</a:t>
            </a:r>
            <a:r>
              <a:rPr lang="pl-PL" sz="2000" dirty="0"/>
              <a:t> rozproszenie wokół średniej </a:t>
            </a:r>
            <a:br>
              <a:rPr lang="pl-PL" sz="2000" dirty="0"/>
            </a:br>
            <a:r>
              <a:rPr lang="pl-PL" sz="2000" dirty="0"/>
              <a:t>występuje w zbiorowości (1).</a:t>
            </a:r>
            <a:br>
              <a:rPr lang="pl-PL" sz="2000" dirty="0"/>
            </a:br>
            <a:r>
              <a:rPr lang="pl-PL" sz="2000" dirty="0"/>
              <a:t>Diagram jest smuklejszy i wyższy.</a:t>
            </a:r>
            <a:endParaRPr lang="pl-PL" sz="2000" u="sng" dirty="0"/>
          </a:p>
          <a:p>
            <a:pPr>
              <a:lnSpc>
                <a:spcPct val="90000"/>
              </a:lnSpc>
            </a:pPr>
            <a:r>
              <a:rPr lang="pl-PL" sz="2000" u="sng" dirty="0"/>
              <a:t>Większe</a:t>
            </a:r>
            <a:r>
              <a:rPr lang="pl-PL" sz="2000" dirty="0"/>
              <a:t> rozproszenie wokół średniej </a:t>
            </a:r>
            <a:br>
              <a:rPr lang="pl-PL" sz="2000" dirty="0"/>
            </a:br>
            <a:r>
              <a:rPr lang="pl-PL" sz="2000" dirty="0"/>
              <a:t>występuje w zbiorowości (2).</a:t>
            </a:r>
            <a:br>
              <a:rPr lang="pl-PL" sz="2000" dirty="0"/>
            </a:br>
            <a:r>
              <a:rPr lang="pl-PL" sz="2000" dirty="0"/>
              <a:t>Diagram jest bardziej rozłożysty i niższy.</a:t>
            </a:r>
          </a:p>
          <a:p>
            <a:pPr>
              <a:lnSpc>
                <a:spcPct val="90000"/>
              </a:lnSpc>
            </a:pPr>
            <a:endParaRPr lang="pl-PL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dirty="0"/>
              <a:t>Odchylenie standardowe </a:t>
            </a:r>
            <a:br>
              <a:rPr lang="pl-PL" dirty="0"/>
            </a:br>
            <a:r>
              <a:rPr lang="pl-PL" dirty="0"/>
              <a:t>w zbiorowości (1) jest mniejsze </a:t>
            </a:r>
            <a:br>
              <a:rPr lang="pl-PL" dirty="0"/>
            </a:br>
            <a:r>
              <a:rPr lang="pl-PL" dirty="0"/>
              <a:t>niż w zbiorowości (2</a:t>
            </a:r>
            <a:r>
              <a:rPr lang="pl-PL" dirty="0" smtClean="0"/>
              <a:t>)</a:t>
            </a:r>
            <a:r>
              <a:rPr lang="pl-PL" i="1" dirty="0"/>
              <a:t>	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45412" name="Picture 4" descr="rozrz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88840"/>
            <a:ext cx="3600078" cy="351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+mn-lt"/>
              </a:rPr>
              <a:t>Praktyczne wykorzystanie miar zmienności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075612" cy="4497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dirty="0"/>
              <a:t>Przedział TYPOWYCH wartości cechy</a:t>
            </a:r>
            <a:br>
              <a:rPr lang="pl-PL" dirty="0"/>
            </a:br>
            <a:endParaRPr lang="pl-PL" dirty="0"/>
          </a:p>
          <a:p>
            <a:pPr>
              <a:lnSpc>
                <a:spcPct val="90000"/>
              </a:lnSpc>
            </a:pPr>
            <a:endParaRPr lang="pl-PL" dirty="0"/>
          </a:p>
          <a:p>
            <a:pPr>
              <a:lnSpc>
                <a:spcPct val="90000"/>
              </a:lnSpc>
            </a:pPr>
            <a:endParaRPr lang="pl-PL" dirty="0"/>
          </a:p>
          <a:p>
            <a:pPr>
              <a:lnSpc>
                <a:spcPct val="90000"/>
              </a:lnSpc>
            </a:pPr>
            <a:endParaRPr lang="pl-PL" dirty="0"/>
          </a:p>
          <a:p>
            <a:pPr>
              <a:lnSpc>
                <a:spcPct val="90000"/>
              </a:lnSpc>
            </a:pPr>
            <a:r>
              <a:rPr lang="pl-PL" dirty="0" smtClean="0"/>
              <a:t>Przedział </a:t>
            </a:r>
            <a:r>
              <a:rPr lang="pl-PL" dirty="0"/>
              <a:t>taki ma tą własność, że około70% jednostek badanej zbiorowości charakteryzuje się wartością cechy należącą do tego przedziału.</a:t>
            </a:r>
          </a:p>
          <a:p>
            <a:pPr>
              <a:lnSpc>
                <a:spcPct val="90000"/>
              </a:lnSpc>
            </a:pPr>
            <a:endParaRPr lang="pl-PL" dirty="0"/>
          </a:p>
        </p:txBody>
      </p:sp>
      <p:graphicFrame>
        <p:nvGraphicFramePr>
          <p:cNvPr id="146437" name="Object 5"/>
          <p:cNvGraphicFramePr>
            <a:graphicFrameLocks noChangeAspect="1"/>
          </p:cNvGraphicFramePr>
          <p:nvPr/>
        </p:nvGraphicFramePr>
        <p:xfrm>
          <a:off x="1476375" y="2708275"/>
          <a:ext cx="4067175" cy="895350"/>
        </p:xfrm>
        <a:graphic>
          <a:graphicData uri="http://schemas.openxmlformats.org/presentationml/2006/ole">
            <p:oleObj spid="_x0000_s160770" name="Równanie" r:id="rId3" imgW="1117600" imgH="2413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Reguła trzy sigma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064897" cy="3096344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sz="2400" b="1" dirty="0"/>
              <a:t>Jeżeli zmienna losowa ma rozkład normalny N(</a:t>
            </a:r>
            <a:r>
              <a:rPr lang="pl-PL" sz="2400" b="1" dirty="0" err="1"/>
              <a:t>μ,σ</a:t>
            </a:r>
            <a:r>
              <a:rPr lang="pl-PL" sz="2400" b="1" dirty="0"/>
              <a:t>) to: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sz="2400" b="1" dirty="0"/>
          </a:p>
          <a:p>
            <a:pPr>
              <a:spcBef>
                <a:spcPct val="50000"/>
              </a:spcBef>
            </a:pPr>
            <a:r>
              <a:rPr lang="pl-PL" sz="2400" b="1" dirty="0" smtClean="0">
                <a:solidFill>
                  <a:srgbClr val="006699"/>
                </a:solidFill>
              </a:rPr>
              <a:t>68,27% </a:t>
            </a:r>
            <a:r>
              <a:rPr lang="pl-PL" sz="2400" dirty="0">
                <a:solidFill>
                  <a:srgbClr val="006699"/>
                </a:solidFill>
              </a:rPr>
              <a:t>populacji mieści się w przedziale 	</a:t>
            </a:r>
            <a:r>
              <a:rPr lang="pl-PL" sz="2400" dirty="0" smtClean="0">
                <a:solidFill>
                  <a:srgbClr val="006699"/>
                </a:solidFill>
              </a:rPr>
              <a:t>(</a:t>
            </a:r>
            <a:r>
              <a:rPr lang="pl-PL" sz="2400" i="1" dirty="0">
                <a:solidFill>
                  <a:srgbClr val="006699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400" i="1" dirty="0">
                <a:solidFill>
                  <a:srgbClr val="006699"/>
                </a:solidFill>
                <a:sym typeface="Symbol" pitchFamily="18" charset="2"/>
              </a:rPr>
              <a:t> - </a:t>
            </a:r>
            <a:r>
              <a:rPr lang="pl-PL" sz="2400" i="1" dirty="0">
                <a:solidFill>
                  <a:srgbClr val="006699"/>
                </a:solidFill>
                <a:cs typeface="Times New Roman" pitchFamily="18" charset="0"/>
              </a:rPr>
              <a:t>σ</a:t>
            </a:r>
            <a:r>
              <a:rPr lang="pl-PL" sz="2400" i="1" dirty="0">
                <a:solidFill>
                  <a:srgbClr val="006699"/>
                </a:solidFill>
              </a:rPr>
              <a:t>; </a:t>
            </a:r>
            <a:r>
              <a:rPr lang="pl-PL" sz="2400" i="1" dirty="0">
                <a:solidFill>
                  <a:srgbClr val="006699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400" i="1" dirty="0">
                <a:solidFill>
                  <a:srgbClr val="006699"/>
                </a:solidFill>
                <a:sym typeface="Symbol" pitchFamily="18" charset="2"/>
              </a:rPr>
              <a:t> + </a:t>
            </a:r>
            <a:r>
              <a:rPr lang="pl-PL" sz="2400" i="1" dirty="0">
                <a:solidFill>
                  <a:srgbClr val="006699"/>
                </a:solidFill>
                <a:cs typeface="Times New Roman" pitchFamily="18" charset="0"/>
              </a:rPr>
              <a:t>σ</a:t>
            </a:r>
            <a:r>
              <a:rPr lang="pl-PL" sz="2400" i="1" dirty="0">
                <a:solidFill>
                  <a:srgbClr val="006699"/>
                </a:solidFill>
              </a:rPr>
              <a:t>)</a:t>
            </a:r>
            <a:endParaRPr lang="pl-PL" sz="2400" dirty="0">
              <a:solidFill>
                <a:srgbClr val="006699"/>
              </a:solidFill>
            </a:endParaRPr>
          </a:p>
          <a:p>
            <a:pPr>
              <a:spcBef>
                <a:spcPct val="50000"/>
              </a:spcBef>
            </a:pPr>
            <a:r>
              <a:rPr lang="pl-PL" sz="2400" b="1" dirty="0" smtClean="0"/>
              <a:t>95,45% </a:t>
            </a:r>
            <a:r>
              <a:rPr lang="pl-PL" sz="2400" dirty="0"/>
              <a:t>populacji mieści się w przedziale 	</a:t>
            </a:r>
            <a:r>
              <a:rPr lang="pl-PL" sz="2400" dirty="0" smtClean="0"/>
              <a:t>(</a:t>
            </a:r>
            <a:r>
              <a:rPr lang="pl-PL" sz="2400" i="1" dirty="0"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400" i="1" dirty="0">
                <a:sym typeface="Symbol" pitchFamily="18" charset="2"/>
              </a:rPr>
              <a:t> - 2</a:t>
            </a:r>
            <a:r>
              <a:rPr lang="pl-PL" sz="2400" i="1" dirty="0">
                <a:cs typeface="Times New Roman" pitchFamily="18" charset="0"/>
              </a:rPr>
              <a:t>σ</a:t>
            </a:r>
            <a:r>
              <a:rPr lang="pl-PL" sz="2400" i="1" dirty="0"/>
              <a:t>; </a:t>
            </a:r>
            <a:r>
              <a:rPr lang="pl-PL" sz="2400" i="1" dirty="0"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400" i="1" dirty="0">
                <a:sym typeface="Symbol" pitchFamily="18" charset="2"/>
              </a:rPr>
              <a:t> + 2</a:t>
            </a:r>
            <a:r>
              <a:rPr lang="pl-PL" sz="2400" i="1" dirty="0">
                <a:cs typeface="Times New Roman" pitchFamily="18" charset="0"/>
              </a:rPr>
              <a:t>σ</a:t>
            </a:r>
            <a:r>
              <a:rPr lang="pl-PL" sz="2400" i="1" dirty="0"/>
              <a:t>)</a:t>
            </a:r>
            <a:endParaRPr lang="pl-PL" sz="2400" dirty="0"/>
          </a:p>
          <a:p>
            <a:pPr>
              <a:spcBef>
                <a:spcPct val="50000"/>
              </a:spcBef>
            </a:pPr>
            <a:r>
              <a:rPr lang="pl-PL" sz="2400" b="1" dirty="0" smtClean="0">
                <a:solidFill>
                  <a:srgbClr val="C00000"/>
                </a:solidFill>
              </a:rPr>
              <a:t>99,73% </a:t>
            </a:r>
            <a:r>
              <a:rPr lang="pl-PL" sz="2400" dirty="0">
                <a:solidFill>
                  <a:srgbClr val="C00000"/>
                </a:solidFill>
              </a:rPr>
              <a:t>populacji mieści się w </a:t>
            </a:r>
            <a:r>
              <a:rPr lang="pl-PL" sz="2400" dirty="0" smtClean="0">
                <a:solidFill>
                  <a:srgbClr val="C00000"/>
                </a:solidFill>
              </a:rPr>
              <a:t>przedziale</a:t>
            </a:r>
            <a:r>
              <a:rPr lang="pl-PL" sz="2400" dirty="0">
                <a:solidFill>
                  <a:srgbClr val="C00000"/>
                </a:solidFill>
              </a:rPr>
              <a:t>	</a:t>
            </a:r>
            <a:r>
              <a:rPr lang="pl-PL" sz="2400" dirty="0" smtClean="0">
                <a:solidFill>
                  <a:srgbClr val="C00000"/>
                </a:solidFill>
              </a:rPr>
              <a:t> </a:t>
            </a:r>
            <a:r>
              <a:rPr lang="pl-PL" sz="2400" dirty="0">
                <a:solidFill>
                  <a:srgbClr val="C00000"/>
                </a:solidFill>
              </a:rPr>
              <a:t>(</a:t>
            </a:r>
            <a:r>
              <a:rPr lang="pl-PL" sz="2400" i="1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400" i="1" dirty="0">
                <a:solidFill>
                  <a:srgbClr val="C00000"/>
                </a:solidFill>
                <a:sym typeface="Symbol" pitchFamily="18" charset="2"/>
              </a:rPr>
              <a:t> - 3</a:t>
            </a:r>
            <a:r>
              <a:rPr lang="pl-PL" sz="2400" i="1" dirty="0">
                <a:solidFill>
                  <a:srgbClr val="C00000"/>
                </a:solidFill>
                <a:cs typeface="Times New Roman" pitchFamily="18" charset="0"/>
              </a:rPr>
              <a:t>σ</a:t>
            </a:r>
            <a:r>
              <a:rPr lang="pl-PL" sz="2400" i="1" dirty="0">
                <a:solidFill>
                  <a:srgbClr val="C00000"/>
                </a:solidFill>
              </a:rPr>
              <a:t>; </a:t>
            </a:r>
            <a:r>
              <a:rPr lang="pl-PL" sz="2400" i="1" dirty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400" i="1" dirty="0">
                <a:solidFill>
                  <a:srgbClr val="C00000"/>
                </a:solidFill>
                <a:sym typeface="Symbol" pitchFamily="18" charset="2"/>
              </a:rPr>
              <a:t> + 3</a:t>
            </a:r>
            <a:r>
              <a:rPr lang="pl-PL" sz="2400" i="1" dirty="0">
                <a:solidFill>
                  <a:srgbClr val="C00000"/>
                </a:solidFill>
                <a:cs typeface="Times New Roman" pitchFamily="18" charset="0"/>
              </a:rPr>
              <a:t>σ</a:t>
            </a:r>
            <a:r>
              <a:rPr lang="pl-PL" sz="2400" i="1" dirty="0">
                <a:solidFill>
                  <a:srgbClr val="C00000"/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endParaRPr lang="pl-PL" sz="2400" dirty="0"/>
          </a:p>
          <a:p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9149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Charakterystyczne cechy rozkładów: </a:t>
            </a:r>
            <a:r>
              <a:rPr lang="pl-PL" dirty="0" smtClean="0">
                <a:latin typeface="+mn-lt"/>
              </a:rPr>
              <a:t/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punkty </a:t>
            </a:r>
            <a:r>
              <a:rPr lang="pl-PL" dirty="0">
                <a:latin typeface="+mn-lt"/>
              </a:rPr>
              <a:t>skupienia, asymetria, rozrzut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395536" y="1124744"/>
            <a:ext cx="1750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2"/>
                </a:solidFill>
                <a:latin typeface="+mn-lt"/>
              </a:rPr>
              <a:t>symetryczne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5292080" y="3645024"/>
            <a:ext cx="18982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2"/>
                </a:solidFill>
                <a:latin typeface="+mn-lt"/>
              </a:rPr>
              <a:t>asymetryczne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899592" y="4869160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latin typeface="+mn-lt"/>
              </a:rPr>
              <a:t>siodłowy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3347864" y="4869160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latin typeface="+mn-lt"/>
              </a:rPr>
              <a:t>bimodalny</a:t>
            </a:r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23907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Miary skośności / asymetrii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539552" y="1196753"/>
            <a:ext cx="70600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accent2"/>
                </a:solidFill>
                <a:latin typeface="+mj-lt"/>
              </a:rPr>
              <a:t>Miarą stopnia i kierunku asymetrii jest </a:t>
            </a:r>
            <a:endParaRPr lang="pl-PL" sz="2400" dirty="0" smtClean="0">
              <a:solidFill>
                <a:schemeClr val="accent2"/>
              </a:solidFill>
              <a:latin typeface="+mj-lt"/>
            </a:endParaRPr>
          </a:p>
          <a:p>
            <a:r>
              <a:rPr lang="pl-PL" sz="2400" dirty="0" smtClean="0">
                <a:solidFill>
                  <a:srgbClr val="C00000"/>
                </a:solidFill>
                <a:latin typeface="+mj-lt"/>
              </a:rPr>
              <a:t>Klasyczny współczynnik </a:t>
            </a:r>
            <a:r>
              <a:rPr lang="pl-PL" sz="2400" dirty="0">
                <a:solidFill>
                  <a:srgbClr val="C00000"/>
                </a:solidFill>
                <a:latin typeface="+mj-lt"/>
              </a:rPr>
              <a:t>asymetrii </a:t>
            </a:r>
            <a:r>
              <a:rPr lang="pl-PL" sz="2400" dirty="0">
                <a:solidFill>
                  <a:srgbClr val="C00000"/>
                </a:solidFill>
                <a:latin typeface="+mj-lt"/>
                <a:sym typeface="Symbol" pitchFamily="18" charset="2"/>
              </a:rPr>
              <a:t>g</a:t>
            </a:r>
            <a:r>
              <a:rPr lang="pl-PL" sz="240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, obliczany według wzoru: 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066800" y="3048000"/>
            <a:ext cx="80071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l-PL" sz="2400">
              <a:solidFill>
                <a:schemeClr val="accent2"/>
              </a:solidFill>
              <a:latin typeface="+mj-lt"/>
            </a:endParaRPr>
          </a:p>
          <a:p>
            <a:r>
              <a:rPr lang="pl-PL" sz="2400">
                <a:solidFill>
                  <a:schemeClr val="accent2"/>
                </a:solidFill>
                <a:latin typeface="+mj-lt"/>
              </a:rPr>
              <a:t>gdzie </a:t>
            </a:r>
          </a:p>
          <a:p>
            <a:r>
              <a:rPr lang="pl-PL" sz="2400">
                <a:solidFill>
                  <a:schemeClr val="accent2"/>
                </a:solidFill>
                <a:latin typeface="+mj-lt"/>
              </a:rPr>
              <a:t>s jest odchyleniem standardowym </a:t>
            </a:r>
          </a:p>
          <a:p>
            <a:r>
              <a:rPr lang="pl-PL" sz="2400">
                <a:solidFill>
                  <a:schemeClr val="accent2"/>
                </a:solidFill>
                <a:latin typeface="+mj-lt"/>
              </a:rPr>
              <a:t>A</a:t>
            </a:r>
            <a:r>
              <a:rPr lang="pl-PL" sz="2400" baseline="-25000">
                <a:solidFill>
                  <a:schemeClr val="accent2"/>
                </a:solidFill>
                <a:latin typeface="+mj-lt"/>
              </a:rPr>
              <a:t>3</a:t>
            </a:r>
            <a:r>
              <a:rPr lang="pl-PL" sz="2400">
                <a:solidFill>
                  <a:schemeClr val="accent2"/>
                </a:solidFill>
                <a:latin typeface="+mj-lt"/>
              </a:rPr>
              <a:t> jest trzecim momentem centralnym rozkładu empirycznego </a:t>
            </a:r>
          </a:p>
        </p:txBody>
      </p:sp>
      <p:graphicFrame>
        <p:nvGraphicFramePr>
          <p:cNvPr id="149509" name="Object 5"/>
          <p:cNvGraphicFramePr>
            <a:graphicFrameLocks noChangeAspect="1"/>
          </p:cNvGraphicFramePr>
          <p:nvPr/>
        </p:nvGraphicFramePr>
        <p:xfrm>
          <a:off x="2209800" y="2209800"/>
          <a:ext cx="2217738" cy="1162050"/>
        </p:xfrm>
        <a:graphic>
          <a:graphicData uri="http://schemas.openxmlformats.org/presentationml/2006/ole">
            <p:oleObj spid="_x0000_s161794" name="Równanie" r:id="rId3" imgW="469800" imgH="393480" progId="">
              <p:embed/>
            </p:oleObj>
          </a:graphicData>
        </a:graphic>
      </p:graphicFrame>
      <p:graphicFrame>
        <p:nvGraphicFramePr>
          <p:cNvPr id="149510" name="Object 6"/>
          <p:cNvGraphicFramePr>
            <a:graphicFrameLocks noChangeAspect="1"/>
          </p:cNvGraphicFramePr>
          <p:nvPr/>
        </p:nvGraphicFramePr>
        <p:xfrm>
          <a:off x="1979613" y="5300663"/>
          <a:ext cx="3505200" cy="942975"/>
        </p:xfrm>
        <a:graphic>
          <a:graphicData uri="http://schemas.openxmlformats.org/presentationml/2006/ole">
            <p:oleObj spid="_x0000_s161795" name="Równanie" r:id="rId4" imgW="125712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+mn-lt"/>
              </a:rPr>
              <a:t>Miary skośności / asymetrii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1187450" y="5589588"/>
            <a:ext cx="6697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000">
                <a:solidFill>
                  <a:schemeClr val="accent2"/>
                </a:solidFill>
                <a:latin typeface="+mn-lt"/>
              </a:rPr>
              <a:t>Stwierdzono, że jedynie w przypadku  bardzo</a:t>
            </a:r>
          </a:p>
          <a:p>
            <a:r>
              <a:rPr lang="pl-PL" sz="2000">
                <a:solidFill>
                  <a:schemeClr val="accent2"/>
                </a:solidFill>
                <a:latin typeface="+mn-lt"/>
              </a:rPr>
              <a:t>silnej asymetrii współczynnik A przekracza wartość 1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6678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  <a:latin typeface="+mn-lt"/>
              </a:rPr>
              <a:t>Niemianowany współczynnik asymetrii (skośności) A</a:t>
            </a:r>
          </a:p>
          <a:p>
            <a:r>
              <a:rPr lang="pl-PL" sz="2400" dirty="0">
                <a:solidFill>
                  <a:schemeClr val="accent2"/>
                </a:solidFill>
                <a:latin typeface="+mn-lt"/>
              </a:rPr>
              <a:t> stosowany do porównań asymetrii wielu rozkładów</a:t>
            </a:r>
          </a:p>
        </p:txBody>
      </p:sp>
      <p:graphicFrame>
        <p:nvGraphicFramePr>
          <p:cNvPr id="150533" name="Object 5"/>
          <p:cNvGraphicFramePr>
            <a:graphicFrameLocks noChangeAspect="1"/>
          </p:cNvGraphicFramePr>
          <p:nvPr>
            <p:ph idx="1"/>
          </p:nvPr>
        </p:nvGraphicFramePr>
        <p:xfrm>
          <a:off x="3613150" y="2501900"/>
          <a:ext cx="2433638" cy="1276350"/>
        </p:xfrm>
        <a:graphic>
          <a:graphicData uri="http://schemas.openxmlformats.org/presentationml/2006/ole">
            <p:oleObj spid="_x0000_s162818" name="Równanie" r:id="rId3" imgW="749160" imgH="419040" progId="">
              <p:embed/>
            </p:oleObj>
          </a:graphicData>
        </a:graphic>
      </p:graphicFrame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971550" y="3573463"/>
            <a:ext cx="79727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latin typeface="+mn-lt"/>
              </a:rPr>
              <a:t>gdy:</a:t>
            </a:r>
          </a:p>
          <a:p>
            <a:r>
              <a:rPr lang="pl-PL" sz="2400" dirty="0">
                <a:latin typeface="+mn-lt"/>
              </a:rPr>
              <a:t>A=0 rozkład symetryczny</a:t>
            </a:r>
          </a:p>
          <a:p>
            <a:r>
              <a:rPr lang="pl-PL" sz="2400" dirty="0">
                <a:latin typeface="+mn-lt"/>
              </a:rPr>
              <a:t>A&lt;0 asymetria lewostronna- wydłużone lewe ramie rozkładu</a:t>
            </a:r>
          </a:p>
          <a:p>
            <a:r>
              <a:rPr lang="pl-PL" sz="2400" dirty="0" smtClean="0">
                <a:latin typeface="+mn-lt"/>
              </a:rPr>
              <a:t>A&gt;0 </a:t>
            </a:r>
            <a:r>
              <a:rPr lang="pl-PL" sz="2400" dirty="0">
                <a:latin typeface="+mn-lt"/>
              </a:rPr>
              <a:t>asymetria prawostronna wydłużone prawe ramie rozkładu</a:t>
            </a:r>
          </a:p>
          <a:p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Estymacja i estymatory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85100" cy="5112568"/>
          </a:xfrm>
        </p:spPr>
        <p:txBody>
          <a:bodyPr/>
          <a:lstStyle/>
          <a:p>
            <a:pPr>
              <a:buFontTx/>
              <a:buNone/>
            </a:pPr>
            <a:r>
              <a:rPr lang="pl-PL" dirty="0"/>
              <a:t>Rozpatrywane dotychczas statystyki: </a:t>
            </a:r>
            <a:r>
              <a:rPr lang="pl-PL" dirty="0">
                <a:solidFill>
                  <a:srgbClr val="800000"/>
                </a:solidFill>
              </a:rPr>
              <a:t>średnia i częstość </a:t>
            </a:r>
            <a:r>
              <a:rPr lang="pl-PL" dirty="0"/>
              <a:t>należą do najczęściej stosowanych w praktyce. </a:t>
            </a:r>
          </a:p>
          <a:p>
            <a:pPr>
              <a:buFontTx/>
              <a:buNone/>
            </a:pPr>
            <a:r>
              <a:rPr lang="pl-PL" dirty="0"/>
              <a:t>W przypadku gdy statystyki używane są do </a:t>
            </a:r>
            <a:r>
              <a:rPr lang="pl-PL" dirty="0">
                <a:solidFill>
                  <a:srgbClr val="800000"/>
                </a:solidFill>
              </a:rPr>
              <a:t>szacowania (przybliżania) </a:t>
            </a:r>
            <a:r>
              <a:rPr lang="pl-PL" dirty="0"/>
              <a:t>nieznanych parametrów rozkładu zmienne losowej noszą specjalną nazwę</a:t>
            </a:r>
            <a:r>
              <a:rPr lang="pl-PL" dirty="0">
                <a:solidFill>
                  <a:srgbClr val="800000"/>
                </a:solidFill>
              </a:rPr>
              <a:t>:</a:t>
            </a:r>
          </a:p>
          <a:p>
            <a:r>
              <a:rPr lang="pl-PL" dirty="0"/>
              <a:t>Statystykę T(X</a:t>
            </a:r>
            <a:r>
              <a:rPr lang="pl-PL" baseline="-25000" dirty="0"/>
              <a:t>1</a:t>
            </a:r>
            <a:r>
              <a:rPr lang="pl-PL" dirty="0"/>
              <a:t>, X</a:t>
            </a:r>
            <a:r>
              <a:rPr lang="pl-PL" baseline="-25000" dirty="0"/>
              <a:t>2</a:t>
            </a:r>
            <a:r>
              <a:rPr lang="pl-PL" dirty="0"/>
              <a:t> ,….., </a:t>
            </a:r>
            <a:r>
              <a:rPr lang="pl-PL" dirty="0" err="1"/>
              <a:t>X</a:t>
            </a:r>
            <a:r>
              <a:rPr lang="pl-PL" baseline="-25000" dirty="0" err="1"/>
              <a:t>n</a:t>
            </a:r>
            <a:r>
              <a:rPr lang="pl-PL" baseline="-25000" dirty="0"/>
              <a:t> </a:t>
            </a:r>
            <a:r>
              <a:rPr lang="pl-PL" dirty="0"/>
              <a:t>), służącą do </a:t>
            </a:r>
            <a:r>
              <a:rPr lang="pl-PL" dirty="0">
                <a:solidFill>
                  <a:srgbClr val="0070C0"/>
                </a:solidFill>
              </a:rPr>
              <a:t>oszacowania nieznanego parametru </a:t>
            </a:r>
            <a:r>
              <a:rPr lang="pl-PL" dirty="0"/>
              <a:t>populacji nazywamy </a:t>
            </a:r>
            <a:r>
              <a:rPr lang="pl-PL" b="1" dirty="0">
                <a:solidFill>
                  <a:srgbClr val="FF0000"/>
                </a:solidFill>
              </a:rPr>
              <a:t>estymatorem</a:t>
            </a:r>
            <a:r>
              <a:rPr lang="pl-PL" b="1" dirty="0"/>
              <a:t>.</a:t>
            </a:r>
          </a:p>
          <a:p>
            <a:r>
              <a:rPr lang="pl-PL" dirty="0"/>
              <a:t>Dla konkretnych wartości próby X</a:t>
            </a:r>
            <a:r>
              <a:rPr lang="pl-PL" baseline="-25000" dirty="0"/>
              <a:t>1</a:t>
            </a:r>
            <a:r>
              <a:rPr lang="pl-PL" dirty="0"/>
              <a:t>=x</a:t>
            </a:r>
            <a:r>
              <a:rPr lang="pl-PL" baseline="-25000" dirty="0"/>
              <a:t>1</a:t>
            </a:r>
            <a:r>
              <a:rPr lang="pl-PL" dirty="0"/>
              <a:t>, X</a:t>
            </a:r>
            <a:r>
              <a:rPr lang="pl-PL" baseline="-25000" dirty="0"/>
              <a:t>2</a:t>
            </a:r>
            <a:r>
              <a:rPr lang="pl-PL" dirty="0"/>
              <a:t>=x</a:t>
            </a:r>
            <a:r>
              <a:rPr lang="pl-PL" baseline="-25000" dirty="0"/>
              <a:t>2</a:t>
            </a:r>
            <a:r>
              <a:rPr lang="pl-PL" dirty="0"/>
              <a:t> , ….., </a:t>
            </a:r>
            <a:r>
              <a:rPr lang="pl-PL" dirty="0" err="1"/>
              <a:t>X</a:t>
            </a:r>
            <a:r>
              <a:rPr lang="pl-PL" baseline="-25000" dirty="0" err="1"/>
              <a:t>n</a:t>
            </a:r>
            <a:r>
              <a:rPr lang="pl-PL" dirty="0" err="1"/>
              <a:t>=x</a:t>
            </a:r>
            <a:r>
              <a:rPr lang="pl-PL" baseline="-25000" dirty="0" err="1"/>
              <a:t>n</a:t>
            </a:r>
            <a:r>
              <a:rPr lang="pl-PL" baseline="-25000" dirty="0"/>
              <a:t> </a:t>
            </a:r>
            <a:r>
              <a:rPr lang="pl-PL" dirty="0"/>
              <a:t>liczbę T(X</a:t>
            </a:r>
            <a:r>
              <a:rPr lang="pl-PL" baseline="-25000" dirty="0"/>
              <a:t>1</a:t>
            </a:r>
            <a:r>
              <a:rPr lang="pl-PL" dirty="0"/>
              <a:t>, X</a:t>
            </a:r>
            <a:r>
              <a:rPr lang="pl-PL" baseline="-25000" dirty="0"/>
              <a:t>2</a:t>
            </a:r>
            <a:r>
              <a:rPr lang="pl-PL" dirty="0"/>
              <a:t> ,….., </a:t>
            </a:r>
            <a:r>
              <a:rPr lang="pl-PL" dirty="0" err="1"/>
              <a:t>X</a:t>
            </a:r>
            <a:r>
              <a:rPr lang="pl-PL" baseline="-25000" dirty="0" err="1"/>
              <a:t>n</a:t>
            </a:r>
            <a:r>
              <a:rPr lang="pl-PL" baseline="-25000" dirty="0"/>
              <a:t> </a:t>
            </a:r>
            <a:r>
              <a:rPr lang="pl-PL" dirty="0"/>
              <a:t>) nazywamy wartością </a:t>
            </a:r>
            <a:r>
              <a:rPr lang="pl-PL" dirty="0" smtClean="0"/>
              <a:t>estymatora (</a:t>
            </a:r>
            <a:r>
              <a:rPr lang="pl-PL" dirty="0" err="1" smtClean="0">
                <a:solidFill>
                  <a:srgbClr val="C00000"/>
                </a:solidFill>
              </a:rPr>
              <a:t>estymatą</a:t>
            </a:r>
            <a:r>
              <a:rPr lang="pl-PL" dirty="0" smtClean="0"/>
              <a:t>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Temat: Wstępna analiza danych</a:t>
            </a:r>
          </a:p>
        </p:txBody>
      </p:sp>
      <p:pic>
        <p:nvPicPr>
          <p:cNvPr id="80854" name="Picture 3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988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smtClean="0">
                <a:latin typeface="+mn-lt"/>
              </a:rPr>
              <a:t>Techniki wnioskowania statystycznego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04250" cy="518457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dirty="0" smtClean="0">
                <a:solidFill>
                  <a:srgbClr val="000099"/>
                </a:solidFill>
              </a:rPr>
              <a:t>W statystyce matematycznej stosowane są dwie techniki wnioskowania:</a:t>
            </a:r>
          </a:p>
          <a:p>
            <a:pPr lvl="1" eaLnBrk="1" hangingPunct="1">
              <a:lnSpc>
                <a:spcPct val="80000"/>
              </a:lnSpc>
            </a:pPr>
            <a:r>
              <a:rPr lang="pl-PL" dirty="0" smtClean="0">
                <a:solidFill>
                  <a:srgbClr val="800000"/>
                </a:solidFill>
              </a:rPr>
              <a:t>Estymacja polegająca na </a:t>
            </a:r>
            <a:r>
              <a:rPr lang="pl-PL" dirty="0" smtClean="0">
                <a:solidFill>
                  <a:srgbClr val="006699"/>
                </a:solidFill>
              </a:rPr>
              <a:t>oszacowaniu z pewną dokładnością </a:t>
            </a:r>
            <a:r>
              <a:rPr lang="pl-PL" dirty="0" smtClean="0">
                <a:solidFill>
                  <a:srgbClr val="800000"/>
                </a:solidFill>
              </a:rPr>
              <a:t>określonych wartości charakteryzujących rozkład badanej cechy np. częstości, wartości oczekiwanej, wariancji.</a:t>
            </a:r>
          </a:p>
          <a:p>
            <a:pPr lvl="1" eaLnBrk="1" hangingPunct="1">
              <a:lnSpc>
                <a:spcPct val="80000"/>
              </a:lnSpc>
            </a:pPr>
            <a:r>
              <a:rPr lang="pl-PL" dirty="0" smtClean="0"/>
              <a:t>Weryfikacja hipotez statystycznych polegająca na </a:t>
            </a:r>
            <a:r>
              <a:rPr lang="pl-PL" dirty="0" smtClean="0">
                <a:solidFill>
                  <a:srgbClr val="FF0000"/>
                </a:solidFill>
              </a:rPr>
              <a:t>sprawdzeniu słuszności przypuszczeń </a:t>
            </a:r>
            <a:r>
              <a:rPr lang="pl-PL" dirty="0" smtClean="0"/>
              <a:t>dotyczących postaci rozkładu cechy (testy zgodności) bądź wartości jego parametrów (parametryczne testy istotności)</a:t>
            </a:r>
          </a:p>
          <a:p>
            <a:pPr eaLnBrk="1" hangingPunct="1">
              <a:lnSpc>
                <a:spcPct val="80000"/>
              </a:lnSpc>
            </a:pPr>
            <a:endParaRPr lang="pl-PL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dirty="0" smtClean="0">
                <a:solidFill>
                  <a:srgbClr val="000099"/>
                </a:solidFill>
              </a:rPr>
              <a:t>Obie wymienione techniki uzupełniają się wzajemnie.</a:t>
            </a:r>
            <a:r>
              <a:rPr lang="pl-PL" sz="18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Estymacja parametryczna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533705" cy="49688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pl-PL" dirty="0" smtClean="0">
                <a:solidFill>
                  <a:srgbClr val="006699"/>
                </a:solidFill>
              </a:rPr>
              <a:t>Podstawowym narzędziem szacowania nieznanego parametru jest </a:t>
            </a:r>
            <a:r>
              <a:rPr lang="pl-PL" dirty="0" smtClean="0"/>
              <a:t>estymator</a:t>
            </a:r>
            <a:r>
              <a:rPr lang="pl-PL" dirty="0" smtClean="0">
                <a:solidFill>
                  <a:srgbClr val="006699"/>
                </a:solidFill>
              </a:rPr>
              <a:t> obliczony na podstawie próby. np. dla wartości oczekiwanej jest to </a:t>
            </a:r>
            <a:r>
              <a:rPr lang="pl-PL" u="sng" dirty="0" smtClean="0">
                <a:solidFill>
                  <a:srgbClr val="006699"/>
                </a:solidFill>
              </a:rPr>
              <a:t>średnia arytmetyczna</a:t>
            </a:r>
            <a:r>
              <a:rPr lang="pl-PL" dirty="0" smtClean="0">
                <a:solidFill>
                  <a:srgbClr val="006699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pl-PL" dirty="0" smtClean="0"/>
              <a:t>Liczba możliwych estymatorów konkretnego parametru rozkładu może być duża ale, bierze się pod uwagę tylko te, które posiadają określone właściwości (cechy). </a:t>
            </a:r>
          </a:p>
          <a:p>
            <a:pPr eaLnBrk="1" hangingPunct="1">
              <a:lnSpc>
                <a:spcPct val="90000"/>
              </a:lnSpc>
            </a:pPr>
            <a:r>
              <a:rPr lang="pl-PL" dirty="0" smtClean="0">
                <a:solidFill>
                  <a:srgbClr val="006699"/>
                </a:solidFill>
              </a:rPr>
              <a:t>Estymator ma być </a:t>
            </a:r>
            <a:r>
              <a:rPr lang="pl-PL" u="sng" dirty="0" smtClean="0">
                <a:solidFill>
                  <a:srgbClr val="006699"/>
                </a:solidFill>
              </a:rPr>
              <a:t>zgodny, nieobciążony i najefektywniejszy</a:t>
            </a:r>
            <a:r>
              <a:rPr lang="pl-PL" dirty="0" smtClean="0">
                <a:solidFill>
                  <a:srgbClr val="006699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pl-PL" dirty="0" smtClean="0">
                <a:solidFill>
                  <a:srgbClr val="006699"/>
                </a:solidFill>
              </a:rPr>
              <a:t>Ze względu na formę wyniku estymacji wyróżnimy  </a:t>
            </a:r>
          </a:p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b="1" dirty="0" smtClean="0"/>
              <a:t>Estymacja punktowa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006699"/>
                </a:solidFill>
              </a:rPr>
              <a:t>– gdy szacujemy </a:t>
            </a:r>
            <a:r>
              <a:rPr lang="pl-PL" b="1" dirty="0" smtClean="0">
                <a:solidFill>
                  <a:srgbClr val="006699"/>
                </a:solidFill>
              </a:rPr>
              <a:t>liczbową wartość określonego parametru</a:t>
            </a:r>
            <a:r>
              <a:rPr lang="pl-PL" dirty="0" smtClean="0">
                <a:solidFill>
                  <a:srgbClr val="006699"/>
                </a:solidFill>
              </a:rPr>
              <a:t> rozkładu cechy w całej populacji</a:t>
            </a:r>
          </a:p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b="1" dirty="0" smtClean="0"/>
              <a:t>Estymacja przedziałowa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006699"/>
                </a:solidFill>
              </a:rPr>
              <a:t>– gdy wyznaczamy </a:t>
            </a:r>
            <a:r>
              <a:rPr lang="pl-PL" b="1" dirty="0" smtClean="0">
                <a:solidFill>
                  <a:srgbClr val="006699"/>
                </a:solidFill>
              </a:rPr>
              <a:t>granice przedziału liczbowego, w których, </a:t>
            </a:r>
            <a:r>
              <a:rPr lang="pl-PL" dirty="0" smtClean="0">
                <a:solidFill>
                  <a:srgbClr val="006699"/>
                </a:solidFill>
              </a:rPr>
              <a:t>z określonym prawdopodobieństwem,</a:t>
            </a:r>
            <a:r>
              <a:rPr lang="pl-PL" b="1" dirty="0" smtClean="0">
                <a:solidFill>
                  <a:srgbClr val="006699"/>
                </a:solidFill>
              </a:rPr>
              <a:t> mieści się prawdziwa wartość szacowanego parametru</a:t>
            </a:r>
            <a:r>
              <a:rPr lang="pl-PL" dirty="0" smtClean="0">
                <a:solidFill>
                  <a:srgbClr val="006699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210425" cy="941388"/>
          </a:xfrm>
        </p:spPr>
        <p:txBody>
          <a:bodyPr/>
          <a:lstStyle/>
          <a:p>
            <a:pPr eaLnBrk="1" hangingPunct="1"/>
            <a:r>
              <a:rPr lang="pl-PL" sz="2800" dirty="0" smtClean="0">
                <a:latin typeface="+mn-lt"/>
              </a:rPr>
              <a:t>Cechy dobrego estymatora - </a:t>
            </a:r>
            <a:r>
              <a:rPr lang="pl-PL" sz="2800" b="0" dirty="0" smtClean="0">
                <a:solidFill>
                  <a:srgbClr val="0000FF"/>
                </a:solidFill>
                <a:latin typeface="+mn-lt"/>
              </a:rPr>
              <a:t>Efektywność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96752"/>
            <a:ext cx="8569325" cy="4784725"/>
          </a:xfrm>
        </p:spPr>
        <p:txBody>
          <a:bodyPr/>
          <a:lstStyle/>
          <a:p>
            <a:pPr eaLnBrk="1" hangingPunct="1"/>
            <a:endParaRPr lang="pl-PL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pl-PL" b="1" dirty="0" smtClean="0">
                <a:solidFill>
                  <a:srgbClr val="000099"/>
                </a:solidFill>
              </a:rPr>
              <a:t>Efektywność</a:t>
            </a:r>
            <a:r>
              <a:rPr lang="pl-PL" dirty="0" smtClean="0">
                <a:solidFill>
                  <a:srgbClr val="000099"/>
                </a:solidFill>
              </a:rPr>
              <a:t> – </a:t>
            </a:r>
            <a:r>
              <a:rPr lang="pl-PL" dirty="0" smtClean="0"/>
              <a:t>estymator jest tym efektywniejszy im </a:t>
            </a:r>
            <a:r>
              <a:rPr lang="pl-PL" dirty="0" smtClean="0">
                <a:solidFill>
                  <a:srgbClr val="006699"/>
                </a:solidFill>
              </a:rPr>
              <a:t>mniejsza jest jego wariancja</a:t>
            </a:r>
            <a:r>
              <a:rPr lang="pl-PL" dirty="0" smtClean="0"/>
              <a:t>.</a:t>
            </a:r>
          </a:p>
          <a:p>
            <a:pPr eaLnBrk="1" hangingPunct="1">
              <a:lnSpc>
                <a:spcPct val="110000"/>
              </a:lnSpc>
            </a:pPr>
            <a:endParaRPr lang="pl-PL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pl-PL" dirty="0" smtClean="0"/>
              <a:t>Spośród wszystkich estymatorów, które są zgodne </a:t>
            </a:r>
            <a:br>
              <a:rPr lang="pl-PL" dirty="0" smtClean="0"/>
            </a:br>
            <a:r>
              <a:rPr lang="pl-PL" dirty="0" smtClean="0"/>
              <a:t>i nieobciążone wybieramy ten, który ma </a:t>
            </a:r>
            <a:r>
              <a:rPr lang="pl-PL" dirty="0" smtClean="0">
                <a:solidFill>
                  <a:srgbClr val="006699"/>
                </a:solidFill>
              </a:rPr>
              <a:t>najmniejszą wariancję</a:t>
            </a:r>
            <a:r>
              <a:rPr lang="pl-PL" dirty="0" smtClean="0"/>
              <a:t>, jest najefektywniejszy.</a:t>
            </a:r>
          </a:p>
          <a:p>
            <a:pPr eaLnBrk="1" hangingPunct="1"/>
            <a:endParaRPr lang="pl-PL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pl-PL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210425" cy="941388"/>
          </a:xfrm>
        </p:spPr>
        <p:txBody>
          <a:bodyPr/>
          <a:lstStyle/>
          <a:p>
            <a:pPr eaLnBrk="1" hangingPunct="1"/>
            <a:r>
              <a:rPr lang="pl-PL" sz="2800" dirty="0" smtClean="0">
                <a:latin typeface="+mn-lt"/>
              </a:rPr>
              <a:t>Przykłady estymatorów punktowych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12776"/>
            <a:ext cx="8281987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dirty="0" smtClean="0"/>
              <a:t>Estymatorem zgodnym, nieobciążonym </a:t>
            </a:r>
            <a:br>
              <a:rPr lang="pl-PL" dirty="0" smtClean="0"/>
            </a:br>
            <a:r>
              <a:rPr lang="pl-PL" dirty="0" smtClean="0"/>
              <a:t>i najefektywniejszym dla </a:t>
            </a:r>
            <a:r>
              <a:rPr lang="pl-PL" b="1" dirty="0" smtClean="0">
                <a:solidFill>
                  <a:srgbClr val="C00000"/>
                </a:solidFill>
              </a:rPr>
              <a:t>wartości oczekiwanej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populacji jest </a:t>
            </a:r>
            <a:r>
              <a:rPr lang="pl-PL" dirty="0" smtClean="0">
                <a:solidFill>
                  <a:srgbClr val="C00000"/>
                </a:solidFill>
              </a:rPr>
              <a:t>średnia arytmetyczna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dirty="0" smtClean="0">
                <a:solidFill>
                  <a:srgbClr val="C00000"/>
                </a:solidFill>
              </a:rPr>
              <a:t>Mediana</a:t>
            </a:r>
            <a:r>
              <a:rPr lang="pl-PL" dirty="0" smtClean="0"/>
              <a:t>  wyznaczona z próby jest nieobciążonym ale mniej efektywnym od średniej arytmetycznej estymatorem wartości oczekiwanej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699792" y="2708920"/>
          <a:ext cx="2160588" cy="1081087"/>
        </p:xfrm>
        <a:graphic>
          <a:graphicData uri="http://schemas.openxmlformats.org/presentationml/2006/ole">
            <p:oleObj spid="_x0000_s243714" name="Równanie" r:id="rId3" imgW="863225" imgH="431613" progId="">
              <p:embed/>
            </p:oleObj>
          </a:graphicData>
        </a:graphic>
      </p:graphicFrame>
      <p:sp>
        <p:nvSpPr>
          <p:cNvPr id="5" name="Prostokąt zaokrąglony 4"/>
          <p:cNvSpPr/>
          <p:nvPr/>
        </p:nvSpPr>
        <p:spPr>
          <a:xfrm>
            <a:off x="2483768" y="2708920"/>
            <a:ext cx="2520280" cy="115212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210425" cy="941387"/>
          </a:xfrm>
        </p:spPr>
        <p:txBody>
          <a:bodyPr/>
          <a:lstStyle/>
          <a:p>
            <a:pPr eaLnBrk="1" hangingPunct="1"/>
            <a:r>
              <a:rPr lang="pl-PL" sz="2800" dirty="0" smtClean="0">
                <a:latin typeface="+mn-lt"/>
              </a:rPr>
              <a:t>Przykłady estymatorów punktowych</a:t>
            </a:r>
            <a:r>
              <a:rPr lang="pl-PL" dirty="0" smtClean="0">
                <a:latin typeface="+mn-lt"/>
              </a:rPr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052736"/>
            <a:ext cx="8496300" cy="4868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dirty="0" smtClean="0"/>
              <a:t>Niech </a:t>
            </a:r>
            <a:r>
              <a:rPr lang="pl-PL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dirty="0" smtClean="0"/>
              <a:t> oznacza liczbę wyróżnionych elementów </a:t>
            </a:r>
            <a:br>
              <a:rPr lang="pl-PL" dirty="0" smtClean="0"/>
            </a:br>
            <a:r>
              <a:rPr lang="pl-PL" dirty="0" smtClean="0"/>
              <a:t>w próbie </a:t>
            </a:r>
            <a:r>
              <a:rPr lang="pl-PL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dirty="0" smtClean="0"/>
              <a:t> elementowej (np. liczbę wyrobów wadliwych), wtedy statystyka będąca </a:t>
            </a:r>
            <a:r>
              <a:rPr lang="pl-PL" dirty="0" smtClean="0">
                <a:solidFill>
                  <a:srgbClr val="C00000"/>
                </a:solidFill>
              </a:rPr>
              <a:t>częstością</a:t>
            </a:r>
            <a:r>
              <a:rPr lang="pl-PL" dirty="0" smtClean="0"/>
              <a:t> w próbie</a:t>
            </a:r>
          </a:p>
          <a:p>
            <a:pPr eaLnBrk="1" hangingPunct="1">
              <a:buFontTx/>
              <a:buNone/>
            </a:pPr>
            <a:endParaRPr lang="pl-PL" dirty="0" smtClean="0"/>
          </a:p>
          <a:p>
            <a:pPr eaLnBrk="1" hangingPunct="1">
              <a:buFontTx/>
              <a:buNone/>
            </a:pPr>
            <a:endParaRPr lang="pl-PL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dirty="0" smtClean="0"/>
              <a:t>jest estymatorem zgodnym,  nieobciążonym </a:t>
            </a:r>
            <a:br>
              <a:rPr lang="pl-PL" dirty="0" smtClean="0"/>
            </a:br>
            <a:r>
              <a:rPr lang="pl-PL" dirty="0" smtClean="0"/>
              <a:t>i najefektywniejszym </a:t>
            </a:r>
            <a:r>
              <a:rPr lang="pl-PL" dirty="0" smtClean="0">
                <a:solidFill>
                  <a:srgbClr val="C00000"/>
                </a:solidFill>
              </a:rPr>
              <a:t>frakcji</a:t>
            </a:r>
            <a:r>
              <a:rPr lang="pl-PL" dirty="0" smtClean="0"/>
              <a:t> </a:t>
            </a:r>
            <a:r>
              <a:rPr lang="pl-PL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dirty="0" smtClean="0"/>
              <a:t> w populacji </a:t>
            </a:r>
          </a:p>
          <a:p>
            <a:pPr eaLnBrk="1" hangingPunct="1">
              <a:buFontTx/>
              <a:buNone/>
            </a:pPr>
            <a:r>
              <a:rPr lang="pl-PL" dirty="0" smtClean="0"/>
              <a:t>  </a:t>
            </a:r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3419872" y="2492896"/>
          <a:ext cx="1439863" cy="1255713"/>
        </p:xfrm>
        <a:graphic>
          <a:graphicData uri="http://schemas.openxmlformats.org/presentationml/2006/ole">
            <p:oleObj spid="_x0000_s244738" name="Równanie" r:id="rId3" imgW="444240" imgH="393480" progId="">
              <p:embed/>
            </p:oleObj>
          </a:graphicData>
        </a:graphic>
      </p:graphicFrame>
      <p:sp>
        <p:nvSpPr>
          <p:cNvPr id="5" name="Prostokąt zaokrąglony 4"/>
          <p:cNvSpPr/>
          <p:nvPr/>
        </p:nvSpPr>
        <p:spPr>
          <a:xfrm>
            <a:off x="2843808" y="2492896"/>
            <a:ext cx="2520280" cy="1296144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210425" cy="941388"/>
          </a:xfrm>
        </p:spPr>
        <p:txBody>
          <a:bodyPr/>
          <a:lstStyle/>
          <a:p>
            <a:pPr eaLnBrk="1" hangingPunct="1"/>
            <a:r>
              <a:rPr lang="pl-PL" sz="2800" smtClean="0">
                <a:latin typeface="+mn-lt"/>
              </a:rPr>
              <a:t>Przykłady estymatorów punktowych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492375"/>
            <a:ext cx="8497887" cy="4032250"/>
          </a:xfrm>
        </p:spPr>
        <p:txBody>
          <a:bodyPr/>
          <a:lstStyle/>
          <a:p>
            <a:pPr eaLnBrk="1" hangingPunct="1"/>
            <a:r>
              <a:rPr lang="pl-PL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dirty="0" smtClean="0"/>
              <a:t> jest estymatorem zgodnym ale obciążonym wariancji w całej populacji. </a:t>
            </a:r>
          </a:p>
          <a:p>
            <a:pPr eaLnBrk="1" hangingPunct="1"/>
            <a:endParaRPr lang="pl-PL" dirty="0" smtClean="0"/>
          </a:p>
          <a:p>
            <a:pPr eaLnBrk="1" hangingPunct="1"/>
            <a:r>
              <a:rPr lang="pl-PL" dirty="0" smtClean="0"/>
              <a:t>Wskazówka: tego wzoru używamy obliczając wariancję z całej populacji, natomiast do estymacji na podstawie </a:t>
            </a:r>
            <a:r>
              <a:rPr lang="pl-PL" dirty="0" smtClean="0">
                <a:solidFill>
                  <a:srgbClr val="FF0000"/>
                </a:solidFill>
              </a:rPr>
              <a:t>próbki</a:t>
            </a:r>
            <a:r>
              <a:rPr lang="pl-PL" dirty="0" smtClean="0"/>
              <a:t> należy wynik z próby pomnożyć przez współczynnik </a:t>
            </a:r>
            <a:r>
              <a:rPr lang="pl-PL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n/(n-1)</a:t>
            </a:r>
          </a:p>
          <a:p>
            <a:pPr eaLnBrk="1" hangingPunct="1"/>
            <a:endParaRPr lang="pl-PL" dirty="0" smtClean="0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915816" y="1124744"/>
          <a:ext cx="3240088" cy="1112837"/>
        </p:xfrm>
        <a:graphic>
          <a:graphicData uri="http://schemas.openxmlformats.org/presentationml/2006/ole">
            <p:oleObj spid="_x0000_s245762" name="Równanie" r:id="rId3" imgW="1257300" imgH="431800" progId="">
              <p:embed/>
            </p:oleObj>
          </a:graphicData>
        </a:graphic>
      </p:graphicFrame>
      <p:sp>
        <p:nvSpPr>
          <p:cNvPr id="5" name="Prostokąt zaokrąglony 4"/>
          <p:cNvSpPr/>
          <p:nvPr/>
        </p:nvSpPr>
        <p:spPr>
          <a:xfrm>
            <a:off x="2771800" y="1052736"/>
            <a:ext cx="3528392" cy="1296144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b="0" smtClean="0">
                <a:solidFill>
                  <a:srgbClr val="000099"/>
                </a:solidFill>
                <a:latin typeface="+mn-lt"/>
              </a:rPr>
              <a:t>Obciążoność i nieobciążoność estymatora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775"/>
            <a:ext cx="8496944" cy="4497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dirty="0" smtClean="0"/>
              <a:t>Odchylenie standardowe dane wzorem</a:t>
            </a:r>
          </a:p>
          <a:p>
            <a:pPr eaLnBrk="1" hangingPunct="1"/>
            <a:endParaRPr lang="pl-PL" dirty="0" smtClean="0"/>
          </a:p>
          <a:p>
            <a:pPr eaLnBrk="1" hangingPunct="1">
              <a:buFontTx/>
              <a:buNone/>
            </a:pPr>
            <a:r>
              <a:rPr lang="pl-PL" dirty="0" smtClean="0"/>
              <a:t>	</a:t>
            </a:r>
          </a:p>
          <a:p>
            <a:pPr eaLnBrk="1" hangingPunct="1">
              <a:buFontTx/>
              <a:buNone/>
            </a:pPr>
            <a:r>
              <a:rPr lang="pl-PL" dirty="0" smtClean="0"/>
              <a:t>jest </a:t>
            </a:r>
            <a:r>
              <a:rPr lang="pl-PL" dirty="0" smtClean="0">
                <a:solidFill>
                  <a:srgbClr val="006699"/>
                </a:solidFill>
              </a:rPr>
              <a:t>estymatorem obciążonym odchylenia standardowego</a:t>
            </a:r>
            <a:r>
              <a:rPr lang="pl-PL" dirty="0" smtClean="0"/>
              <a:t> w całej populacji, a nieobciążonym  jest odchylenie obliczone z wzoru</a:t>
            </a:r>
          </a:p>
          <a:p>
            <a:pPr eaLnBrk="1" hangingPunct="1"/>
            <a:endParaRPr lang="pl-PL" dirty="0" smtClean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915816" y="2348880"/>
          <a:ext cx="2449512" cy="958850"/>
        </p:xfrm>
        <a:graphic>
          <a:graphicData uri="http://schemas.openxmlformats.org/presentationml/2006/ole">
            <p:oleObj spid="_x0000_s286722" name="Równanie" r:id="rId3" imgW="1231366" imgH="482391" progId="">
              <p:embed/>
            </p:oleObj>
          </a:graphicData>
        </a:graphic>
      </p:graphicFrame>
      <p:graphicFrame>
        <p:nvGraphicFramePr>
          <p:cNvPr id="27653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3132138" y="5130800"/>
          <a:ext cx="2376487" cy="785813"/>
        </p:xfrm>
        <a:graphic>
          <a:graphicData uri="http://schemas.openxmlformats.org/presentationml/2006/ole">
            <p:oleObj spid="_x0000_s286723" name="Równanie" r:id="rId4" imgW="1460160" imgH="482400" progId="">
              <p:embed/>
            </p:oleObj>
          </a:graphicData>
        </a:graphic>
      </p:graphicFrame>
      <p:sp>
        <p:nvSpPr>
          <p:cNvPr id="6" name="Elipsa 5"/>
          <p:cNvSpPr/>
          <p:nvPr/>
        </p:nvSpPr>
        <p:spPr>
          <a:xfrm>
            <a:off x="3779912" y="5229200"/>
            <a:ext cx="576064" cy="7200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3635896" y="2492896"/>
            <a:ext cx="432048" cy="792088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063675" cy="941388"/>
          </a:xfrm>
        </p:spPr>
        <p:txBody>
          <a:bodyPr/>
          <a:lstStyle/>
          <a:p>
            <a:pPr eaLnBrk="1" hangingPunct="1"/>
            <a:r>
              <a:rPr lang="pl-PL" sz="3200" dirty="0" smtClean="0">
                <a:latin typeface="+mn-lt"/>
              </a:rPr>
              <a:t>Prawo Wielkich Liczb (PWL)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268760"/>
            <a:ext cx="8640638" cy="4895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b="1" u="sng" dirty="0" smtClean="0">
                <a:solidFill>
                  <a:srgbClr val="800000"/>
                </a:solidFill>
              </a:rPr>
              <a:t>Prawo Wielkich Liczb </a:t>
            </a:r>
            <a:r>
              <a:rPr lang="pl-PL" b="1" u="sng" dirty="0" err="1" smtClean="0">
                <a:solidFill>
                  <a:srgbClr val="800000"/>
                </a:solidFill>
              </a:rPr>
              <a:t>Bernoulliego</a:t>
            </a:r>
            <a:r>
              <a:rPr lang="pl-PL" b="1" dirty="0" smtClean="0">
                <a:solidFill>
                  <a:srgbClr val="800000"/>
                </a:solidFill>
              </a:rPr>
              <a:t>:</a:t>
            </a:r>
          </a:p>
          <a:p>
            <a:pPr eaLnBrk="1" hangingPunct="1"/>
            <a:r>
              <a:rPr lang="pl-PL" sz="2400" dirty="0" smtClean="0">
                <a:solidFill>
                  <a:srgbClr val="800000"/>
                </a:solidFill>
              </a:rPr>
              <a:t>Jeżeli z dowolnej populacji </a:t>
            </a: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dirty="0" smtClean="0">
                <a:solidFill>
                  <a:srgbClr val="800000"/>
                </a:solidFill>
              </a:rPr>
              <a:t> wylosuje się wiele próbek o tej samej liczebności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dirty="0" err="1" smtClean="0">
                <a:solidFill>
                  <a:srgbClr val="800000"/>
                </a:solidFill>
              </a:rPr>
              <a:t>-elementowej</a:t>
            </a:r>
            <a:r>
              <a:rPr lang="pl-PL" sz="2400" dirty="0" smtClean="0">
                <a:solidFill>
                  <a:srgbClr val="800000"/>
                </a:solidFill>
              </a:rPr>
              <a:t> i dla każdej z tych próbek obliczy się średnią arytmetyczną, to prawdopodobieństwo, że średnia z tych średnich </a:t>
            </a:r>
            <a:r>
              <a:rPr lang="pl-PL" sz="1800" dirty="0" err="1" smtClean="0">
                <a:solidFill>
                  <a:srgbClr val="000099"/>
                </a:solidFill>
                <a:sym typeface="Symbol" pitchFamily="18" charset="2"/>
              </a:rPr>
              <a:t></a:t>
            </a:r>
            <a:r>
              <a:rPr lang="pl-PL" sz="18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18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400" dirty="0" smtClean="0">
                <a:solidFill>
                  <a:srgbClr val="800000"/>
                </a:solidFill>
              </a:rPr>
              <a:t>będzie taka sama jak średnia w populacji </a:t>
            </a: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dirty="0" smtClean="0">
                <a:solidFill>
                  <a:srgbClr val="800000"/>
                </a:solidFill>
              </a:rPr>
              <a:t>, </a:t>
            </a:r>
            <a:br>
              <a:rPr lang="pl-PL" sz="2400" dirty="0" smtClean="0">
                <a:solidFill>
                  <a:srgbClr val="800000"/>
                </a:solidFill>
              </a:rPr>
            </a:br>
            <a:r>
              <a:rPr lang="pl-PL" sz="2400" dirty="0" smtClean="0">
                <a:solidFill>
                  <a:srgbClr val="800000"/>
                </a:solidFill>
              </a:rPr>
              <a:t>zbliża się do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solidFill>
                  <a:srgbClr val="800000"/>
                </a:solidFill>
              </a:rPr>
              <a:t> wraz ze wzrostem liczebności (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dirty="0" smtClean="0">
                <a:solidFill>
                  <a:srgbClr val="800000"/>
                </a:solidFill>
              </a:rPr>
              <a:t>) tych próbek.</a:t>
            </a:r>
            <a:endParaRPr lang="pl-PL" sz="2400" dirty="0" smtClean="0"/>
          </a:p>
          <a:p>
            <a:pPr eaLnBrk="1" hangingPunct="1">
              <a:buFontTx/>
              <a:buNone/>
            </a:pPr>
            <a:r>
              <a:rPr lang="pl-PL" sz="2200" dirty="0" smtClean="0">
                <a:solidFill>
                  <a:srgbClr val="800000"/>
                </a:solidFill>
              </a:rPr>
              <a:t/>
            </a:r>
            <a:br>
              <a:rPr lang="pl-PL" sz="2200" dirty="0" smtClean="0">
                <a:solidFill>
                  <a:srgbClr val="800000"/>
                </a:solidFill>
              </a:rPr>
            </a:br>
            <a:endParaRPr lang="pl-PL" sz="2200" dirty="0" smtClean="0">
              <a:solidFill>
                <a:srgbClr val="800000"/>
              </a:solidFill>
            </a:endParaRPr>
          </a:p>
          <a:p>
            <a:pPr eaLnBrk="1" hangingPunct="1">
              <a:buFontTx/>
              <a:buNone/>
            </a:pPr>
            <a:r>
              <a:rPr lang="pl-PL" sz="2200" dirty="0" smtClean="0">
                <a:solidFill>
                  <a:srgbClr val="800000"/>
                </a:solidFill>
              </a:rPr>
              <a:t>	 Wówczas dla dowolnie małej dodatniej liczby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pl-PL" sz="2200" dirty="0" smtClean="0">
                <a:solidFill>
                  <a:srgbClr val="800000"/>
                </a:solidFill>
                <a:sym typeface="Symbol" pitchFamily="18" charset="2"/>
              </a:rPr>
              <a:t> i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n</a:t>
            </a:r>
            <a:endParaRPr lang="pl-PL" sz="2400" i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152" name="Object 10"/>
          <p:cNvGraphicFramePr>
            <a:graphicFrameLocks noChangeAspect="1"/>
          </p:cNvGraphicFramePr>
          <p:nvPr/>
        </p:nvGraphicFramePr>
        <p:xfrm>
          <a:off x="2267744" y="5301208"/>
          <a:ext cx="3682691" cy="609600"/>
        </p:xfrm>
        <a:graphic>
          <a:graphicData uri="http://schemas.openxmlformats.org/presentationml/2006/ole">
            <p:oleObj spid="_x0000_s169986" name="Równanie" r:id="rId3" imgW="1485900" imgH="241300" progId="">
              <p:embed/>
            </p:oleObj>
          </a:graphicData>
        </a:graphic>
      </p:graphicFrame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5940152" y="5373216"/>
            <a:ext cx="8458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dirty="0" smtClean="0">
                <a:latin typeface="+mn-lt"/>
              </a:rPr>
              <a:t>Centralne twierdzenie graniczne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3"/>
            <a:ext cx="8604250" cy="439248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pl-PL" dirty="0" smtClean="0"/>
              <a:t>Jeśli</a:t>
            </a:r>
            <a:r>
              <a:rPr lang="pl-PL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</a:rPr>
              <a:t>X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</a:rPr>
              <a:t>1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</a:rPr>
              <a:t>, X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</a:rPr>
              <a:t>2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</a:rPr>
              <a:t> ,….., 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</a:rPr>
              <a:t>X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</a:rPr>
              <a:t>n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pl-PL" dirty="0" smtClean="0"/>
              <a:t>jest</a:t>
            </a:r>
            <a:r>
              <a:rPr lang="pl-PL" baseline="-25000" dirty="0" smtClean="0"/>
              <a:t> </a:t>
            </a:r>
            <a:r>
              <a:rPr lang="pl-PL" dirty="0" smtClean="0"/>
              <a:t>prostą próbą losową z rozkładu o wartości średniej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</a:t>
            </a:r>
            <a:r>
              <a:rPr lang="pl-PL" dirty="0" smtClean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pl-PL" dirty="0" smtClean="0">
                <a:sym typeface="Symbol" pitchFamily="18" charset="2"/>
              </a:rPr>
              <a:t>i skończonej wariancji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pl-PL" baseline="30000" dirty="0" smtClean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 .</a:t>
            </a:r>
            <a:r>
              <a:rPr lang="pl-PL" dirty="0" smtClean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pl-PL" dirty="0" smtClean="0">
                <a:sym typeface="Symbol" pitchFamily="18" charset="2"/>
              </a:rPr>
              <a:t>Wówczas dla prób losowych o dużej liczebności rozkład standaryzowanej średniej jest bliski standardowemu rozkładowi normalnemu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N(0,1)</a:t>
            </a:r>
            <a:r>
              <a:rPr lang="pl-PL" dirty="0" smtClean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, </a:t>
            </a:r>
            <a:r>
              <a:rPr lang="pl-PL" dirty="0" smtClean="0">
                <a:sym typeface="Symbol" pitchFamily="18" charset="2"/>
              </a:rPr>
              <a:t>tzn. rozkład średniej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pl-PL" dirty="0" smtClean="0">
                <a:solidFill>
                  <a:srgbClr val="8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pl-PL" dirty="0" smtClean="0">
                <a:sym typeface="Symbol" pitchFamily="18" charset="2"/>
              </a:rPr>
              <a:t>jest w przybliżeniu równy rozkładowi   </a:t>
            </a:r>
          </a:p>
          <a:p>
            <a:pPr eaLnBrk="1" hangingPunct="1">
              <a:buFontTx/>
              <a:buNone/>
            </a:pPr>
            <a:endParaRPr lang="pl-PL" dirty="0" smtClean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pl-PL" sz="3200" dirty="0" smtClean="0">
              <a:sym typeface="Symbol" pitchFamily="18" charset="2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8199" name="Object 6"/>
          <p:cNvGraphicFramePr>
            <a:graphicFrameLocks noChangeAspect="1"/>
          </p:cNvGraphicFramePr>
          <p:nvPr/>
        </p:nvGraphicFramePr>
        <p:xfrm>
          <a:off x="1604963" y="4603750"/>
          <a:ext cx="1987550" cy="1250950"/>
        </p:xfrm>
        <a:graphic>
          <a:graphicData uri="http://schemas.openxmlformats.org/presentationml/2006/ole">
            <p:oleObj spid="_x0000_s172035" name="Równanie" r:id="rId3" imgW="685800" imgH="419040" progId="">
              <p:embed/>
            </p:oleObj>
          </a:graphicData>
        </a:graphic>
      </p:graphicFrame>
      <p:graphicFrame>
        <p:nvGraphicFramePr>
          <p:cNvPr id="172036" name="Object 8"/>
          <p:cNvGraphicFramePr>
            <a:graphicFrameLocks noChangeAspect="1"/>
          </p:cNvGraphicFramePr>
          <p:nvPr/>
        </p:nvGraphicFramePr>
        <p:xfrm>
          <a:off x="4572000" y="4653136"/>
          <a:ext cx="1727200" cy="1317625"/>
        </p:xfrm>
        <a:graphic>
          <a:graphicData uri="http://schemas.openxmlformats.org/presentationml/2006/ole">
            <p:oleObj spid="_x0000_s172036" name="Równanie" r:id="rId4" imgW="634725" imgH="68550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Centralne twierdzenie graniczne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miarę jak wzrasta liczność próbki, rozkład statystyki testowej opartej na średniej zbliża się do rozkładu normalnego, niezależnie od rozkładu zmiennej, którą mierzymy</a:t>
            </a:r>
          </a:p>
          <a:p>
            <a:r>
              <a:rPr lang="pl-PL" dirty="0" smtClean="0"/>
              <a:t>						(Fisher, 1928)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467544" y="4509120"/>
            <a:ext cx="82089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pl-PL" sz="2400" dirty="0" smtClean="0">
                <a:solidFill>
                  <a:srgbClr val="000099"/>
                </a:solidFill>
                <a:sym typeface="Symbol" pitchFamily="18" charset="2"/>
              </a:rPr>
              <a:t>Zatem dla dowolnych </a:t>
            </a:r>
            <a:r>
              <a:rPr lang="pl-PL" sz="2400" i="1" dirty="0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pl-PL" sz="2400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pl-PL" sz="2400" dirty="0" smtClean="0">
                <a:solidFill>
                  <a:srgbClr val="000099"/>
                </a:solidFill>
                <a:sym typeface="Symbol" pitchFamily="18" charset="2"/>
              </a:rPr>
              <a:t>i</a:t>
            </a:r>
            <a:r>
              <a:rPr lang="pl-PL" sz="2400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pl-PL" sz="2400" i="1" dirty="0" smtClean="0">
                <a:latin typeface="Times New Roman" pitchFamily="18" charset="0"/>
                <a:sym typeface="Symbol" pitchFamily="18" charset="2"/>
              </a:rPr>
              <a:t>b (a  b) </a:t>
            </a:r>
            <a:r>
              <a:rPr lang="pl-PL" sz="2400" dirty="0" smtClean="0">
                <a:solidFill>
                  <a:srgbClr val="000099"/>
                </a:solidFill>
                <a:sym typeface="Symbol" pitchFamily="18" charset="2"/>
              </a:rPr>
              <a:t>i zmiennej losowej </a:t>
            </a:r>
            <a:r>
              <a:rPr lang="pl-PL" sz="2400" i="1" dirty="0" smtClean="0">
                <a:latin typeface="Times New Roman" pitchFamily="18" charset="0"/>
                <a:sym typeface="Symbol" pitchFamily="18" charset="2"/>
              </a:rPr>
              <a:t>Z</a:t>
            </a:r>
            <a:r>
              <a:rPr lang="pl-PL" sz="2400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 </a:t>
            </a:r>
            <a:br>
              <a:rPr lang="pl-PL" sz="2400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</a:br>
            <a:r>
              <a:rPr lang="pl-PL" sz="2400" dirty="0" smtClean="0">
                <a:solidFill>
                  <a:srgbClr val="000099"/>
                </a:solidFill>
                <a:sym typeface="Symbol" pitchFamily="18" charset="2"/>
              </a:rPr>
              <a:t>o standardowym rozkładzie normalnym</a:t>
            </a:r>
            <a:r>
              <a:rPr lang="pl-PL" sz="2800" dirty="0" smtClean="0">
                <a:sym typeface="Symbol" pitchFamily="18" charset="2"/>
              </a:rPr>
              <a:t> </a:t>
            </a:r>
          </a:p>
        </p:txBody>
      </p:sp>
      <p:graphicFrame>
        <p:nvGraphicFramePr>
          <p:cNvPr id="263170" name="Object 4"/>
          <p:cNvGraphicFramePr>
            <a:graphicFrameLocks noChangeAspect="1"/>
          </p:cNvGraphicFramePr>
          <p:nvPr/>
        </p:nvGraphicFramePr>
        <p:xfrm>
          <a:off x="179388" y="5445125"/>
          <a:ext cx="8713787" cy="1130300"/>
        </p:xfrm>
        <a:graphic>
          <a:graphicData uri="http://schemas.openxmlformats.org/presentationml/2006/ole">
            <p:oleObj spid="_x0000_s263170" name="Równanie" r:id="rId3" imgW="3111500" imgH="482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094537" cy="990600"/>
          </a:xfrm>
        </p:spPr>
        <p:txBody>
          <a:bodyPr/>
          <a:lstStyle/>
          <a:p>
            <a:r>
              <a:rPr lang="pl-PL" dirty="0" smtClean="0"/>
              <a:t> </a:t>
            </a:r>
            <a:r>
              <a:rPr lang="pl-PL" dirty="0"/>
              <a:t>	Na czym polega</a:t>
            </a:r>
            <a:br>
              <a:rPr lang="pl-PL" dirty="0"/>
            </a:br>
            <a:r>
              <a:rPr lang="pl-PL" dirty="0"/>
              <a:t>	Wstępna analiza danych:</a:t>
            </a:r>
            <a:r>
              <a:rPr lang="pl-PL" sz="2800" dirty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8893175" cy="5328592"/>
          </a:xfrm>
        </p:spPr>
        <p:txBody>
          <a:bodyPr/>
          <a:lstStyle/>
          <a:p>
            <a:pPr>
              <a:buFontTx/>
              <a:buNone/>
            </a:pPr>
            <a:endParaRPr lang="pl-PL" dirty="0"/>
          </a:p>
          <a:p>
            <a:pPr lvl="1"/>
            <a:r>
              <a:rPr lang="pl-PL" dirty="0"/>
              <a:t>Ile danych:</a:t>
            </a:r>
          </a:p>
          <a:p>
            <a:pPr lvl="2"/>
            <a:r>
              <a:rPr lang="pl-PL" dirty="0"/>
              <a:t> ile zmiennych (cech: Płeć, wykształcenie, staż, zarobki) </a:t>
            </a:r>
          </a:p>
          <a:p>
            <a:pPr lvl="2"/>
            <a:r>
              <a:rPr lang="pl-PL" dirty="0"/>
              <a:t> ile przypadków  (1255)</a:t>
            </a:r>
          </a:p>
          <a:p>
            <a:pPr lvl="2"/>
            <a:endParaRPr lang="pl-PL" dirty="0"/>
          </a:p>
          <a:p>
            <a:pPr lvl="1"/>
            <a:r>
              <a:rPr lang="pl-PL" dirty="0"/>
              <a:t>Jakie typy </a:t>
            </a:r>
          </a:p>
          <a:p>
            <a:pPr lvl="2"/>
            <a:r>
              <a:rPr lang="pl-PL" dirty="0"/>
              <a:t>dane jakościowe (płeć, wykształcenie)</a:t>
            </a:r>
          </a:p>
          <a:p>
            <a:pPr lvl="2"/>
            <a:r>
              <a:rPr lang="pl-PL" dirty="0"/>
              <a:t>dane ilościowe (staż pracy, płaca)</a:t>
            </a:r>
          </a:p>
          <a:p>
            <a:pPr lvl="2">
              <a:buFontTx/>
              <a:buNone/>
            </a:pPr>
            <a:endParaRPr lang="pl-PL" dirty="0"/>
          </a:p>
          <a:p>
            <a:pPr lvl="1"/>
            <a:r>
              <a:rPr lang="pl-PL" dirty="0"/>
              <a:t>Ile braków, jakie, jak je zastąpić</a:t>
            </a:r>
          </a:p>
          <a:p>
            <a:pPr lvl="1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Centralne twierdzenie graniczne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08103" y="1268413"/>
            <a:ext cx="3189809" cy="5113337"/>
          </a:xfrm>
        </p:spPr>
        <p:txBody>
          <a:bodyPr/>
          <a:lstStyle/>
          <a:p>
            <a:r>
              <a:rPr lang="pl-PL" sz="2400" dirty="0" smtClean="0"/>
              <a:t>przy wzroście liczności próby (liczności kolejno: 2,5,10,15 i 30) zmienia się rozkład średnich z próby dla zmiennej o bardzo niesymetrycznym (skośnym) rozkładzie, który wyraźnie odbiega od normalnego</a:t>
            </a:r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65218" name="Picture 2" descr="http://www.statsoft.pl/textbook/graphics/an_samp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438884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210425" cy="941388"/>
          </a:xfrm>
        </p:spPr>
        <p:txBody>
          <a:bodyPr/>
          <a:lstStyle/>
          <a:p>
            <a:pPr eaLnBrk="1" hangingPunct="1"/>
            <a:r>
              <a:rPr lang="pl-PL" dirty="0" smtClean="0"/>
              <a:t>Rozkład średniej w prostej próbie losowej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28774"/>
            <a:ext cx="7920038" cy="489656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z="2200" dirty="0" smtClean="0">
                <a:solidFill>
                  <a:srgbClr val="000099"/>
                </a:solidFill>
              </a:rPr>
              <a:t>Średnią, w prostej próbie losowej 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2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pl-PL" sz="22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 ,….., </a:t>
            </a:r>
            <a:r>
              <a:rPr lang="pl-PL" sz="22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2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200" baseline="-25000" dirty="0" smtClean="0">
                <a:solidFill>
                  <a:srgbClr val="000099"/>
                </a:solidFill>
              </a:rPr>
              <a:t/>
            </a:r>
            <a:br>
              <a:rPr lang="pl-PL" sz="2200" baseline="-25000" dirty="0" smtClean="0">
                <a:solidFill>
                  <a:srgbClr val="000099"/>
                </a:solidFill>
              </a:rPr>
            </a:br>
            <a:r>
              <a:rPr lang="pl-PL" sz="2200" dirty="0" smtClean="0">
                <a:solidFill>
                  <a:srgbClr val="000099"/>
                </a:solidFill>
              </a:rPr>
              <a:t>o</a:t>
            </a:r>
            <a:r>
              <a:rPr lang="pl-PL" sz="2200" baseline="-25000" dirty="0" smtClean="0">
                <a:solidFill>
                  <a:srgbClr val="000099"/>
                </a:solidFill>
              </a:rPr>
              <a:t> </a:t>
            </a:r>
            <a:r>
              <a:rPr lang="pl-PL" sz="2200" dirty="0" smtClean="0">
                <a:solidFill>
                  <a:srgbClr val="000099"/>
                </a:solidFill>
              </a:rPr>
              <a:t>liczności 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200" dirty="0" smtClean="0">
                <a:solidFill>
                  <a:srgbClr val="000099"/>
                </a:solidFill>
              </a:rPr>
              <a:t>, nazywamy statystykę</a:t>
            </a:r>
          </a:p>
          <a:p>
            <a:pPr eaLnBrk="1" hangingPunct="1">
              <a:buFontTx/>
              <a:buNone/>
            </a:pPr>
            <a:endParaRPr lang="pl-PL" sz="22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pl-PL" sz="22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pl-PL" sz="22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pl-PL" sz="2200" dirty="0" smtClean="0">
                <a:solidFill>
                  <a:srgbClr val="000099"/>
                </a:solidFill>
              </a:rPr>
              <a:t>Podana definicja jest szczególnym przypadkiem statystyki </a:t>
            </a:r>
            <a:br>
              <a:rPr lang="pl-PL" sz="2200" dirty="0" smtClean="0">
                <a:solidFill>
                  <a:srgbClr val="000099"/>
                </a:solidFill>
              </a:rPr>
            </a:b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T(X</a:t>
            </a:r>
            <a:r>
              <a:rPr lang="pl-PL" sz="22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pl-PL" sz="22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 ,….., </a:t>
            </a:r>
            <a:r>
              <a:rPr lang="pl-PL" sz="22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2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pl-PL" sz="2200" dirty="0" smtClean="0">
                <a:solidFill>
                  <a:srgbClr val="000099"/>
                </a:solidFill>
              </a:rPr>
              <a:t>Średnia 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200" dirty="0" smtClean="0">
                <a:solidFill>
                  <a:srgbClr val="000099"/>
                </a:solidFill>
              </a:rPr>
              <a:t> jest zmienną losową, a </a:t>
            </a:r>
            <a:r>
              <a:rPr lang="pl-PL" sz="2200" dirty="0" err="1" smtClean="0">
                <a:solidFill>
                  <a:srgbClr val="000099"/>
                </a:solidFill>
                <a:sym typeface="Symbol" pitchFamily="18" charset="2"/>
              </a:rPr>
              <a:t></a:t>
            </a:r>
            <a:r>
              <a:rPr lang="pl-PL" sz="22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200" dirty="0" smtClean="0">
                <a:solidFill>
                  <a:srgbClr val="000099"/>
                </a:solidFill>
              </a:rPr>
              <a:t> jest konkretną wartością z jednej konkretnej próby. Możemy wylosować kilka prób 100 elementowych i z każdej otrzymać inną wartość </a:t>
            </a:r>
            <a:r>
              <a:rPr lang="pl-PL" sz="2200" dirty="0" err="1" smtClean="0">
                <a:solidFill>
                  <a:srgbClr val="000099"/>
                </a:solidFill>
                <a:sym typeface="Symbol" pitchFamily="18" charset="2"/>
              </a:rPr>
              <a:t>np.</a:t>
            </a:r>
            <a:endParaRPr lang="pl-PL" sz="2200" dirty="0" smtClean="0">
              <a:solidFill>
                <a:srgbClr val="000099"/>
              </a:solidFill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pl-PL" sz="22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x=176,5;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x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 =177,8 .....</a:t>
            </a:r>
          </a:p>
          <a:p>
            <a:pPr eaLnBrk="1" hangingPunct="1">
              <a:buFontTx/>
              <a:buNone/>
            </a:pPr>
            <a:endParaRPr lang="pl-PL" sz="2200" dirty="0" smtClean="0">
              <a:solidFill>
                <a:srgbClr val="000099"/>
              </a:solidFill>
            </a:endParaRPr>
          </a:p>
          <a:p>
            <a:pPr eaLnBrk="1" hangingPunct="1"/>
            <a:endParaRPr lang="pl-PL" sz="2000" dirty="0" smtClean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268538" y="2492375"/>
          <a:ext cx="4464050" cy="865188"/>
        </p:xfrm>
        <a:graphic>
          <a:graphicData uri="http://schemas.openxmlformats.org/presentationml/2006/ole">
            <p:oleObj spid="_x0000_s236546" name="Równanie" r:id="rId3" imgW="1473200" imgH="406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8136904" cy="941388"/>
          </a:xfrm>
        </p:spPr>
        <p:txBody>
          <a:bodyPr/>
          <a:lstStyle/>
          <a:p>
            <a:pPr eaLnBrk="1" hangingPunct="1"/>
            <a:r>
              <a:rPr lang="pl-PL" sz="2000" dirty="0" smtClean="0"/>
              <a:t>Praktyczna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realizacja przedziałów ufności </a:t>
            </a:r>
            <a:r>
              <a:rPr lang="pl-PL" sz="2000" dirty="0" smtClean="0"/>
              <a:t>dla </a:t>
            </a:r>
            <a:r>
              <a:rPr lang="pl-PL" dirty="0" smtClean="0">
                <a:sym typeface="Symbol" pitchFamily="18" charset="2"/>
              </a:rPr>
              <a:t></a:t>
            </a:r>
            <a:r>
              <a:rPr lang="pl-PL" sz="2000" dirty="0" smtClean="0">
                <a:sym typeface="Symbol" pitchFamily="18" charset="2"/>
              </a:rPr>
              <a:t>, dla prostych prób losowych o licznościach n=25, z rozkładu N (0,1) dla poziomu ufności 1-</a:t>
            </a:r>
            <a:r>
              <a:rPr lang="pl-PL" dirty="0" smtClean="0">
                <a:sym typeface="Symbol" pitchFamily="18" charset="2"/>
              </a:rPr>
              <a:t></a:t>
            </a:r>
            <a:r>
              <a:rPr lang="pl-PL" sz="2000" dirty="0" smtClean="0">
                <a:sym typeface="Symbol" pitchFamily="18" charset="2"/>
              </a:rPr>
              <a:t> = 0.9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628775"/>
            <a:ext cx="6570662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356614"/>
            <a:ext cx="8275637" cy="2368951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+mn-lt"/>
              </a:rPr>
              <a:t/>
            </a:r>
            <a:br>
              <a:rPr lang="pl-PL" dirty="0" smtClean="0">
                <a:latin typeface="+mn-lt"/>
              </a:rPr>
            </a:br>
            <a:r>
              <a:rPr lang="pl-PL" sz="2800" dirty="0" smtClean="0">
                <a:solidFill>
                  <a:srgbClr val="990000"/>
                </a:solidFill>
                <a:latin typeface="+mn-lt"/>
              </a:rPr>
              <a:t>Estymacja przedziałowa polega na wyznaczeniu </a:t>
            </a:r>
            <a:br>
              <a:rPr lang="pl-PL" sz="2800" dirty="0" smtClean="0">
                <a:solidFill>
                  <a:srgbClr val="990000"/>
                </a:solidFill>
                <a:latin typeface="+mn-lt"/>
              </a:rPr>
            </a:br>
            <a:r>
              <a:rPr lang="pl-PL" sz="2800" dirty="0" smtClean="0">
                <a:solidFill>
                  <a:srgbClr val="006699"/>
                </a:solidFill>
                <a:latin typeface="+mn-lt"/>
              </a:rPr>
              <a:t>granic przedziału </a:t>
            </a:r>
            <a:r>
              <a:rPr lang="pl-PL" sz="2800" dirty="0" smtClean="0">
                <a:solidFill>
                  <a:srgbClr val="990000"/>
                </a:solidFill>
                <a:latin typeface="+mn-lt"/>
              </a:rPr>
              <a:t>liczbowego, w którym, </a:t>
            </a:r>
            <a:br>
              <a:rPr lang="pl-PL" sz="2800" dirty="0" smtClean="0">
                <a:solidFill>
                  <a:srgbClr val="990000"/>
                </a:solidFill>
                <a:latin typeface="+mn-lt"/>
              </a:rPr>
            </a:br>
            <a:r>
              <a:rPr lang="pl-PL" sz="2800" dirty="0" smtClean="0">
                <a:solidFill>
                  <a:srgbClr val="990000"/>
                </a:solidFill>
                <a:latin typeface="+mn-lt"/>
              </a:rPr>
              <a:t>z określonym prawdopodobieństwem, równym </a:t>
            </a:r>
            <a:r>
              <a:rPr lang="pl-PL" sz="28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pl-PL" sz="28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)</a:t>
            </a:r>
            <a:r>
              <a:rPr lang="pl-PL" sz="2800" dirty="0" smtClean="0">
                <a:solidFill>
                  <a:srgbClr val="990000"/>
                </a:solidFill>
                <a:latin typeface="+mn-lt"/>
              </a:rPr>
              <a:t>, </a:t>
            </a:r>
            <a:br>
              <a:rPr lang="pl-PL" sz="2800" dirty="0" smtClean="0">
                <a:solidFill>
                  <a:srgbClr val="990000"/>
                </a:solidFill>
                <a:latin typeface="+mn-lt"/>
              </a:rPr>
            </a:br>
            <a:r>
              <a:rPr lang="pl-PL" sz="2800" dirty="0" smtClean="0">
                <a:solidFill>
                  <a:srgbClr val="006699"/>
                </a:solidFill>
                <a:latin typeface="+mn-lt"/>
              </a:rPr>
              <a:t>zawiera się wartość </a:t>
            </a:r>
            <a:r>
              <a:rPr lang="pl-PL" sz="2800" dirty="0" smtClean="0">
                <a:solidFill>
                  <a:srgbClr val="990000"/>
                </a:solidFill>
                <a:latin typeface="+mn-lt"/>
              </a:rPr>
              <a:t>szacowanego parametru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403648" y="0"/>
            <a:ext cx="66091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chemeClr val="tx2"/>
                </a:solidFill>
                <a:latin typeface="+mn-lt"/>
              </a:rPr>
              <a:t>Przedziały  ufności </a:t>
            </a:r>
          </a:p>
          <a:p>
            <a:pPr algn="ctr"/>
            <a:r>
              <a:rPr lang="pl-PL" sz="2800" dirty="0">
                <a:solidFill>
                  <a:schemeClr val="tx2"/>
                </a:solidFill>
                <a:latin typeface="+mn-lt"/>
              </a:rPr>
              <a:t>dla klasycznych parametrów statystycznych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990000"/>
                </a:solidFill>
              </a:rPr>
              <a:t>Estymacja przedziałowa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Mając estymator punktowy i jego rozproszenie można określić </a:t>
            </a:r>
            <a:r>
              <a:rPr lang="pl-PL" dirty="0" smtClean="0">
                <a:solidFill>
                  <a:srgbClr val="006699"/>
                </a:solidFill>
              </a:rPr>
              <a:t>położenie środka estymatora</a:t>
            </a:r>
            <a:r>
              <a:rPr lang="pl-PL" dirty="0" smtClean="0"/>
              <a:t> przedziałowego oraz taką </a:t>
            </a:r>
            <a:r>
              <a:rPr lang="pl-PL" dirty="0" smtClean="0">
                <a:solidFill>
                  <a:srgbClr val="FF0000"/>
                </a:solidFill>
              </a:rPr>
              <a:t>szerokość</a:t>
            </a:r>
            <a:r>
              <a:rPr lang="pl-PL" dirty="0" smtClean="0"/>
              <a:t> tego ostatniego estymatora, by 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z zadaną dozą przekonania móc 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orzec</a:t>
            </a:r>
            <a:r>
              <a:rPr lang="pl-PL" dirty="0" smtClean="0"/>
              <a:t>, iż utworzony na podstawie zaobserwowanej próby losowej przedział zawiera prawdziwą wartość parametru.</a:t>
            </a:r>
          </a:p>
          <a:p>
            <a:r>
              <a:rPr lang="pl-PL" dirty="0" smtClean="0"/>
              <a:t>„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zadana doza przekonania</a:t>
            </a:r>
            <a:r>
              <a:rPr lang="pl-PL" dirty="0" smtClean="0"/>
              <a:t>” w statystyce zastępuje się pojęciem „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zadanego poziomu ufności</a:t>
            </a:r>
            <a:r>
              <a:rPr lang="pl-PL" dirty="0" smtClean="0"/>
              <a:t>” 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342018" name="Picture 2" descr="Rozkład zmiennej losowej 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880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907704" y="6093296"/>
            <a:ext cx="64807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l-GR" sz="2400" i="1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pl-PL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72200" y="6093296"/>
            <a:ext cx="79208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l-GR" sz="2400" i="1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pl-PL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4221088"/>
            <a:ext cx="18002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F(u</a:t>
            </a:r>
            <a:r>
              <a:rPr lang="el-GR" sz="2400" i="1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343800" y="3645024"/>
            <a:ext cx="1800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1- F(u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l-GR" sz="2400" i="1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F(u</a:t>
            </a:r>
            <a:r>
              <a:rPr lang="el-GR" sz="2400" i="1" baseline="-25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)=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dirty="0" smtClean="0">
                <a:latin typeface="+mn-lt"/>
              </a:rPr>
              <a:t>Estymacja przedziałowa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424936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800" dirty="0" smtClean="0"/>
              <a:t> 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</a:rPr>
              <a:t>P (</a:t>
            </a:r>
            <a:r>
              <a:rPr lang="pl-PL" sz="2800" i="1" dirty="0" err="1" smtClean="0">
                <a:solidFill>
                  <a:srgbClr val="990000"/>
                </a:solidFill>
                <a:latin typeface="Times New Roman" pitchFamily="18" charset="0"/>
                <a:sym typeface="Symbol" pitchFamily="18" charset="2"/>
              </a:rPr>
              <a:t></a:t>
            </a:r>
            <a:r>
              <a:rPr lang="pl-PL" sz="2800" i="1" baseline="-25000" dirty="0" err="1" smtClean="0">
                <a:solidFill>
                  <a:srgbClr val="990000"/>
                </a:solidFill>
                <a:latin typeface="Times New Roman" pitchFamily="18" charset="0"/>
                <a:sym typeface="Symbol" pitchFamily="18" charset="2"/>
              </a:rPr>
              <a:t>d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pl-PL" sz="2800" i="1" baseline="-25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,.... ,</a:t>
            </a:r>
            <a:r>
              <a:rPr lang="pl-PL" sz="2800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800" i="1" baseline="-25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)&lt; 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  <a:sym typeface="Symbol" pitchFamily="18" charset="2"/>
              </a:rPr>
              <a:t> &lt; </a:t>
            </a:r>
            <a:r>
              <a:rPr lang="pl-PL" sz="2800" i="1" dirty="0" err="1" smtClean="0">
                <a:solidFill>
                  <a:srgbClr val="990000"/>
                </a:solidFill>
                <a:latin typeface="Times New Roman" pitchFamily="18" charset="0"/>
                <a:sym typeface="Symbol" pitchFamily="18" charset="2"/>
              </a:rPr>
              <a:t></a:t>
            </a:r>
            <a:r>
              <a:rPr lang="pl-PL" sz="2800" i="1" baseline="-25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l-PL" sz="2800" i="1" baseline="-25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pl-PL" sz="2800" i="1" baseline="-25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,.... ,</a:t>
            </a:r>
            <a:r>
              <a:rPr lang="pl-PL" sz="2800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800" i="1" baseline="-25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)) = 1-</a:t>
            </a:r>
            <a:r>
              <a:rPr lang="pl-PL" sz="2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Losowy przedział </a:t>
            </a:r>
            <a:r>
              <a:rPr 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l-PL" dirty="0" smtClean="0">
                <a:solidFill>
                  <a:srgbClr val="000099"/>
                </a:solidFill>
                <a:cs typeface="Times New Roman" pitchFamily="18" charset="0"/>
              </a:rPr>
              <a:t>nazywa się </a:t>
            </a:r>
            <a:br>
              <a:rPr lang="pl-PL" dirty="0" smtClean="0">
                <a:solidFill>
                  <a:srgbClr val="000099"/>
                </a:solidFill>
                <a:cs typeface="Times New Roman" pitchFamily="18" charset="0"/>
              </a:rPr>
            </a:br>
            <a:r>
              <a:rPr lang="pl-PL" dirty="0" smtClean="0">
                <a:solidFill>
                  <a:srgbClr val="FF0000"/>
                </a:solidFill>
                <a:cs typeface="Times New Roman" pitchFamily="18" charset="0"/>
              </a:rPr>
              <a:t>przedziałem ufności </a:t>
            </a:r>
            <a:r>
              <a:rPr lang="pl-PL" dirty="0" smtClean="0">
                <a:solidFill>
                  <a:srgbClr val="000099"/>
                </a:solidFill>
                <a:cs typeface="Times New Roman" pitchFamily="18" charset="0"/>
              </a:rPr>
              <a:t>parametru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</a:t>
            </a:r>
          </a:p>
          <a:p>
            <a:pPr eaLnBrk="1" hangingPunct="1">
              <a:lnSpc>
                <a:spcPct val="80000"/>
              </a:lnSpc>
            </a:pPr>
            <a: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Granice przedziału ufności są funkcjami </a:t>
            </a:r>
            <a:b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</a:br>
            <a: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zmiennych losowych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,.... ,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pl-PL" i="1" baseline="-250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 </a:t>
            </a:r>
            <a: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nazywamy </a:t>
            </a:r>
            <a:r>
              <a:rPr lang="pl-PL" dirty="0" smtClean="0">
                <a:solidFill>
                  <a:srgbClr val="006699"/>
                </a:solidFill>
                <a:cs typeface="Times New Roman" pitchFamily="18" charset="0"/>
                <a:sym typeface="Symbol" pitchFamily="18" charset="2"/>
              </a:rPr>
              <a:t>poziomem ufności </a:t>
            </a:r>
            <a:br>
              <a:rPr lang="pl-PL" dirty="0" smtClean="0">
                <a:solidFill>
                  <a:srgbClr val="006699"/>
                </a:solidFill>
                <a:cs typeface="Times New Roman" pitchFamily="18" charset="0"/>
                <a:sym typeface="Symbol" pitchFamily="18" charset="2"/>
              </a:rPr>
            </a:br>
            <a: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(lub współczynnikiem ufności)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Zwykle przyjmuje się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= 0,99 </a:t>
            </a:r>
            <a: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lub</a:t>
            </a:r>
            <a:r>
              <a:rPr 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0,95</a:t>
            </a:r>
            <a:r>
              <a:rPr 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lub</a:t>
            </a:r>
            <a:r>
              <a:rPr 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0,90 </a:t>
            </a:r>
            <a:b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pl-PL" dirty="0" smtClean="0">
                <a:solidFill>
                  <a:srgbClr val="000099"/>
                </a:solidFill>
                <a:cs typeface="Times New Roman" pitchFamily="18" charset="0"/>
                <a:sym typeface="Symbol" pitchFamily="18" charset="2"/>
              </a:rPr>
              <a:t>w zależności od rozpatrywanego zagadnienia</a:t>
            </a:r>
            <a:endParaRPr lang="el-GR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7020272" y="4149080"/>
            <a:ext cx="1828800" cy="685800"/>
          </a:xfrm>
          <a:prstGeom prst="wedgeRoundRectCallout">
            <a:avLst>
              <a:gd name="adj1" fmla="val -87027"/>
              <a:gd name="adj2" fmla="val 894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pl-PL" sz="2400">
              <a:latin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020272" y="422528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000" dirty="0">
                <a:solidFill>
                  <a:srgbClr val="993300"/>
                </a:solidFill>
                <a:latin typeface="+mj-lt"/>
              </a:rPr>
              <a:t>Poziom </a:t>
            </a:r>
            <a:r>
              <a:rPr lang="pl-PL" sz="2000" b="1" dirty="0">
                <a:solidFill>
                  <a:srgbClr val="FF0000"/>
                </a:solidFill>
                <a:latin typeface="+mj-lt"/>
              </a:rPr>
              <a:t>ufności</a:t>
            </a:r>
          </a:p>
        </p:txBody>
      </p:sp>
      <p:sp>
        <p:nvSpPr>
          <p:cNvPr id="6" name="Prostokąt 5"/>
          <p:cNvSpPr/>
          <p:nvPr/>
        </p:nvSpPr>
        <p:spPr>
          <a:xfrm>
            <a:off x="5724128" y="4365104"/>
            <a:ext cx="5806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56176" y="3717032"/>
            <a:ext cx="3882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</a:t>
            </a:r>
            <a:endParaRPr lang="pl-PL" dirty="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7092280" y="3068960"/>
            <a:ext cx="1224136" cy="753616"/>
          </a:xfrm>
          <a:prstGeom prst="wedgeRoundRectCallout">
            <a:avLst>
              <a:gd name="adj1" fmla="val -79650"/>
              <a:gd name="adj2" fmla="val 3954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pl-PL" sz="2400">
              <a:latin typeface="Times New Roman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092280" y="3068960"/>
            <a:ext cx="182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000" dirty="0">
                <a:solidFill>
                  <a:srgbClr val="993300"/>
                </a:solidFill>
                <a:latin typeface="+mn-lt"/>
              </a:rPr>
              <a:t>Poziom </a:t>
            </a:r>
            <a:r>
              <a:rPr lang="pl-PL" sz="2000" b="1" dirty="0" smtClean="0">
                <a:solidFill>
                  <a:srgbClr val="FF0000"/>
                </a:solidFill>
                <a:latin typeface="+mn-lt"/>
              </a:rPr>
              <a:t>istotności</a:t>
            </a:r>
            <a:endParaRPr lang="pl-PL" sz="2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696200" cy="1052736"/>
          </a:xfrm>
        </p:spPr>
        <p:txBody>
          <a:bodyPr/>
          <a:lstStyle/>
          <a:p>
            <a:r>
              <a:rPr lang="pl-PL" dirty="0">
                <a:solidFill>
                  <a:srgbClr val="006699"/>
                </a:solidFill>
              </a:rPr>
              <a:t/>
            </a:r>
            <a:br>
              <a:rPr lang="pl-PL" dirty="0">
                <a:solidFill>
                  <a:srgbClr val="006699"/>
                </a:solidFill>
              </a:rPr>
            </a:br>
            <a:r>
              <a:rPr lang="pl-PL" dirty="0"/>
              <a:t>Przedział ufności dla wartości oczekiwanej</a:t>
            </a:r>
            <a:r>
              <a:rPr lang="pl-PL" dirty="0">
                <a:solidFill>
                  <a:srgbClr val="006699"/>
                </a:solidFill>
              </a:rPr>
              <a:t>,</a:t>
            </a:r>
            <a:br>
              <a:rPr lang="pl-PL" dirty="0">
                <a:solidFill>
                  <a:srgbClr val="006699"/>
                </a:solidFill>
              </a:rPr>
            </a:br>
            <a:r>
              <a:rPr lang="pl-PL" dirty="0">
                <a:solidFill>
                  <a:srgbClr val="006699"/>
                </a:solidFill>
              </a:rPr>
              <a:t>gdy </a:t>
            </a:r>
            <a:r>
              <a:rPr lang="pl-PL" u="sng" dirty="0">
                <a:solidFill>
                  <a:srgbClr val="006699"/>
                </a:solidFill>
              </a:rPr>
              <a:t>znane</a:t>
            </a:r>
            <a:r>
              <a:rPr lang="pl-PL" dirty="0">
                <a:solidFill>
                  <a:srgbClr val="006699"/>
                </a:solidFill>
              </a:rPr>
              <a:t> jest odchylenie standardowe</a:t>
            </a:r>
            <a:br>
              <a:rPr lang="pl-PL" dirty="0">
                <a:solidFill>
                  <a:srgbClr val="006699"/>
                </a:solidFill>
              </a:rPr>
            </a:br>
            <a:endParaRPr lang="pl-PL" dirty="0">
              <a:solidFill>
                <a:srgbClr val="006699"/>
              </a:solidFill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136904" cy="208823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dirty="0"/>
              <a:t>Cecha </a:t>
            </a:r>
            <a:r>
              <a:rPr lang="pl-PL" sz="2400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dirty="0"/>
              <a:t> ma w populacji rozkład normalny </a:t>
            </a:r>
            <a:r>
              <a:rPr lang="pl-PL" sz="2400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N(m, σ)</a:t>
            </a:r>
            <a:r>
              <a:rPr lang="pl-PL" sz="2400" dirty="0"/>
              <a:t>, odchylenie standardowe σ jest znane.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>
                <a:solidFill>
                  <a:srgbClr val="993300"/>
                </a:solidFill>
              </a:rPr>
              <a:t>Estymatorem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dirty="0">
                <a:solidFill>
                  <a:srgbClr val="993300"/>
                </a:solidFill>
              </a:rPr>
              <a:t>, uzyskanym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MNW</a:t>
            </a:r>
            <a:r>
              <a:rPr lang="pl-PL" sz="2400" dirty="0">
                <a:solidFill>
                  <a:srgbClr val="993300"/>
                </a:solidFill>
              </a:rPr>
              <a:t> jest średnia arytmetyczna, która jest zmienną losową o rozkładzie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N(m, σ/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n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)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/>
              <a:t>Po standaryzacji otrzymuję zmienną </a:t>
            </a:r>
            <a:r>
              <a:rPr lang="pl-PL" sz="2400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sz="2400" dirty="0"/>
              <a:t> o rozkładzie </a:t>
            </a:r>
            <a:r>
              <a:rPr lang="pl-PL" sz="2400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N(0,1)</a:t>
            </a: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914400" y="4038600"/>
            <a:ext cx="7772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1800" dirty="0">
                <a:solidFill>
                  <a:schemeClr val="accent2"/>
                </a:solidFill>
                <a:latin typeface="Times New Roman" pitchFamily="18" charset="0"/>
              </a:rPr>
              <a:t>gdzie:</a:t>
            </a:r>
          </a:p>
          <a:p>
            <a:pPr marL="190500" lvl="1" indent="3175" eaLnBrk="0" hangingPunct="0">
              <a:buFontTx/>
              <a:buChar char="•"/>
            </a:pPr>
            <a:r>
              <a:rPr lang="pl-PL" sz="1800" i="1" dirty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pl-PL" sz="2400" i="1" dirty="0">
                <a:latin typeface="Times New Roman" pitchFamily="18" charset="0"/>
              </a:rPr>
              <a:t>n</a:t>
            </a:r>
            <a:r>
              <a:rPr lang="pl-PL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pl-PL" sz="1800" dirty="0">
                <a:solidFill>
                  <a:schemeClr val="accent2"/>
                </a:solidFill>
                <a:latin typeface="Times New Roman" pitchFamily="18" charset="0"/>
              </a:rPr>
              <a:t> 	jest liczbą elementów z próby losowej</a:t>
            </a:r>
          </a:p>
          <a:p>
            <a:pPr marL="190500" lvl="1" indent="3175" eaLnBrk="0" hangingPunct="0">
              <a:buFontTx/>
              <a:buChar char="•"/>
            </a:pPr>
            <a:r>
              <a:rPr lang="pl-PL" sz="1800" dirty="0">
                <a:solidFill>
                  <a:schemeClr val="accent2"/>
                </a:solidFill>
                <a:latin typeface="Times New Roman" pitchFamily="18" charset="0"/>
              </a:rPr>
              <a:t>    	oznacza średnią z próby losowej</a:t>
            </a:r>
          </a:p>
          <a:p>
            <a:pPr marL="190500" lvl="1" indent="3175" eaLnBrk="0" hangingPunct="0">
              <a:buFontTx/>
              <a:buChar char="•"/>
            </a:pPr>
            <a:r>
              <a:rPr lang="pl-PL" sz="2400" i="1" dirty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pl-PL" sz="2400" i="1" dirty="0">
                <a:latin typeface="Times New Roman" pitchFamily="18" charset="0"/>
              </a:rPr>
              <a:t>σ</a:t>
            </a:r>
            <a:r>
              <a:rPr lang="pl-PL" sz="1800" dirty="0">
                <a:latin typeface="Times New Roman" pitchFamily="18" charset="0"/>
              </a:rPr>
              <a:t> </a:t>
            </a:r>
            <a:r>
              <a:rPr lang="pl-PL" sz="1800" dirty="0">
                <a:solidFill>
                  <a:schemeClr val="accent2"/>
                </a:solidFill>
                <a:latin typeface="Times New Roman" pitchFamily="18" charset="0"/>
              </a:rPr>
              <a:t>	odchylenie standardowe populacji</a:t>
            </a:r>
          </a:p>
          <a:p>
            <a:pPr marL="190500" lvl="1" indent="3175" eaLnBrk="0" hangingPunct="0"/>
            <a:r>
              <a:rPr lang="pl-PL" sz="2400" dirty="0">
                <a:solidFill>
                  <a:srgbClr val="993366"/>
                </a:solidFill>
                <a:latin typeface="+mn-lt"/>
              </a:rPr>
              <a:t>Przedział ufności dla wartości oczekiwanej m ma postać</a:t>
            </a:r>
          </a:p>
        </p:txBody>
      </p:sp>
      <p:graphicFrame>
        <p:nvGraphicFramePr>
          <p:cNvPr id="247815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74434" name="Równanie" r:id="rId3" imgW="114120" imgH="215640" progId="">
              <p:embed/>
            </p:oleObj>
          </a:graphicData>
        </a:graphic>
      </p:graphicFrame>
      <p:graphicFrame>
        <p:nvGraphicFramePr>
          <p:cNvPr id="247817" name="Object 9"/>
          <p:cNvGraphicFramePr>
            <a:graphicFrameLocks noChangeAspect="1"/>
          </p:cNvGraphicFramePr>
          <p:nvPr/>
        </p:nvGraphicFramePr>
        <p:xfrm>
          <a:off x="467544" y="3212976"/>
          <a:ext cx="2969140" cy="936104"/>
        </p:xfrm>
        <a:graphic>
          <a:graphicData uri="http://schemas.openxmlformats.org/presentationml/2006/ole">
            <p:oleObj spid="_x0000_s274435" name="Równanie" r:id="rId4" imgW="914400" imgH="520560" progId="">
              <p:embed/>
            </p:oleObj>
          </a:graphicData>
        </a:graphic>
      </p:graphicFrame>
      <p:graphicFrame>
        <p:nvGraphicFramePr>
          <p:cNvPr id="247818" name="Object 10"/>
          <p:cNvGraphicFramePr>
            <a:graphicFrameLocks noChangeAspect="1"/>
          </p:cNvGraphicFramePr>
          <p:nvPr/>
        </p:nvGraphicFramePr>
        <p:xfrm>
          <a:off x="2057400" y="5638800"/>
          <a:ext cx="4953000" cy="914400"/>
        </p:xfrm>
        <a:graphic>
          <a:graphicData uri="http://schemas.openxmlformats.org/presentationml/2006/ole">
            <p:oleObj spid="_x0000_s274436" name="Równanie" r:id="rId5" imgW="2374560" imgH="457200" progId="">
              <p:embed/>
            </p:oleObj>
          </a:graphicData>
        </a:graphic>
      </p:graphicFrame>
      <p:graphicFrame>
        <p:nvGraphicFramePr>
          <p:cNvPr id="247819" name="Object 11"/>
          <p:cNvGraphicFramePr>
            <a:graphicFrameLocks noChangeAspect="1"/>
          </p:cNvGraphicFramePr>
          <p:nvPr/>
        </p:nvGraphicFramePr>
        <p:xfrm>
          <a:off x="1371600" y="4724400"/>
          <a:ext cx="304800" cy="304800"/>
        </p:xfrm>
        <a:graphic>
          <a:graphicData uri="http://schemas.openxmlformats.org/presentationml/2006/ole">
            <p:oleObj spid="_x0000_s274437" name="Równanie" r:id="rId6" imgW="177480" imgH="203040" progId="">
              <p:embed/>
            </p:oleObj>
          </a:graphicData>
        </a:graphic>
      </p:graphicFrame>
      <p:sp>
        <p:nvSpPr>
          <p:cNvPr id="247820" name="AutoShape 12"/>
          <p:cNvSpPr>
            <a:spLocks noChangeArrowheads="1"/>
          </p:cNvSpPr>
          <p:nvPr/>
        </p:nvSpPr>
        <p:spPr bwMode="auto">
          <a:xfrm>
            <a:off x="7315200" y="6172200"/>
            <a:ext cx="1828800" cy="685800"/>
          </a:xfrm>
          <a:prstGeom prst="wedgeRoundRectCallout">
            <a:avLst>
              <a:gd name="adj1" fmla="val -87847"/>
              <a:gd name="adj2" fmla="val -4351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pl-PL" sz="2400">
              <a:latin typeface="Times New Roman" pitchFamily="18" charset="0"/>
            </a:endParaRPr>
          </a:p>
        </p:txBody>
      </p:sp>
      <p:sp>
        <p:nvSpPr>
          <p:cNvPr id="247821" name="Text Box 13"/>
          <p:cNvSpPr txBox="1">
            <a:spLocks noChangeArrowheads="1"/>
          </p:cNvSpPr>
          <p:nvPr/>
        </p:nvSpPr>
        <p:spPr bwMode="auto">
          <a:xfrm>
            <a:off x="7315200" y="62484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000">
                <a:solidFill>
                  <a:srgbClr val="993300"/>
                </a:solidFill>
                <a:latin typeface="Times New Roman" pitchFamily="18" charset="0"/>
              </a:rPr>
              <a:t>Poziom ufności</a:t>
            </a:r>
          </a:p>
        </p:txBody>
      </p:sp>
      <p:graphicFrame>
        <p:nvGraphicFramePr>
          <p:cNvPr id="296966" name="Object 6"/>
          <p:cNvGraphicFramePr>
            <a:graphicFrameLocks noChangeAspect="1"/>
          </p:cNvGraphicFramePr>
          <p:nvPr/>
        </p:nvGraphicFramePr>
        <p:xfrm>
          <a:off x="3923928" y="3212976"/>
          <a:ext cx="4689475" cy="1098550"/>
        </p:xfrm>
        <a:graphic>
          <a:graphicData uri="http://schemas.openxmlformats.org/presentationml/2006/ole">
            <p:oleObj spid="_x0000_s274438" name="Równanie" r:id="rId7" imgW="2247840" imgH="520560" progId="">
              <p:embed/>
            </p:oleObj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47664" y="5661248"/>
            <a:ext cx="5472608" cy="936104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251520" y="3140968"/>
            <a:ext cx="3312368" cy="108012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3779912" y="3356992"/>
            <a:ext cx="4968552" cy="108012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zakrzywiony 15"/>
          <p:cNvCxnSpPr>
            <a:endCxn id="14" idx="1"/>
          </p:cNvCxnSpPr>
          <p:nvPr/>
        </p:nvCxnSpPr>
        <p:spPr>
          <a:xfrm flipV="1">
            <a:off x="3563890" y="3515172"/>
            <a:ext cx="943650" cy="57846"/>
          </a:xfrm>
          <a:prstGeom prst="curvedConnector4">
            <a:avLst>
              <a:gd name="adj1" fmla="val 11446"/>
              <a:gd name="adj2" fmla="val 768637"/>
            </a:avLst>
          </a:prstGeom>
          <a:ln>
            <a:tailEnd type="arrow" w="sm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+mn-lt"/>
              </a:rPr>
              <a:t>Problem minimalnej liczności próby</a:t>
            </a:r>
          </a:p>
        </p:txBody>
      </p:sp>
      <p:graphicFrame>
        <p:nvGraphicFramePr>
          <p:cNvPr id="251907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179512" y="1052736"/>
          <a:ext cx="6048672" cy="986197"/>
        </p:xfrm>
        <a:graphic>
          <a:graphicData uri="http://schemas.openxmlformats.org/presentationml/2006/ole">
            <p:oleObj spid="_x0000_s288770" name="Równanie" r:id="rId3" imgW="2374560" imgH="457200" progId="">
              <p:embed/>
            </p:oleObj>
          </a:graphicData>
        </a:graphic>
      </p:graphicFrame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179512" y="2060848"/>
            <a:ext cx="454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latin typeface="+mn-lt"/>
              </a:rPr>
              <a:t>Długość przedziału ufności wynosi </a:t>
            </a:r>
          </a:p>
        </p:txBody>
      </p:sp>
      <p:graphicFrame>
        <p:nvGraphicFramePr>
          <p:cNvPr id="251909" name="Object 5"/>
          <p:cNvGraphicFramePr>
            <a:graphicFrameLocks noChangeAspect="1"/>
          </p:cNvGraphicFramePr>
          <p:nvPr/>
        </p:nvGraphicFramePr>
        <p:xfrm>
          <a:off x="4716016" y="2060848"/>
          <a:ext cx="1219200" cy="762000"/>
        </p:xfrm>
        <a:graphic>
          <a:graphicData uri="http://schemas.openxmlformats.org/presentationml/2006/ole">
            <p:oleObj spid="_x0000_s288771" name="Równanie" r:id="rId4" imgW="520560" imgH="419040" progId="">
              <p:embed/>
            </p:oleObj>
          </a:graphicData>
        </a:graphic>
      </p:graphicFrame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179512" y="2924944"/>
            <a:ext cx="5475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2"/>
                </a:solidFill>
                <a:latin typeface="+mn-lt"/>
              </a:rPr>
              <a:t>Żądamy by maksymalny błąd oszacowania </a:t>
            </a:r>
            <a:br>
              <a:rPr lang="pl-PL" sz="2400" dirty="0">
                <a:solidFill>
                  <a:schemeClr val="accent2"/>
                </a:solidFill>
                <a:latin typeface="+mn-lt"/>
              </a:rPr>
            </a:br>
            <a:r>
              <a:rPr lang="pl-PL" sz="2400" dirty="0">
                <a:solidFill>
                  <a:schemeClr val="accent2"/>
                </a:solidFill>
                <a:latin typeface="+mn-lt"/>
              </a:rPr>
              <a:t>nie przekraczał zadanej z góry wartości 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aphicFrame>
        <p:nvGraphicFramePr>
          <p:cNvPr id="251911" name="Object 7"/>
          <p:cNvGraphicFramePr>
            <a:graphicFrameLocks noChangeAspect="1"/>
          </p:cNvGraphicFramePr>
          <p:nvPr/>
        </p:nvGraphicFramePr>
        <p:xfrm>
          <a:off x="5796136" y="2996952"/>
          <a:ext cx="1606550" cy="762000"/>
        </p:xfrm>
        <a:graphic>
          <a:graphicData uri="http://schemas.openxmlformats.org/presentationml/2006/ole">
            <p:oleObj spid="_x0000_s288772" name="Równanie" r:id="rId5" imgW="685800" imgH="419040" progId="">
              <p:embed/>
            </p:oleObj>
          </a:graphicData>
        </a:graphic>
      </p:graphicFrame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1203325" y="5222875"/>
            <a:ext cx="305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2"/>
                </a:solidFill>
                <a:latin typeface="+mn-lt"/>
              </a:rPr>
              <a:t>Z tej relacji wynika, że 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179512" y="1124744"/>
            <a:ext cx="6120680" cy="936104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5724128" y="2852936"/>
            <a:ext cx="1800200" cy="936104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4283968" y="5013176"/>
            <a:ext cx="3024336" cy="136815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88774" name="Object 3"/>
          <p:cNvGraphicFramePr>
            <a:graphicFrameLocks noChangeAspect="1"/>
          </p:cNvGraphicFramePr>
          <p:nvPr/>
        </p:nvGraphicFramePr>
        <p:xfrm>
          <a:off x="1475656" y="3861048"/>
          <a:ext cx="5262637" cy="971394"/>
        </p:xfrm>
        <a:graphic>
          <a:graphicData uri="http://schemas.openxmlformats.org/presentationml/2006/ole">
            <p:oleObj spid="_x0000_s288774" name="Równanie" r:id="rId6" imgW="2476500" imgH="457200" progId="">
              <p:embed/>
            </p:oleObj>
          </a:graphicData>
        </a:graphic>
      </p:graphicFrame>
      <p:graphicFrame>
        <p:nvGraphicFramePr>
          <p:cNvPr id="288775" name="Object 9"/>
          <p:cNvGraphicFramePr>
            <a:graphicFrameLocks noChangeAspect="1"/>
          </p:cNvGraphicFramePr>
          <p:nvPr/>
        </p:nvGraphicFramePr>
        <p:xfrm>
          <a:off x="4311650" y="4962525"/>
          <a:ext cx="2846388" cy="1471613"/>
        </p:xfrm>
        <a:graphic>
          <a:graphicData uri="http://schemas.openxmlformats.org/presentationml/2006/ole">
            <p:oleObj spid="_x0000_s288775" name="Równanie" r:id="rId7" imgW="723600" imgH="545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Zadanie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604250" cy="4497387"/>
          </a:xfrm>
        </p:spPr>
        <p:txBody>
          <a:bodyPr/>
          <a:lstStyle/>
          <a:p>
            <a:pPr marL="90488" indent="-90488" eaLnBrk="1" hangingPunct="1">
              <a:lnSpc>
                <a:spcPct val="115000"/>
              </a:lnSpc>
            </a:pPr>
            <a:r>
              <a:rPr lang="pl-PL" dirty="0" smtClean="0"/>
              <a:t>	Wykonujemy pomiary grubości płytki metalowej. </a:t>
            </a:r>
          </a:p>
          <a:p>
            <a:pPr marL="90488" indent="-90488" eaLnBrk="1" hangingPunct="1">
              <a:lnSpc>
                <a:spcPct val="115000"/>
              </a:lnSpc>
              <a:buFontTx/>
              <a:buNone/>
            </a:pPr>
            <a:r>
              <a:rPr lang="pl-PL" dirty="0" smtClean="0"/>
              <a:t>	Jak dużą liczbę pomiarów  (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dirty="0" smtClean="0"/>
              <a:t>) należy przeprowadzić, aby prawdopodobieństwem (ufnością) wynoszącym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0,95</a:t>
            </a:r>
            <a:r>
              <a:rPr lang="pl-PL" dirty="0" smtClean="0"/>
              <a:t> maksymalny błąd oceny nie przekraczał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  <a:r>
              <a:rPr lang="pl-PL" dirty="0" smtClean="0"/>
              <a:t> </a:t>
            </a:r>
            <a:r>
              <a:rPr lang="pl-PL" dirty="0" err="1" smtClean="0"/>
              <a:t>mm</a:t>
            </a:r>
            <a:r>
              <a:rPr lang="pl-PL" dirty="0" smtClean="0"/>
              <a:t>. Zakładamy, że odchylenie standardowe błędów pomiarów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=0.1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Udział kobiet?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84313"/>
            <a:ext cx="7040563" cy="496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(</a:t>
            </a:r>
            <a:r>
              <a:rPr lang="pl-PL" dirty="0" err="1" smtClean="0"/>
              <a:t>rozw</a:t>
            </a:r>
            <a:r>
              <a:rPr lang="pl-PL" dirty="0" smtClean="0"/>
              <a:t>.)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aphicFrame>
        <p:nvGraphicFramePr>
          <p:cNvPr id="327682" name="Object 9"/>
          <p:cNvGraphicFramePr>
            <a:graphicFrameLocks noChangeAspect="1"/>
          </p:cNvGraphicFramePr>
          <p:nvPr/>
        </p:nvGraphicFramePr>
        <p:xfrm>
          <a:off x="5868144" y="2276872"/>
          <a:ext cx="3046412" cy="1368425"/>
        </p:xfrm>
        <a:graphic>
          <a:graphicData uri="http://schemas.openxmlformats.org/presentationml/2006/ole">
            <p:oleObj spid="_x0000_s276482" name="Równanie" r:id="rId3" imgW="774360" imgH="507960" progId="">
              <p:embed/>
            </p:oleObj>
          </a:graphicData>
        </a:graphic>
      </p:graphicFrame>
      <p:graphicFrame>
        <p:nvGraphicFramePr>
          <p:cNvPr id="327683" name="Object 9"/>
          <p:cNvGraphicFramePr>
            <a:graphicFrameLocks noChangeAspect="1"/>
          </p:cNvGraphicFramePr>
          <p:nvPr/>
        </p:nvGraphicFramePr>
        <p:xfrm>
          <a:off x="250825" y="1123950"/>
          <a:ext cx="6049963" cy="3313113"/>
        </p:xfrm>
        <a:graphic>
          <a:graphicData uri="http://schemas.openxmlformats.org/presentationml/2006/ole">
            <p:oleObj spid="_x0000_s276483" name="Równanie" r:id="rId4" imgW="3251160" imgH="1752480" progId="">
              <p:embed/>
            </p:oleObj>
          </a:graphicData>
        </a:graphic>
      </p:graphicFrame>
      <p:sp>
        <p:nvSpPr>
          <p:cNvPr id="7" name="Prostokąt 6"/>
          <p:cNvSpPr/>
          <p:nvPr/>
        </p:nvSpPr>
        <p:spPr>
          <a:xfrm>
            <a:off x="3707904" y="429309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Kwantyle standardowego rozkładu normalnego N(0,1) </a:t>
            </a:r>
            <a:endParaRPr lang="pl-PL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6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581128"/>
            <a:ext cx="5238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5589240"/>
            <a:ext cx="5257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686" name="Object 6"/>
          <p:cNvGraphicFramePr>
            <a:graphicFrameLocks noChangeAspect="1"/>
          </p:cNvGraphicFramePr>
          <p:nvPr/>
        </p:nvGraphicFramePr>
        <p:xfrm>
          <a:off x="251520" y="4653136"/>
          <a:ext cx="2087910" cy="1362906"/>
        </p:xfrm>
        <a:graphic>
          <a:graphicData uri="http://schemas.openxmlformats.org/presentationml/2006/ole">
            <p:oleObj spid="_x0000_s276484" name="Równanie" r:id="rId7" imgW="622080" imgH="406080" progId="">
              <p:embed/>
            </p:oleObj>
          </a:graphicData>
        </a:graphic>
      </p:graphicFrame>
      <p:sp>
        <p:nvSpPr>
          <p:cNvPr id="327688" name="Rectangle 8"/>
          <p:cNvSpPr>
            <a:spLocks noChangeArrowheads="1"/>
          </p:cNvSpPr>
          <p:nvPr/>
        </p:nvSpPr>
        <p:spPr bwMode="auto">
          <a:xfrm>
            <a:off x="179512" y="3140968"/>
            <a:ext cx="2016224" cy="432048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9512" y="1052736"/>
            <a:ext cx="1944216" cy="432048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9512" y="4581128"/>
            <a:ext cx="2736304" cy="1512168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796136" y="2204864"/>
            <a:ext cx="3168352" cy="1512168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707904" y="5877272"/>
            <a:ext cx="3312368" cy="216024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516216" y="4509120"/>
            <a:ext cx="504056" cy="1584176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516216" y="5877272"/>
            <a:ext cx="504056" cy="216024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447800"/>
            <a:ext cx="8380412" cy="1620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dirty="0" smtClean="0">
                <a:solidFill>
                  <a:srgbClr val="993300"/>
                </a:solidFill>
              </a:rPr>
              <a:t>Estymatorem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dirty="0" smtClean="0">
                <a:solidFill>
                  <a:srgbClr val="993300"/>
                </a:solidFill>
              </a:rPr>
              <a:t>, uzyskanym MNW jest średnia arytmetyczna, nie znamy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dirty="0" smtClean="0">
                <a:solidFill>
                  <a:srgbClr val="993300"/>
                </a:solidFill>
              </a:rPr>
              <a:t>, musimy zatem wybrać statystykę, która od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dirty="0" smtClean="0">
                <a:solidFill>
                  <a:srgbClr val="993300"/>
                </a:solidFill>
              </a:rPr>
              <a:t> nie zależy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188912"/>
            <a:ext cx="7488237" cy="719807"/>
          </a:xfrm>
        </p:spPr>
        <p:txBody>
          <a:bodyPr/>
          <a:lstStyle/>
          <a:p>
            <a:pPr eaLnBrk="1" hangingPunct="1"/>
            <a:r>
              <a:rPr lang="pl-PL" dirty="0" smtClean="0"/>
              <a:t>Przedział ufności dla wartości oczekiwanej,</a:t>
            </a:r>
            <a:br>
              <a:rPr lang="pl-PL" dirty="0" smtClean="0"/>
            </a:br>
            <a:r>
              <a:rPr lang="pl-PL" dirty="0" smtClean="0"/>
              <a:t>gdy </a:t>
            </a:r>
            <a:r>
              <a:rPr lang="pl-PL" dirty="0" smtClean="0">
                <a:solidFill>
                  <a:srgbClr val="006699"/>
                </a:solidFill>
              </a:rPr>
              <a:t>odchylenie standardowe jest </a:t>
            </a:r>
            <a:r>
              <a:rPr lang="pl-PL" u="sng" dirty="0" smtClean="0">
                <a:solidFill>
                  <a:srgbClr val="006699"/>
                </a:solidFill>
              </a:rPr>
              <a:t>nieznane</a:t>
            </a:r>
            <a:endParaRPr lang="pl-PL" dirty="0" smtClean="0">
              <a:solidFill>
                <a:srgbClr val="006699"/>
              </a:solidFill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195736" y="2924944"/>
          <a:ext cx="4392612" cy="1246188"/>
        </p:xfrm>
        <a:graphic>
          <a:graphicData uri="http://schemas.openxmlformats.org/presentationml/2006/ole">
            <p:oleObj spid="_x0000_s277506" name="Równanie" r:id="rId3" imgW="1015920" imgH="520560" progId="">
              <p:embed/>
            </p:oleObj>
          </a:graphicData>
        </a:graphic>
      </p:graphicFrame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11560" y="4509120"/>
            <a:ext cx="82438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400" dirty="0" smtClean="0">
                <a:solidFill>
                  <a:srgbClr val="800000"/>
                </a:solidFill>
                <a:latin typeface="+mn-lt"/>
              </a:rPr>
              <a:t>Statystyka</a:t>
            </a:r>
            <a:r>
              <a:rPr lang="pl-PL" sz="2400" dirty="0" smtClean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2400" dirty="0" smtClean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pl-PL" sz="2400" dirty="0" smtClean="0">
                <a:solidFill>
                  <a:srgbClr val="800000"/>
                </a:solidFill>
                <a:latin typeface="+mn-lt"/>
              </a:rPr>
              <a:t>ma rozkład Studenta z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pl-PL" sz="2400" dirty="0" smtClean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pl-PL" sz="2400" dirty="0" smtClean="0">
                <a:solidFill>
                  <a:srgbClr val="800000"/>
                </a:solidFill>
                <a:latin typeface="+mn-lt"/>
              </a:rPr>
              <a:t>stopniami swobody, </a:t>
            </a:r>
          </a:p>
          <a:p>
            <a:pPr marL="342900" indent="-342900">
              <a:spcBef>
                <a:spcPct val="20000"/>
              </a:spcBef>
            </a:pPr>
            <a:r>
              <a:rPr lang="pl-PL" sz="2400" dirty="0" smtClean="0">
                <a:solidFill>
                  <a:srgbClr val="800000"/>
                </a:solidFill>
                <a:latin typeface="+mn-lt"/>
              </a:rPr>
              <a:t>nie </a:t>
            </a:r>
            <a:r>
              <a:rPr lang="pl-PL" sz="2400" dirty="0">
                <a:solidFill>
                  <a:srgbClr val="800000"/>
                </a:solidFill>
                <a:latin typeface="+mn-lt"/>
              </a:rPr>
              <a:t>zależy od parametru</a:t>
            </a:r>
            <a:r>
              <a:rPr lang="pl-PL" sz="2400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400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pl-PL" sz="2400" dirty="0">
                <a:solidFill>
                  <a:srgbClr val="800000"/>
                </a:solidFill>
                <a:latin typeface="+mn-lt"/>
              </a:rPr>
              <a:t>ale od parametru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400" dirty="0">
                <a:solidFill>
                  <a:srgbClr val="993300"/>
                </a:solidFill>
                <a:latin typeface="Times New Roman" pitchFamily="18" charset="0"/>
              </a:rPr>
              <a:t>, </a:t>
            </a:r>
          </a:p>
          <a:p>
            <a:pPr marL="342900" indent="-342900">
              <a:spcBef>
                <a:spcPct val="20000"/>
              </a:spcBef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400" dirty="0" smtClean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pl-PL" sz="2400" dirty="0">
                <a:solidFill>
                  <a:srgbClr val="800000"/>
                </a:solidFill>
                <a:latin typeface="+mn-lt"/>
              </a:rPr>
              <a:t>jest odchyleniem standardowym obliczonym z próby</a:t>
            </a:r>
            <a:r>
              <a:rPr lang="pl-PL" sz="2400" dirty="0">
                <a:solidFill>
                  <a:srgbClr val="993300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endParaRPr lang="pl-PL" sz="2400" dirty="0">
              <a:solidFill>
                <a:srgbClr val="99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268760"/>
            <a:ext cx="8172450" cy="4497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dirty="0" smtClean="0"/>
              <a:t>Przedział ufności dla wartości oczekiwanej </a:t>
            </a:r>
            <a:br>
              <a:rPr lang="pl-PL" dirty="0" smtClean="0"/>
            </a:br>
            <a:r>
              <a:rPr lang="pl-PL" dirty="0" smtClean="0"/>
              <a:t>ma wtedy postać</a:t>
            </a:r>
          </a:p>
          <a:p>
            <a:pPr eaLnBrk="1" hangingPunct="1"/>
            <a:endParaRPr lang="pl-PL" sz="2000" dirty="0" smtClean="0"/>
          </a:p>
          <a:p>
            <a:pPr eaLnBrk="1" hangingPunct="1"/>
            <a:endParaRPr lang="pl-PL" sz="2000" dirty="0" smtClean="0"/>
          </a:p>
          <a:p>
            <a:pPr eaLnBrk="1" hangingPunct="1"/>
            <a:endParaRPr lang="pl-PL" sz="2000" dirty="0" smtClean="0"/>
          </a:p>
          <a:p>
            <a:pPr eaLnBrk="1" hangingPunct="1"/>
            <a:endParaRPr lang="pl-PL" sz="2000" dirty="0" smtClean="0"/>
          </a:p>
          <a:p>
            <a:pPr eaLnBrk="1" hangingPunct="1"/>
            <a:r>
              <a:rPr lang="pl-PL" dirty="0" smtClean="0">
                <a:solidFill>
                  <a:srgbClr val="993300"/>
                </a:solidFill>
              </a:rPr>
              <a:t>gdzie wartość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i="1" baseline="-25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,n-1</a:t>
            </a:r>
            <a:r>
              <a:rPr lang="pl-PL" dirty="0" smtClean="0">
                <a:solidFill>
                  <a:srgbClr val="993300"/>
                </a:solidFill>
                <a:sym typeface="Symbol" pitchFamily="18" charset="2"/>
              </a:rPr>
              <a:t>, jest kwantylem rzędu </a:t>
            </a:r>
            <a:r>
              <a:rPr lang="pl-PL" i="1" dirty="0" smtClean="0">
                <a:solidFill>
                  <a:srgbClr val="006699"/>
                </a:solidFill>
                <a:sym typeface="Symbol" pitchFamily="18" charset="2"/>
              </a:rPr>
              <a:t></a:t>
            </a:r>
            <a:r>
              <a:rPr lang="pl-PL" dirty="0" smtClean="0">
                <a:solidFill>
                  <a:srgbClr val="993300"/>
                </a:solidFill>
                <a:sym typeface="Symbol" pitchFamily="18" charset="2"/>
              </a:rPr>
              <a:t>, z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n-1</a:t>
            </a:r>
            <a:r>
              <a:rPr lang="pl-PL" dirty="0" smtClean="0">
                <a:solidFill>
                  <a:srgbClr val="993300"/>
                </a:solidFill>
                <a:sym typeface="Symbol" pitchFamily="18" charset="2"/>
              </a:rPr>
              <a:t>  stopniami swobody</a:t>
            </a:r>
          </a:p>
          <a:p>
            <a:pPr eaLnBrk="1" hangingPunct="1"/>
            <a:r>
              <a:rPr lang="pl-PL" dirty="0" smtClean="0">
                <a:solidFill>
                  <a:srgbClr val="993300"/>
                </a:solidFill>
                <a:sym typeface="Symbol" pitchFamily="18" charset="2"/>
              </a:rPr>
              <a:t>Długość przedziału wynosi</a:t>
            </a:r>
            <a:endParaRPr lang="pl-PL" sz="2000" dirty="0" smtClean="0"/>
          </a:p>
          <a:p>
            <a:pPr eaLnBrk="1" hangingPunct="1"/>
            <a:endParaRPr lang="pl-PL" sz="2000" dirty="0" smtClean="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39552" y="2420888"/>
          <a:ext cx="7525292" cy="1152128"/>
        </p:xfrm>
        <a:graphic>
          <a:graphicData uri="http://schemas.openxmlformats.org/presentationml/2006/ole">
            <p:oleObj spid="_x0000_s278530" name="Równanie" r:id="rId3" imgW="2984400" imgH="457200" progId="">
              <p:embed/>
            </p:oleObj>
          </a:graphicData>
        </a:graphic>
      </p:graphicFrame>
      <p:graphicFrame>
        <p:nvGraphicFramePr>
          <p:cNvPr id="290820" name="Object 5"/>
          <p:cNvGraphicFramePr>
            <a:graphicFrameLocks noChangeAspect="1"/>
          </p:cNvGraphicFramePr>
          <p:nvPr/>
        </p:nvGraphicFramePr>
        <p:xfrm>
          <a:off x="4611688" y="5084763"/>
          <a:ext cx="2693987" cy="1031875"/>
        </p:xfrm>
        <a:graphic>
          <a:graphicData uri="http://schemas.openxmlformats.org/presentationml/2006/ole">
            <p:oleObj spid="_x0000_s278531" name="Równanie" r:id="rId4" imgW="850680" imgH="419040" progId="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00113" y="188912"/>
            <a:ext cx="7488237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Przedział ufności dla wartości oczekiwanej,</a:t>
            </a:r>
            <a:b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gdy </a:t>
            </a: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odchylenie standardowe jest </a:t>
            </a:r>
            <a:r>
              <a:rPr kumimoji="0" lang="pl-PL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nieznane</a:t>
            </a:r>
            <a:endParaRPr kumimoji="0" lang="pl-PL" sz="2800" b="0" i="0" u="none" strike="noStrike" kern="0" cap="none" spc="0" normalizeH="0" baseline="0" noProof="0" dirty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352928" cy="4648200"/>
          </a:xfrm>
        </p:spPr>
        <p:txBody>
          <a:bodyPr/>
          <a:lstStyle/>
          <a:p>
            <a:r>
              <a:rPr lang="pl-PL" sz="2400" dirty="0"/>
              <a:t>W praktyce często nie znany jest rozkład cechy w populacji i brak jest podstaw do przyjęcia, że jest on normalny.</a:t>
            </a:r>
          </a:p>
          <a:p>
            <a:r>
              <a:rPr lang="pl-PL" sz="2400" dirty="0"/>
              <a:t>Wiadomo, że średnia arytmetyczna wyznaczona z próby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o </a:t>
            </a:r>
            <a:r>
              <a:rPr lang="pl-PL" sz="2400" dirty="0"/>
              <a:t>dowolnym rozkładzie jest zmienną losową o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rozkładzie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N(m, σ/</a:t>
            </a:r>
            <a:r>
              <a:rPr lang="pl-PL" sz="24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n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pl-PL" sz="2400" dirty="0" smtClean="0">
                <a:solidFill>
                  <a:srgbClr val="993300"/>
                </a:solidFill>
              </a:rPr>
              <a:t>, </a:t>
            </a:r>
            <a:r>
              <a:rPr lang="pl-PL" sz="2400" dirty="0"/>
              <a:t>dlatego</a:t>
            </a:r>
          </a:p>
          <a:p>
            <a:endParaRPr lang="pl-PL" sz="2400" dirty="0"/>
          </a:p>
          <a:p>
            <a:endParaRPr lang="pl-PL" sz="2400" dirty="0">
              <a:solidFill>
                <a:srgbClr val="993300"/>
              </a:solidFill>
            </a:endParaRPr>
          </a:p>
          <a:p>
            <a:r>
              <a:rPr lang="pl-PL" sz="2400" dirty="0"/>
              <a:t>Nieznane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400" dirty="0"/>
              <a:t> można przybliżyć obliczonym z </a:t>
            </a:r>
            <a:r>
              <a:rPr lang="pl-PL" sz="2400" dirty="0">
                <a:solidFill>
                  <a:srgbClr val="006699"/>
                </a:solidFill>
              </a:rPr>
              <a:t>dużej próby </a:t>
            </a:r>
            <a:r>
              <a:rPr lang="pl-PL" sz="2400" dirty="0"/>
              <a:t>odchyleniem standardowym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endParaRPr lang="pl-PL" sz="2400" dirty="0">
              <a:solidFill>
                <a:srgbClr val="993300"/>
              </a:solidFill>
            </a:endParaRP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1619672" y="3212976"/>
          <a:ext cx="5562600" cy="1027113"/>
        </p:xfrm>
        <a:graphic>
          <a:graphicData uri="http://schemas.openxmlformats.org/presentationml/2006/ole">
            <p:oleObj spid="_x0000_s279554" name="Równanie" r:id="rId3" imgW="2374560" imgH="457200" progId="">
              <p:embed/>
            </p:oleObj>
          </a:graphicData>
        </a:graphic>
      </p:graphicFrame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1547664" y="5301208"/>
          <a:ext cx="5562600" cy="1027113"/>
        </p:xfrm>
        <a:graphic>
          <a:graphicData uri="http://schemas.openxmlformats.org/presentationml/2006/ole">
            <p:oleObj spid="_x0000_s279555" name="Równanie" r:id="rId4" imgW="2374560" imgH="457200" progId="">
              <p:embed/>
            </p:oleObj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27584" y="188640"/>
            <a:ext cx="7488237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Przedział ufności dla wartości oczekiwanej,</a:t>
            </a:r>
            <a:b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gdy </a:t>
            </a:r>
            <a:r>
              <a:rPr lang="pl-PL" sz="2800" kern="0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nieznany jest rozkład w populacji</a:t>
            </a:r>
            <a:endParaRPr kumimoji="0" lang="pl-PL" sz="2800" b="0" i="0" u="none" strike="noStrike" kern="0" cap="none" spc="0" normalizeH="0" baseline="0" noProof="0" dirty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Zadanie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640960" cy="5113337"/>
          </a:xfrm>
        </p:spPr>
        <p:txBody>
          <a:bodyPr/>
          <a:lstStyle/>
          <a:p>
            <a:pPr eaLnBrk="1" hangingPunct="1"/>
            <a:r>
              <a:rPr lang="pl-PL" sz="2400" dirty="0" smtClean="0"/>
              <a:t>Dokonano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pl-PL" sz="2400" dirty="0" smtClean="0"/>
              <a:t> pomiarów ciśnienia wody na ostatnim piętrze bloku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pl-PL" sz="2400" dirty="0" smtClean="0"/>
              <a:t> piętrowego i okazało się, że średnie ciśnienie wynosiło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2,21</a:t>
            </a:r>
            <a:r>
              <a:rPr lang="pl-PL" sz="2400" dirty="0" smtClean="0"/>
              <a:t> podczas gdy wariancja wyniosła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4,41</a:t>
            </a:r>
            <a:r>
              <a:rPr lang="pl-PL" sz="2400" dirty="0" smtClean="0"/>
              <a:t>. </a:t>
            </a:r>
          </a:p>
          <a:p>
            <a:pPr eaLnBrk="1" hangingPunct="1"/>
            <a:r>
              <a:rPr lang="pl-PL" sz="2400" dirty="0" smtClean="0"/>
              <a:t>Znaleźć liczbowe wartości </a:t>
            </a:r>
            <a:r>
              <a:rPr lang="pl-PL" sz="2400" dirty="0" smtClean="0">
                <a:solidFill>
                  <a:srgbClr val="800000"/>
                </a:solidFill>
              </a:rPr>
              <a:t>krańców przedziałów ufności </a:t>
            </a:r>
            <a:br>
              <a:rPr lang="pl-PL" sz="2400" dirty="0" smtClean="0">
                <a:solidFill>
                  <a:srgbClr val="800000"/>
                </a:solidFill>
              </a:rPr>
            </a:br>
            <a:r>
              <a:rPr lang="pl-PL" sz="2400" dirty="0" smtClean="0">
                <a:solidFill>
                  <a:srgbClr val="800000"/>
                </a:solidFill>
              </a:rPr>
              <a:t>dla wartości oczekiwanej </a:t>
            </a:r>
            <a:r>
              <a:rPr lang="pl-PL" sz="2400" dirty="0" smtClean="0"/>
              <a:t>przyjmując poziom ufności </a:t>
            </a:r>
          </a:p>
          <a:p>
            <a:pPr marL="514350" indent="-514350" eaLnBrk="1" hangingPunct="1">
              <a:buFont typeface="+mj-lt"/>
              <a:buAutoNum type="alphaLcParenR"/>
            </a:pP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= 0,95</a:t>
            </a:r>
          </a:p>
          <a:p>
            <a:pPr marL="514350" indent="-514350" eaLnBrk="1" hangingPunct="1">
              <a:buFont typeface="+mj-lt"/>
              <a:buAutoNum type="alphaLcParenR"/>
            </a:pP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= 0,90  </a:t>
            </a:r>
          </a:p>
          <a:p>
            <a:pPr marL="514350" indent="-514350" eaLnBrk="1" hangingPunct="1">
              <a:buFont typeface="+mj-lt"/>
              <a:buAutoNum type="alphaLcParenR"/>
            </a:pP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= 0,98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aphicFrame>
        <p:nvGraphicFramePr>
          <p:cNvPr id="328706" name="Object 2"/>
          <p:cNvGraphicFramePr>
            <a:graphicFrameLocks noChangeAspect="1"/>
          </p:cNvGraphicFramePr>
          <p:nvPr/>
        </p:nvGraphicFramePr>
        <p:xfrm>
          <a:off x="3922713" y="1052513"/>
          <a:ext cx="5080000" cy="865187"/>
        </p:xfrm>
        <a:graphic>
          <a:graphicData uri="http://schemas.openxmlformats.org/presentationml/2006/ole">
            <p:oleObj spid="_x0000_s280578" name="Równanie" r:id="rId3" imgW="3073320" imgH="457200" progId="">
              <p:embed/>
            </p:oleObj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pPr eaLnBrk="1" hangingPunct="1"/>
            <a:r>
              <a:rPr lang="pl-PL" dirty="0" smtClean="0"/>
              <a:t>Zadanie (</a:t>
            </a:r>
            <a:r>
              <a:rPr lang="pl-PL" dirty="0" err="1" smtClean="0"/>
              <a:t>rozw</a:t>
            </a:r>
            <a:r>
              <a:rPr lang="pl-PL" dirty="0" smtClean="0"/>
              <a:t>. a)</a:t>
            </a:r>
          </a:p>
        </p:txBody>
      </p:sp>
      <p:graphicFrame>
        <p:nvGraphicFramePr>
          <p:cNvPr id="328707" name="Object 9"/>
          <p:cNvGraphicFramePr>
            <a:graphicFrameLocks noChangeAspect="1"/>
          </p:cNvGraphicFramePr>
          <p:nvPr/>
        </p:nvGraphicFramePr>
        <p:xfrm>
          <a:off x="251520" y="1340768"/>
          <a:ext cx="4249738" cy="3079750"/>
        </p:xfrm>
        <a:graphic>
          <a:graphicData uri="http://schemas.openxmlformats.org/presentationml/2006/ole">
            <p:oleObj spid="_x0000_s280579" name="Równanie" r:id="rId4" imgW="1955520" imgH="1396800" progId="">
              <p:embed/>
            </p:oleObj>
          </a:graphicData>
        </a:graphic>
      </p:graphicFrame>
      <p:pic>
        <p:nvPicPr>
          <p:cNvPr id="3287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4283968" cy="225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4860032" y="2204864"/>
            <a:ext cx="4283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Kwantyle rozkładu </a:t>
            </a:r>
            <a:r>
              <a:rPr lang="pl-PL" sz="1600" i="1" dirty="0" err="1" smtClean="0">
                <a:latin typeface="Times New Roman" pitchFamily="18" charset="0"/>
                <a:cs typeface="Times New Roman" pitchFamily="18" charset="0"/>
              </a:rPr>
              <a:t>t-Studenta</a:t>
            </a:r>
            <a:endParaRPr lang="pl-PL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179512" y="4437112"/>
          <a:ext cx="6145212" cy="1752600"/>
        </p:xfrm>
        <a:graphic>
          <a:graphicData uri="http://schemas.openxmlformats.org/presentationml/2006/ole">
            <p:oleObj spid="_x0000_s280580" name="Równanie" r:id="rId6" imgW="3009600" imgH="876240" progId="">
              <p:embed/>
            </p:oleObj>
          </a:graphicData>
        </a:graphic>
      </p:graphicFrame>
      <p:graphicFrame>
        <p:nvGraphicFramePr>
          <p:cNvPr id="328710" name="Object 6"/>
          <p:cNvGraphicFramePr>
            <a:graphicFrameLocks noChangeAspect="1"/>
          </p:cNvGraphicFramePr>
          <p:nvPr/>
        </p:nvGraphicFramePr>
        <p:xfrm>
          <a:off x="251520" y="5877272"/>
          <a:ext cx="4212468" cy="576064"/>
        </p:xfrm>
        <a:graphic>
          <a:graphicData uri="http://schemas.openxmlformats.org/presentationml/2006/ole">
            <p:oleObj spid="_x0000_s280581" name="Równanie" r:id="rId7" imgW="1485720" imgH="203040" progId="">
              <p:embed/>
            </p:oleObj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51520" y="1340768"/>
            <a:ext cx="2016224" cy="432048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1520" y="3429000"/>
            <a:ext cx="2232248" cy="432048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851920" y="1052736"/>
            <a:ext cx="5292080" cy="1008112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51520" y="5805264"/>
            <a:ext cx="4572000" cy="648072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444208" y="2564904"/>
            <a:ext cx="576064" cy="2016224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860032" y="4365104"/>
            <a:ext cx="2232248" cy="216024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6444208" y="4365104"/>
            <a:ext cx="576064" cy="216024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y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2485837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3568" y="68769"/>
            <a:ext cx="57606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l-PL" sz="2400" dirty="0" smtClean="0">
                <a:latin typeface="+mn-lt"/>
              </a:rPr>
              <a:t>K</a:t>
            </a:r>
            <a:r>
              <a:rPr lang="pl-PL" sz="2400" dirty="0" smtClean="0">
                <a:latin typeface="+mn-lt"/>
                <a:cs typeface="Times New Roman" pitchFamily="18" charset="0"/>
              </a:rPr>
              <a:t>wantyle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2400" i="1" baseline="-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sz="2400" i="1" baseline="-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pl-PL" sz="2400" dirty="0" smtClean="0">
                <a:latin typeface="+mn-lt"/>
              </a:rPr>
              <a:t>,</a:t>
            </a:r>
            <a:r>
              <a:rPr lang="pl-PL" sz="2400" dirty="0" smtClean="0">
                <a:latin typeface="+mn-lt"/>
                <a:cs typeface="Times New Roman" pitchFamily="18" charset="0"/>
              </a:rPr>
              <a:t> rzędu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sz="2400" dirty="0" smtClean="0">
                <a:latin typeface="+mn-lt"/>
                <a:sym typeface="Symbol" pitchFamily="18" charset="2"/>
              </a:rPr>
              <a:t>,</a:t>
            </a:r>
            <a:r>
              <a:rPr lang="pl-PL" sz="2400" baseline="-30000" dirty="0" smtClean="0">
                <a:latin typeface="+mn-lt"/>
                <a:cs typeface="Times New Roman" pitchFamily="18" charset="0"/>
              </a:rPr>
              <a:t> </a:t>
            </a:r>
            <a:r>
              <a:rPr lang="pl-PL" sz="2400" dirty="0" smtClean="0">
                <a:latin typeface="+mn-lt"/>
                <a:cs typeface="Times New Roman" pitchFamily="18" charset="0"/>
              </a:rPr>
              <a:t>rozkładu </a:t>
            </a:r>
            <a:r>
              <a:rPr lang="pl-PL" sz="2400" dirty="0" smtClean="0">
                <a:latin typeface="+mn-lt"/>
              </a:rPr>
              <a:t>S</a:t>
            </a:r>
            <a:r>
              <a:rPr lang="pl-PL" sz="2400" dirty="0" smtClean="0">
                <a:latin typeface="+mn-lt"/>
                <a:cs typeface="Times New Roman" pitchFamily="18" charset="0"/>
              </a:rPr>
              <a:t>tudenta o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dirty="0" smtClean="0">
                <a:latin typeface="+mn-lt"/>
                <a:cs typeface="Times New Roman" pitchFamily="18" charset="0"/>
              </a:rPr>
              <a:t> stopniach swobody</a:t>
            </a:r>
            <a:r>
              <a:rPr lang="pl-PL" sz="2000" baseline="-30000" dirty="0" smtClean="0">
                <a:latin typeface="+mn-lt"/>
                <a:cs typeface="Times New Roman" pitchFamily="18" charset="0"/>
              </a:rPr>
              <a:t> </a:t>
            </a:r>
            <a:endParaRPr lang="pl-PL" sz="2000" baseline="-30000" dirty="0">
              <a:latin typeface="+mn-lt"/>
              <a:sym typeface="Symbol" pitchFamily="18" charset="2"/>
            </a:endParaRPr>
          </a:p>
        </p:txBody>
      </p:sp>
      <p:graphicFrame>
        <p:nvGraphicFramePr>
          <p:cNvPr id="414724" name="Group 4"/>
          <p:cNvGraphicFramePr>
            <a:graphicFrameLocks noGrp="1"/>
          </p:cNvGraphicFramePr>
          <p:nvPr/>
        </p:nvGraphicFramePr>
        <p:xfrm>
          <a:off x="9525" y="980728"/>
          <a:ext cx="9134475" cy="5471160"/>
        </p:xfrm>
        <a:graphic>
          <a:graphicData uri="http://schemas.openxmlformats.org/drawingml/2006/table">
            <a:tbl>
              <a:tblPr/>
              <a:tblGrid>
                <a:gridCol w="506412"/>
                <a:gridCol w="893763"/>
                <a:gridCol w="858837"/>
                <a:gridCol w="858838"/>
                <a:gridCol w="858837"/>
                <a:gridCol w="858838"/>
                <a:gridCol w="858837"/>
                <a:gridCol w="858838"/>
                <a:gridCol w="862012"/>
                <a:gridCol w="862013"/>
                <a:gridCol w="857250"/>
              </a:tblGrid>
              <a:tr h="1619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n</a:t>
                      </a:r>
                      <a:endParaRPr kumimoji="0" lang="pl-PL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kumimoji="0" lang="pl-PL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619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</a:t>
                      </a:r>
                      <a:endParaRPr kumimoji="0" lang="pl-PL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0.75</a:t>
                      </a:r>
                      <a:endParaRPr kumimoji="0" lang="pl-PL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0.9</a:t>
                      </a:r>
                      <a:endParaRPr kumimoji="0" lang="pl-PL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0.95</a:t>
                      </a:r>
                      <a:endParaRPr kumimoji="0" lang="pl-PL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0.975</a:t>
                      </a:r>
                      <a:endParaRPr kumimoji="0" lang="pl-PL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0.99</a:t>
                      </a:r>
                      <a:endParaRPr kumimoji="0" lang="pl-PL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0.995</a:t>
                      </a:r>
                      <a:endParaRPr kumimoji="0" lang="pl-PL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0.9975</a:t>
                      </a:r>
                      <a:endParaRPr kumimoji="0" lang="pl-PL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0.999</a:t>
                      </a:r>
                      <a:endParaRPr kumimoji="0" lang="pl-PL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0.9995</a:t>
                      </a:r>
                      <a:endParaRPr kumimoji="0" lang="pl-PL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0.325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1.000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3.078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6.314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12.706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31.821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63.657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127.321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318.31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636.62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0.289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0.816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1.886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2.920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4.303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6.965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9.925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14.089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22.327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31.598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0.277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0.765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1.638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2.353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3.182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4.541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5.841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7.453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10.214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12.924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0.271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0.741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1.533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2.132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2.776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3.747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4.604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5.598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7.173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8.610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0.267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0.727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1.476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2.015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2.571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3.365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4.032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4.773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5.893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6.869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0.265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0.718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1.440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1.943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2.447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3.143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3.707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4.317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5.208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5.959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0.263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0.711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1.415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1.895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2.365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2.998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3.499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4.029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4.785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5.408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0.262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0.706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1.397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1.860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2.306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2.896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3.355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3.833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4.501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5.041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0.261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0.703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1.383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1.833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2.262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2.821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3.250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3.690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4.297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4.781</a:t>
                      </a:r>
                      <a:endParaRPr kumimoji="0" lang="pl-PL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0.260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0.700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1.372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1.812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2.228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2.764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3.169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3.581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4.144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4.587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0.260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0.697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1.363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1.796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2.201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2.718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3.106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3.497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4.025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4.437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0.259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0.695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1.356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1.782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2.179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2.681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3.055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3.428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3.930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4.318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0.259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0.694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1.350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1.771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2.160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2.650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3.012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3.372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3.852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4.221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0.258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0.692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1.345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1.761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2.145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2.624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2.977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3.326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3.787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4.140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0.258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0.691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1.341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1.753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2.131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2.602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2.947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3.286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3.733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4.073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0.258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0.690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1.337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1.746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2.120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2.583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2.921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3.252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3.686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4.015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0.257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0.689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1.333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1.740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2.110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2.567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2.898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3.222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3.646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3.965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0.257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0.688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1.330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1.734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2.101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2.552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2.878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3.197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3.610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3.922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0.257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0.688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1.328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1.729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2.093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2.539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2.861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3.174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3.579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3.883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0.257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0.687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1.325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1.725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2.086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2.528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2.845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3.153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3.552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3.850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7924800" cy="5181600"/>
          </a:xfrm>
        </p:spPr>
        <p:txBody>
          <a:bodyPr/>
          <a:lstStyle/>
          <a:p>
            <a:pPr eaLnBrk="1" hangingPunct="1"/>
            <a:r>
              <a:rPr lang="pl-PL" dirty="0" smtClean="0"/>
              <a:t>Przedział jest zbudowany w oparciu </a:t>
            </a:r>
            <a:br>
              <a:rPr lang="pl-PL" dirty="0" smtClean="0"/>
            </a:br>
            <a:r>
              <a:rPr lang="pl-PL" dirty="0" smtClean="0"/>
              <a:t>o statystykę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pl-PL" i="1" baseline="30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=nS</a:t>
            </a:r>
            <a:r>
              <a:rPr lang="pl-PL" i="1" baseline="30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i="1" baseline="30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/>
              <a:t>,</a:t>
            </a:r>
            <a:r>
              <a:rPr lang="pl-PL" baseline="30000" dirty="0" smtClean="0"/>
              <a:t> </a:t>
            </a:r>
            <a:r>
              <a:rPr lang="pl-PL" dirty="0" smtClean="0"/>
              <a:t>która  </a:t>
            </a:r>
            <a:br>
              <a:rPr lang="pl-PL" dirty="0" smtClean="0"/>
            </a:br>
            <a:r>
              <a:rPr lang="pl-PL" dirty="0" smtClean="0"/>
              <a:t>ma rozkład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pl-PL" i="1" baseline="30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dirty="0" smtClean="0">
                <a:sym typeface="Symbol" pitchFamily="18" charset="2"/>
              </a:rPr>
              <a:t> o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n-1</a:t>
            </a:r>
            <a:r>
              <a:rPr lang="pl-PL" dirty="0" smtClean="0">
                <a:sym typeface="Symbol" pitchFamily="18" charset="2"/>
              </a:rPr>
              <a:t> stopniach swobody.</a:t>
            </a:r>
          </a:p>
          <a:p>
            <a:pPr eaLnBrk="1" hangingPunct="1"/>
            <a:endParaRPr lang="pl-PL" sz="1800" dirty="0" smtClean="0">
              <a:sym typeface="Symbol" pitchFamily="18" charset="2"/>
            </a:endParaRPr>
          </a:p>
          <a:p>
            <a:pPr eaLnBrk="1" hangingPunct="1"/>
            <a:endParaRPr lang="pl-PL" sz="2000" dirty="0" smtClean="0">
              <a:sym typeface="Symbol" pitchFamily="18" charset="2"/>
            </a:endParaRPr>
          </a:p>
          <a:p>
            <a:pPr eaLnBrk="1" hangingPunct="1"/>
            <a:endParaRPr lang="pl-PL" sz="2000" dirty="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pl-PL" sz="2000" dirty="0" smtClean="0">
              <a:sym typeface="Symbol" pitchFamily="18" charset="2"/>
            </a:endParaRPr>
          </a:p>
          <a:p>
            <a:pPr eaLnBrk="1" hangingPunct="1"/>
            <a:endParaRPr lang="pl-PL" sz="2000" dirty="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pl-PL" sz="2000" dirty="0" smtClean="0">
                <a:sym typeface="Symbol" pitchFamily="18" charset="2"/>
              </a:rPr>
              <a:t> </a:t>
            </a:r>
          </a:p>
          <a:p>
            <a:pPr eaLnBrk="1" hangingPunct="1">
              <a:buFontTx/>
              <a:buNone/>
            </a:pPr>
            <a:endParaRPr lang="pl-PL" sz="1200" dirty="0" smtClean="0">
              <a:sym typeface="Symbol" pitchFamily="18" charset="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Przedział ufności </a:t>
            </a:r>
            <a:r>
              <a:rPr lang="pl-PL" dirty="0">
                <a:solidFill>
                  <a:srgbClr val="006699"/>
                </a:solidFill>
              </a:rPr>
              <a:t>dla wariancji </a:t>
            </a:r>
            <a:r>
              <a:rPr lang="pl-PL" dirty="0" smtClean="0">
                <a:solidFill>
                  <a:srgbClr val="006699"/>
                </a:solidFill>
              </a:rPr>
              <a:t/>
            </a:r>
            <a:br>
              <a:rPr lang="pl-PL" dirty="0" smtClean="0">
                <a:solidFill>
                  <a:srgbClr val="006699"/>
                </a:solidFill>
              </a:rPr>
            </a:br>
            <a:r>
              <a:rPr lang="pl-PL" dirty="0" smtClean="0"/>
              <a:t>w </a:t>
            </a:r>
            <a:r>
              <a:rPr lang="pl-PL" dirty="0"/>
              <a:t>populacji normalnej</a:t>
            </a:r>
          </a:p>
        </p:txBody>
      </p:sp>
      <p:graphicFrame>
        <p:nvGraphicFramePr>
          <p:cNvPr id="292868" name="Object 4"/>
          <p:cNvGraphicFramePr>
            <a:graphicFrameLocks noChangeAspect="1"/>
          </p:cNvGraphicFramePr>
          <p:nvPr/>
        </p:nvGraphicFramePr>
        <p:xfrm>
          <a:off x="395536" y="2708920"/>
          <a:ext cx="4674322" cy="1368152"/>
        </p:xfrm>
        <a:graphic>
          <a:graphicData uri="http://schemas.openxmlformats.org/presentationml/2006/ole">
            <p:oleObj spid="_x0000_s281602" name="Równanie" r:id="rId3" imgW="1993680" imgH="583920" progId="">
              <p:embed/>
            </p:oleObj>
          </a:graphicData>
        </a:graphic>
      </p:graphicFrame>
      <p:sp>
        <p:nvSpPr>
          <p:cNvPr id="10" name="Prostokąt 9"/>
          <p:cNvSpPr/>
          <p:nvPr/>
        </p:nvSpPr>
        <p:spPr>
          <a:xfrm>
            <a:off x="323528" y="4077072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ym typeface="Symbol" pitchFamily="18" charset="2"/>
              </a:rPr>
              <a:t>przedział ufności dla wariancji</a:t>
            </a:r>
            <a:endParaRPr lang="pl-PL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23528" y="2636912"/>
            <a:ext cx="4896544" cy="1368152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582" name="Picture 6" descr="rozklad_chi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37105"/>
            <a:ext cx="4032448" cy="302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Przedział ufności </a:t>
            </a:r>
            <a:r>
              <a:rPr lang="pl-PL" sz="2000" dirty="0">
                <a:solidFill>
                  <a:srgbClr val="006699"/>
                </a:solidFill>
              </a:rPr>
              <a:t>dla wariancji </a:t>
            </a:r>
            <a:r>
              <a:rPr lang="pl-PL" sz="2000" dirty="0"/>
              <a:t>w populacji normalnej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7924800" cy="5181600"/>
          </a:xfrm>
        </p:spPr>
        <p:txBody>
          <a:bodyPr/>
          <a:lstStyle/>
          <a:p>
            <a:r>
              <a:rPr lang="pl-PL" sz="2400" dirty="0"/>
              <a:t>Przedział jest zbudowany w oparciu o statystykę </a:t>
            </a:r>
            <a:r>
              <a:rPr lang="pl-PL" sz="2400" dirty="0">
                <a:sym typeface="Symbol" pitchFamily="18" charset="2"/>
              </a:rPr>
              <a:t></a:t>
            </a:r>
            <a:r>
              <a:rPr lang="pl-PL" sz="2400" baseline="30000" dirty="0">
                <a:sym typeface="Symbol" pitchFamily="18" charset="2"/>
              </a:rPr>
              <a:t>2</a:t>
            </a:r>
            <a:r>
              <a:rPr lang="pl-PL" sz="2400" dirty="0">
                <a:sym typeface="Symbol" pitchFamily="18" charset="2"/>
              </a:rPr>
              <a:t>=ns</a:t>
            </a:r>
            <a:r>
              <a:rPr lang="pl-PL" sz="2400" baseline="30000" dirty="0">
                <a:sym typeface="Symbol" pitchFamily="18" charset="2"/>
              </a:rPr>
              <a:t>2</a:t>
            </a:r>
            <a:r>
              <a:rPr lang="pl-PL" sz="2400" dirty="0">
                <a:sym typeface="Symbol" pitchFamily="18" charset="2"/>
              </a:rPr>
              <a:t>/ </a:t>
            </a:r>
            <a:r>
              <a:rPr lang="pl-PL" sz="2400" dirty="0"/>
              <a:t>σ</a:t>
            </a:r>
            <a:r>
              <a:rPr lang="pl-PL" sz="2400" baseline="30000" dirty="0"/>
              <a:t>2</a:t>
            </a:r>
            <a:r>
              <a:rPr lang="pl-PL" sz="2400" dirty="0"/>
              <a:t> ,</a:t>
            </a:r>
            <a:r>
              <a:rPr lang="pl-PL" sz="2400" baseline="30000" dirty="0"/>
              <a:t> </a:t>
            </a:r>
            <a:r>
              <a:rPr lang="pl-PL" sz="2400" dirty="0"/>
              <a:t>która  ma rozkład </a:t>
            </a:r>
            <a:r>
              <a:rPr lang="pl-PL" sz="2400" dirty="0">
                <a:sym typeface="Symbol" pitchFamily="18" charset="2"/>
              </a:rPr>
              <a:t></a:t>
            </a:r>
            <a:r>
              <a:rPr lang="pl-PL" sz="2400" baseline="30000" dirty="0">
                <a:sym typeface="Symbol" pitchFamily="18" charset="2"/>
              </a:rPr>
              <a:t>2</a:t>
            </a:r>
            <a:r>
              <a:rPr lang="pl-PL" sz="2400" dirty="0">
                <a:sym typeface="Symbol" pitchFamily="18" charset="2"/>
              </a:rPr>
              <a:t> o n-1 stopniach swobody.</a:t>
            </a:r>
          </a:p>
          <a:p>
            <a:r>
              <a:rPr lang="pl-PL" sz="2400" dirty="0">
                <a:sym typeface="Symbol" pitchFamily="18" charset="2"/>
              </a:rPr>
              <a:t> W rozkładzie </a:t>
            </a:r>
            <a:r>
              <a:rPr lang="pl-PL" sz="2400" baseline="30000" dirty="0">
                <a:sym typeface="Symbol" pitchFamily="18" charset="2"/>
              </a:rPr>
              <a:t>2</a:t>
            </a:r>
            <a:r>
              <a:rPr lang="pl-PL" sz="2400" dirty="0">
                <a:sym typeface="Symbol" pitchFamily="18" charset="2"/>
              </a:rPr>
              <a:t> określa się dwie wartości , spełniające odpowiednio równości</a:t>
            </a:r>
          </a:p>
          <a:p>
            <a:endParaRPr lang="pl-PL" sz="2400" dirty="0">
              <a:sym typeface="Symbol" pitchFamily="18" charset="2"/>
            </a:endParaRPr>
          </a:p>
          <a:p>
            <a:r>
              <a:rPr lang="pl-PL" sz="2400" dirty="0">
                <a:sym typeface="Symbol" pitchFamily="18" charset="2"/>
              </a:rPr>
              <a:t>Z obu wzorów wynika </a:t>
            </a:r>
          </a:p>
          <a:p>
            <a:pPr>
              <a:buFontTx/>
              <a:buNone/>
            </a:pPr>
            <a:r>
              <a:rPr lang="pl-PL" sz="2400" dirty="0">
                <a:sym typeface="Symbol" pitchFamily="18" charset="2"/>
              </a:rPr>
              <a:t>				</a:t>
            </a:r>
            <a:r>
              <a:rPr lang="pl-PL" sz="2400" dirty="0" smtClean="0">
                <a:sym typeface="Symbol" pitchFamily="18" charset="2"/>
              </a:rPr>
              <a:t>zatem</a:t>
            </a:r>
            <a:endParaRPr lang="pl-PL" sz="2400" dirty="0">
              <a:sym typeface="Symbol" pitchFamily="18" charset="2"/>
            </a:endParaRPr>
          </a:p>
          <a:p>
            <a:r>
              <a:rPr lang="pl-PL" sz="2400" dirty="0">
                <a:sym typeface="Symbol" pitchFamily="18" charset="2"/>
              </a:rPr>
              <a:t>Po przekształceniu których otrzymujemy przedział ufności dla wariancji</a:t>
            </a:r>
          </a:p>
          <a:p>
            <a:pPr>
              <a:buFontTx/>
              <a:buNone/>
            </a:pPr>
            <a:endParaRPr lang="pl-PL" sz="2400" dirty="0">
              <a:sym typeface="Symbol" pitchFamily="18" charset="2"/>
            </a:endParaRPr>
          </a:p>
        </p:txBody>
      </p:sp>
      <p:graphicFrame>
        <p:nvGraphicFramePr>
          <p:cNvPr id="250884" name="Object 4"/>
          <p:cNvGraphicFramePr>
            <a:graphicFrameLocks noChangeAspect="1"/>
          </p:cNvGraphicFramePr>
          <p:nvPr/>
        </p:nvGraphicFramePr>
        <p:xfrm>
          <a:off x="1619672" y="2780928"/>
          <a:ext cx="1905000" cy="681038"/>
        </p:xfrm>
        <a:graphic>
          <a:graphicData uri="http://schemas.openxmlformats.org/presentationml/2006/ole">
            <p:oleObj spid="_x0000_s287746" name="Równanie" r:id="rId3" imgW="1206500" imgH="431800" progId="">
              <p:embed/>
            </p:oleObj>
          </a:graphicData>
        </a:graphic>
      </p:graphicFrame>
      <p:graphicFrame>
        <p:nvGraphicFramePr>
          <p:cNvPr id="250885" name="Object 5"/>
          <p:cNvGraphicFramePr>
            <a:graphicFrameLocks noChangeAspect="1"/>
          </p:cNvGraphicFramePr>
          <p:nvPr/>
        </p:nvGraphicFramePr>
        <p:xfrm>
          <a:off x="4283968" y="2708920"/>
          <a:ext cx="2511425" cy="681038"/>
        </p:xfrm>
        <a:graphic>
          <a:graphicData uri="http://schemas.openxmlformats.org/presentationml/2006/ole">
            <p:oleObj spid="_x0000_s287747" name="Równanie" r:id="rId4" imgW="1397000" imgH="431800" progId="">
              <p:embed/>
            </p:oleObj>
          </a:graphicData>
        </a:graphic>
      </p:graphicFrame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827584" y="3933056"/>
          <a:ext cx="2971800" cy="560388"/>
        </p:xfrm>
        <a:graphic>
          <a:graphicData uri="http://schemas.openxmlformats.org/presentationml/2006/ole">
            <p:oleObj spid="_x0000_s287748" name="Równanie" r:id="rId5" imgW="1954951" imgH="355446" progId="">
              <p:embed/>
            </p:oleObj>
          </a:graphicData>
        </a:graphic>
      </p:graphicFrame>
      <p:graphicFrame>
        <p:nvGraphicFramePr>
          <p:cNvPr id="250887" name="Object 7"/>
          <p:cNvGraphicFramePr>
            <a:graphicFrameLocks noChangeAspect="1"/>
          </p:cNvGraphicFramePr>
          <p:nvPr/>
        </p:nvGraphicFramePr>
        <p:xfrm>
          <a:off x="5148064" y="3789040"/>
          <a:ext cx="3268663" cy="720725"/>
        </p:xfrm>
        <a:graphic>
          <a:graphicData uri="http://schemas.openxmlformats.org/presentationml/2006/ole">
            <p:oleObj spid="_x0000_s287749" name="Równanie" r:id="rId6" imgW="2032000" imgH="457200" progId="">
              <p:embed/>
            </p:oleObj>
          </a:graphicData>
        </a:graphic>
      </p:graphicFrame>
      <p:graphicFrame>
        <p:nvGraphicFramePr>
          <p:cNvPr id="250888" name="Object 8"/>
          <p:cNvGraphicFramePr>
            <a:graphicFrameLocks noChangeAspect="1"/>
          </p:cNvGraphicFramePr>
          <p:nvPr/>
        </p:nvGraphicFramePr>
        <p:xfrm>
          <a:off x="611560" y="5373216"/>
          <a:ext cx="8187241" cy="1152128"/>
        </p:xfrm>
        <a:graphic>
          <a:graphicData uri="http://schemas.openxmlformats.org/presentationml/2006/ole">
            <p:oleObj spid="_x0000_s287750" name="Równanie" r:id="rId7" imgW="2005729" imgH="583947" progId="">
              <p:embed/>
            </p:oleObj>
          </a:graphicData>
        </a:graphic>
      </p:graphicFrame>
      <p:sp>
        <p:nvSpPr>
          <p:cNvPr id="10" name="Prostokąt zaokrąglony 9"/>
          <p:cNvSpPr/>
          <p:nvPr/>
        </p:nvSpPr>
        <p:spPr>
          <a:xfrm>
            <a:off x="539552" y="5301208"/>
            <a:ext cx="8136904" cy="1224136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Zadanie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12968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dirty="0" smtClean="0"/>
              <a:t>Odchylenie standardowe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pl-PL" dirty="0" smtClean="0"/>
              <a:t>  błędu przyrządu pomiarowego jest nieznane. Zakładamy, że rozkład błędów pomiarów jest rozkładem normalnym. </a:t>
            </a:r>
          </a:p>
          <a:p>
            <a:pPr eaLnBrk="1" hangingPunct="1">
              <a:lnSpc>
                <a:spcPct val="90000"/>
              </a:lnSpc>
            </a:pPr>
            <a:r>
              <a:rPr lang="pl-PL" dirty="0" smtClean="0"/>
              <a:t>Przeprowadzono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n= 10 </a:t>
            </a:r>
            <a:r>
              <a:rPr lang="pl-PL" dirty="0" smtClean="0"/>
              <a:t>pomiarów i otrzymano następujące wyniki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{7; 7,5; 8,5; 8; 6; 7,5; 6,5; 5,5; 7,5; 6 } </a:t>
            </a:r>
          </a:p>
          <a:p>
            <a:pPr eaLnBrk="1" hangingPunct="1">
              <a:lnSpc>
                <a:spcPct val="90000"/>
              </a:lnSpc>
            </a:pPr>
            <a:r>
              <a:rPr lang="pl-PL" dirty="0" smtClean="0"/>
              <a:t>Wyznaczyć liczbowe wartości  krańców przedziałów ufności dla </a:t>
            </a:r>
          </a:p>
          <a:p>
            <a:pPr marL="457200" lvl="1" indent="-457200" eaLnBrk="1" hangingPunct="1">
              <a:lnSpc>
                <a:spcPct val="90000"/>
              </a:lnSpc>
              <a:buFont typeface="+mj-lt"/>
              <a:buAutoNum type="alphaLcParenR"/>
            </a:pPr>
            <a:r>
              <a:rPr lang="pl-PL" dirty="0" smtClean="0"/>
              <a:t>Wartości oczekiwanej </a:t>
            </a:r>
          </a:p>
          <a:p>
            <a:pPr marL="457200" lvl="1" indent="-457200" eaLnBrk="1" hangingPunct="1">
              <a:lnSpc>
                <a:spcPct val="90000"/>
              </a:lnSpc>
              <a:buFont typeface="+mj-lt"/>
              <a:buAutoNum type="alphaLcParenR"/>
            </a:pPr>
            <a:r>
              <a:rPr lang="pl-PL" dirty="0" smtClean="0"/>
              <a:t>Dla odchylenia standardowego</a:t>
            </a:r>
          </a:p>
          <a:p>
            <a:pPr eaLnBrk="1" hangingPunct="1">
              <a:lnSpc>
                <a:spcPct val="90000"/>
              </a:lnSpc>
            </a:pPr>
            <a:r>
              <a:rPr lang="pl-PL" dirty="0" smtClean="0"/>
              <a:t>Na poziomie ufności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= 0,95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Jakie jest wykształcenie pracowników</a:t>
            </a:r>
          </a:p>
        </p:txBody>
      </p:sp>
      <p:pic>
        <p:nvPicPr>
          <p:cNvPr id="175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2960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32758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2448272" cy="296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dirty="0" smtClean="0"/>
              <a:t>Zadanie (</a:t>
            </a:r>
            <a:r>
              <a:rPr lang="pl-PL" dirty="0" err="1" smtClean="0"/>
              <a:t>rozw</a:t>
            </a:r>
            <a:r>
              <a:rPr lang="pl-PL" dirty="0" smtClean="0"/>
              <a:t>. </a:t>
            </a:r>
            <a:r>
              <a:rPr lang="pl-PL" b="1" dirty="0" smtClean="0">
                <a:solidFill>
                  <a:srgbClr val="006699"/>
                </a:solidFill>
              </a:rPr>
              <a:t>b</a:t>
            </a:r>
            <a:r>
              <a:rPr lang="pl-PL" dirty="0" smtClean="0"/>
              <a:t>); </a:t>
            </a:r>
            <a:br>
              <a:rPr lang="pl-PL" dirty="0" smtClean="0"/>
            </a:br>
            <a:r>
              <a:rPr lang="pl-PL" dirty="0" smtClean="0"/>
              <a:t>szacowanie odchylenia standardowego</a:t>
            </a:r>
          </a:p>
        </p:txBody>
      </p:sp>
      <p:pic>
        <p:nvPicPr>
          <p:cNvPr id="3328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412776"/>
            <a:ext cx="2952328" cy="200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437112"/>
            <a:ext cx="291806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725144"/>
            <a:ext cx="25202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365104"/>
            <a:ext cx="2571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661248"/>
            <a:ext cx="17335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5661248"/>
            <a:ext cx="3231536" cy="30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1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594928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1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5949280"/>
            <a:ext cx="324036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13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3284984"/>
            <a:ext cx="167634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300192" y="3068960"/>
            <a:ext cx="2376264" cy="1368152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pPr eaLnBrk="1" hangingPunct="1"/>
            <a:r>
              <a:rPr lang="pl-PL" dirty="0" smtClean="0"/>
              <a:t>Zadanie (</a:t>
            </a:r>
            <a:r>
              <a:rPr lang="pl-PL" dirty="0" err="1" smtClean="0"/>
              <a:t>rozw</a:t>
            </a:r>
            <a:r>
              <a:rPr lang="pl-PL" dirty="0" smtClean="0"/>
              <a:t>. </a:t>
            </a:r>
            <a:r>
              <a:rPr lang="pl-PL" b="1" dirty="0" smtClean="0">
                <a:solidFill>
                  <a:srgbClr val="006699"/>
                </a:solidFill>
              </a:rPr>
              <a:t>b</a:t>
            </a:r>
            <a:r>
              <a:rPr lang="pl-PL" dirty="0" smtClean="0"/>
              <a:t>)</a:t>
            </a:r>
          </a:p>
        </p:txBody>
      </p:sp>
      <p:graphicFrame>
        <p:nvGraphicFramePr>
          <p:cNvPr id="328707" name="Object 9"/>
          <p:cNvGraphicFramePr>
            <a:graphicFrameLocks noChangeAspect="1"/>
          </p:cNvGraphicFramePr>
          <p:nvPr/>
        </p:nvGraphicFramePr>
        <p:xfrm>
          <a:off x="179388" y="1182688"/>
          <a:ext cx="3255962" cy="2517775"/>
        </p:xfrm>
        <a:graphic>
          <a:graphicData uri="http://schemas.openxmlformats.org/presentationml/2006/ole">
            <p:oleObj spid="_x0000_s282626" name="Równanie" r:id="rId3" imgW="1498320" imgH="1143000" progId="">
              <p:embed/>
            </p:oleObj>
          </a:graphicData>
        </a:graphic>
      </p:graphicFrame>
      <p:sp>
        <p:nvSpPr>
          <p:cNvPr id="10" name="Prostokąt 9"/>
          <p:cNvSpPr/>
          <p:nvPr/>
        </p:nvSpPr>
        <p:spPr>
          <a:xfrm>
            <a:off x="5724128" y="3068960"/>
            <a:ext cx="2952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Kwantyle rozkładu </a:t>
            </a:r>
            <a:r>
              <a:rPr lang="pl-PL" sz="1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pl-PL" sz="1600" i="1" baseline="30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pl-PL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8710" name="Object 6"/>
          <p:cNvGraphicFramePr>
            <a:graphicFrameLocks noChangeAspect="1"/>
          </p:cNvGraphicFramePr>
          <p:nvPr/>
        </p:nvGraphicFramePr>
        <p:xfrm>
          <a:off x="251520" y="4509120"/>
          <a:ext cx="5078413" cy="576263"/>
        </p:xfrm>
        <a:graphic>
          <a:graphicData uri="http://schemas.openxmlformats.org/presentationml/2006/ole">
            <p:oleObj spid="_x0000_s282627" name="Równanie" r:id="rId4" imgW="1790640" imgH="203040" progId="">
              <p:embed/>
            </p:oleObj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9512" y="1196752"/>
            <a:ext cx="2016224" cy="432048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9512" y="2708920"/>
            <a:ext cx="2232248" cy="432048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51520" y="4437112"/>
            <a:ext cx="5112568" cy="648072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4427984" y="1052736"/>
            <a:ext cx="4536504" cy="1152128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30759" name="Object 7"/>
          <p:cNvGraphicFramePr>
            <a:graphicFrameLocks noChangeAspect="1"/>
          </p:cNvGraphicFramePr>
          <p:nvPr/>
        </p:nvGraphicFramePr>
        <p:xfrm>
          <a:off x="4427538" y="1081088"/>
          <a:ext cx="4433887" cy="1095375"/>
        </p:xfrm>
        <a:graphic>
          <a:graphicData uri="http://schemas.openxmlformats.org/presentationml/2006/ole">
            <p:oleObj spid="_x0000_s282628" name="Równanie" r:id="rId5" imgW="1968480" imgH="482400" progId="">
              <p:embed/>
            </p:oleObj>
          </a:graphicData>
        </a:graphic>
      </p:graphicFrame>
      <p:graphicFrame>
        <p:nvGraphicFramePr>
          <p:cNvPr id="330761" name="Object 9"/>
          <p:cNvGraphicFramePr>
            <a:graphicFrameLocks noChangeAspect="1"/>
          </p:cNvGraphicFramePr>
          <p:nvPr/>
        </p:nvGraphicFramePr>
        <p:xfrm>
          <a:off x="293688" y="3789363"/>
          <a:ext cx="4262437" cy="663575"/>
        </p:xfrm>
        <a:graphic>
          <a:graphicData uri="http://schemas.openxmlformats.org/presentationml/2006/ole">
            <p:oleObj spid="_x0000_s282629" name="Równanie" r:id="rId6" imgW="1892160" imgH="291960" progId="">
              <p:embed/>
            </p:oleObj>
          </a:graphicData>
        </a:graphic>
      </p:graphicFrame>
      <p:graphicFrame>
        <p:nvGraphicFramePr>
          <p:cNvPr id="330762" name="Object 10"/>
          <p:cNvGraphicFramePr>
            <a:graphicFrameLocks noChangeAspect="1"/>
          </p:cNvGraphicFramePr>
          <p:nvPr/>
        </p:nvGraphicFramePr>
        <p:xfrm>
          <a:off x="6012160" y="3356992"/>
          <a:ext cx="2344737" cy="1325562"/>
        </p:xfrm>
        <a:graphic>
          <a:graphicData uri="http://schemas.openxmlformats.org/presentationml/2006/ole">
            <p:oleObj spid="_x0000_s282630" name="Równanie" r:id="rId7" imgW="1041120" imgH="5839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571625"/>
            <a:ext cx="90376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732240" y="1916832"/>
            <a:ext cx="648072" cy="2160240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95536" y="3789040"/>
            <a:ext cx="6984776" cy="288032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732240" y="3789040"/>
            <a:ext cx="648072" cy="288032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851920" y="1916832"/>
            <a:ext cx="648072" cy="2160240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51920" y="3789040"/>
            <a:ext cx="648072" cy="288032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8316416" cy="10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Przedziały ufności dla proporcji 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268760"/>
            <a:ext cx="8496622" cy="4857403"/>
          </a:xfrm>
        </p:spPr>
        <p:txBody>
          <a:bodyPr/>
          <a:lstStyle/>
          <a:p>
            <a:pPr eaLnBrk="1" hangingPunct="1"/>
            <a:r>
              <a:rPr lang="pl-PL" sz="2400" dirty="0" smtClean="0"/>
              <a:t>Opierając się na częstości      skonstruujemy przedziały ufności dla proporcji </a:t>
            </a:r>
            <a:r>
              <a:rPr lang="pl-PL" sz="24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dirty="0" smtClean="0"/>
              <a:t>. Jeśli próba losowa niezależnych zmiennych o rozkładzie punktowym </a:t>
            </a:r>
            <a:r>
              <a:rPr lang="pl-PL" sz="24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P(X=1)=1-P(X=0) = p </a:t>
            </a:r>
            <a:r>
              <a:rPr lang="pl-PL" sz="2400" dirty="0" smtClean="0"/>
              <a:t>jest dostatecznie liczna, by móc skorzystać z przybliżenia rozkładem </a:t>
            </a:r>
            <a:r>
              <a:rPr lang="pl-PL" sz="24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N(0,1)</a:t>
            </a:r>
            <a:r>
              <a:rPr lang="pl-PL" sz="2400" dirty="0" smtClean="0"/>
              <a:t> ,  statystyki</a:t>
            </a:r>
          </a:p>
          <a:p>
            <a:pPr eaLnBrk="1" hangingPunct="1"/>
            <a:endParaRPr lang="pl-PL" sz="2400" dirty="0" smtClean="0"/>
          </a:p>
          <a:p>
            <a:pPr eaLnBrk="1" hangingPunct="1">
              <a:buFontTx/>
              <a:buNone/>
            </a:pPr>
            <a:r>
              <a:rPr lang="pl-PL" sz="2400" dirty="0" smtClean="0"/>
              <a:t>(*)</a:t>
            </a:r>
          </a:p>
          <a:p>
            <a:pPr eaLnBrk="1" hangingPunct="1"/>
            <a:endParaRPr lang="pl-PL" sz="2400" dirty="0" smtClean="0"/>
          </a:p>
          <a:p>
            <a:pPr eaLnBrk="1" hangingPunct="1"/>
            <a:r>
              <a:rPr lang="pl-PL" sz="2400" dirty="0" smtClean="0"/>
              <a:t>Wówczas   						</a:t>
            </a:r>
          </a:p>
          <a:p>
            <a:pPr eaLnBrk="1" hangingPunct="1"/>
            <a:endParaRPr lang="pl-PL" sz="2400" dirty="0" smtClean="0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563888" y="1268760"/>
          <a:ext cx="368300" cy="488950"/>
        </p:xfrm>
        <a:graphic>
          <a:graphicData uri="http://schemas.openxmlformats.org/presentationml/2006/ole">
            <p:oleObj spid="_x0000_s283650" name="Równanie" r:id="rId3" imgW="152268" imgH="203024" progId="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1835149" y="4581129"/>
          <a:ext cx="6677403" cy="1944216"/>
        </p:xfrm>
        <a:graphic>
          <a:graphicData uri="http://schemas.openxmlformats.org/presentationml/2006/ole">
            <p:oleObj spid="_x0000_s283651" name="Równanie" r:id="rId4" imgW="2298700" imgH="863600" progId="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3805238" y="3141663"/>
          <a:ext cx="1458912" cy="1417637"/>
        </p:xfrm>
        <a:graphic>
          <a:graphicData uri="http://schemas.openxmlformats.org/presentationml/2006/ole">
            <p:oleObj spid="_x0000_s283652" name="Równanie" r:id="rId5" imgW="888840" imgH="863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Przedział ufności dla proporcji p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ph idx="1"/>
          </p:nvPr>
        </p:nvGraphicFramePr>
        <p:xfrm>
          <a:off x="323850" y="1916113"/>
          <a:ext cx="8208963" cy="1225550"/>
        </p:xfrm>
        <a:graphic>
          <a:graphicData uri="http://schemas.openxmlformats.org/presentationml/2006/ole">
            <p:oleObj spid="_x0000_s284674" name="Równanie" r:id="rId3" imgW="3365500" imgH="508000" progId="">
              <p:embed/>
            </p:oleObj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68313" y="3716338"/>
            <a:ext cx="73943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latin typeface="+mn-lt"/>
              </a:rPr>
              <a:t>Ważne jest aby pamiętać jakie są minimalne wymagania</a:t>
            </a:r>
          </a:p>
          <a:p>
            <a:r>
              <a:rPr lang="pl-PL" sz="2400" dirty="0">
                <a:latin typeface="+mn-lt"/>
              </a:rPr>
              <a:t>na liczność próby 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dirty="0">
                <a:latin typeface="+mn-lt"/>
              </a:rPr>
              <a:t> i proporcję 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dirty="0">
                <a:latin typeface="+mn-lt"/>
              </a:rPr>
              <a:t>, by móc rozkład podanej </a:t>
            </a:r>
          </a:p>
          <a:p>
            <a:r>
              <a:rPr lang="pl-PL" sz="2400" dirty="0">
                <a:latin typeface="+mn-lt"/>
              </a:rPr>
              <a:t>w (*) statystyki przybliżać rozkładem </a:t>
            </a: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N(0,1)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Zastosowanie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640638" cy="52292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pl-PL" dirty="0" smtClean="0"/>
              <a:t>Agencja badająca w 2000 roku opinie Polaków na podstawie 1000 elementowej próby stwierdziła, że 57% popiera wejście Polski do Unii. </a:t>
            </a:r>
          </a:p>
          <a:p>
            <a:pPr eaLnBrk="1" hangingPunct="1"/>
            <a:r>
              <a:rPr lang="pl-PL" dirty="0" smtClean="0"/>
              <a:t>Uznając, ze mamy do czynienia z rozkładem dwupunktowym skonstruujemy przedział ufności na poziomie 0,95 dla proporcji Polaków popierających wejście Polski do UE</a:t>
            </a:r>
          </a:p>
          <a:p>
            <a:pPr lvl="1" eaLnBrk="1" hangingPunct="1"/>
            <a:r>
              <a:rPr lang="pl-PL" dirty="0" smtClean="0"/>
              <a:t>Próba o n=1000 jest dostatecznie liczna by skorzystać ze rozkładu statystyki (*)</a:t>
            </a:r>
          </a:p>
          <a:p>
            <a:pPr lvl="1" eaLnBrk="1" hangingPunct="1"/>
            <a:r>
              <a:rPr lang="pl-PL" dirty="0" smtClean="0"/>
              <a:t>Przedział 95% ufności to [0,54,0,60], </a:t>
            </a:r>
          </a:p>
          <a:p>
            <a:pPr lvl="1" eaLnBrk="1" hangingPunct="1"/>
            <a:r>
              <a:rPr lang="pl-PL" dirty="0" smtClean="0"/>
              <a:t>natomiast wielkość </a:t>
            </a:r>
            <a:r>
              <a:rPr lang="pl-PL" dirty="0" smtClean="0">
                <a:sym typeface="Symbol" pitchFamily="18" charset="2"/>
              </a:rPr>
              <a:t>0,57(1-0,57)/1000 = 0,00156</a:t>
            </a:r>
            <a:br>
              <a:rPr lang="pl-PL" dirty="0" smtClean="0">
                <a:sym typeface="Symbol" pitchFamily="18" charset="2"/>
              </a:rPr>
            </a:br>
            <a:r>
              <a:rPr lang="pl-PL" dirty="0" smtClean="0">
                <a:sym typeface="Symbol" pitchFamily="18" charset="2"/>
              </a:rPr>
              <a:t>można uznać za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błąd standardowy </a:t>
            </a:r>
            <a:r>
              <a:rPr lang="pl-PL" dirty="0" smtClean="0">
                <a:sym typeface="Symbol" pitchFamily="18" charset="2"/>
              </a:rPr>
              <a:t>otrzymanej częstości, </a:t>
            </a:r>
            <a:br>
              <a:rPr lang="pl-PL" dirty="0" smtClean="0">
                <a:sym typeface="Symbol" pitchFamily="18" charset="2"/>
              </a:rPr>
            </a:br>
            <a:r>
              <a:rPr lang="pl-PL" dirty="0" smtClean="0">
                <a:sym typeface="Symbol" pitchFamily="18" charset="2"/>
              </a:rPr>
              <a:t>w ujęciu procentowym wynosi on około 1,6%</a:t>
            </a:r>
          </a:p>
        </p:txBody>
      </p:sp>
      <p:graphicFrame>
        <p:nvGraphicFramePr>
          <p:cNvPr id="324609" name="Object 3"/>
          <p:cNvGraphicFramePr>
            <a:graphicFrameLocks noChangeAspect="1"/>
          </p:cNvGraphicFramePr>
          <p:nvPr/>
        </p:nvGraphicFramePr>
        <p:xfrm>
          <a:off x="7236296" y="4725144"/>
          <a:ext cx="1296144" cy="787944"/>
        </p:xfrm>
        <a:graphic>
          <a:graphicData uri="http://schemas.openxmlformats.org/presentationml/2006/ole">
            <p:oleObj spid="_x0000_s285698" name="Równanie" r:id="rId3" imgW="723600" imgH="444240" progId="">
              <p:embed/>
            </p:oleObj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127776" y="4581128"/>
            <a:ext cx="1548680" cy="1008112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210425" cy="941387"/>
          </a:xfrm>
        </p:spPr>
        <p:txBody>
          <a:bodyPr/>
          <a:lstStyle/>
          <a:p>
            <a:r>
              <a:rPr lang="pl-PL" dirty="0"/>
              <a:t>Jaki jest stan wykształcenia</a:t>
            </a:r>
            <a:br>
              <a:rPr lang="pl-PL" dirty="0"/>
            </a:br>
            <a:r>
              <a:rPr lang="pl-PL" dirty="0"/>
              <a:t>kobiet i mężczyzn</a:t>
            </a:r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151687" cy="535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Histogram zmiennej płaca brutto</a:t>
            </a:r>
            <a:br>
              <a:rPr lang="pl-PL" dirty="0"/>
            </a:br>
            <a:r>
              <a:rPr lang="pl-PL" dirty="0" smtClean="0"/>
              <a:t>- zmiana </a:t>
            </a:r>
            <a:r>
              <a:rPr lang="pl-PL" dirty="0"/>
              <a:t>liczby klas </a:t>
            </a:r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816350" cy="5372100"/>
          </a:xfrm>
          <a:prstGeom prst="rect">
            <a:avLst/>
          </a:prstGeom>
          <a:noFill/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7338"/>
            <a:ext cx="4252913" cy="4981575"/>
          </a:xfrm>
          <a:prstGeom prst="rect">
            <a:avLst/>
          </a:prstGeom>
          <a:solidFill>
            <a:schemeClr val="folHlink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2559</Words>
  <Application>Microsoft Office PowerPoint</Application>
  <PresentationFormat>Pokaz na ekranie (4:3)</PresentationFormat>
  <Paragraphs>731</Paragraphs>
  <Slides>75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75</vt:i4>
      </vt:variant>
    </vt:vector>
  </HeadingPairs>
  <TitlesOfParts>
    <vt:vector size="78" baseType="lpstr">
      <vt:lpstr>Projekt domyślny</vt:lpstr>
      <vt:lpstr>Wykres</vt:lpstr>
      <vt:lpstr>Równanie</vt:lpstr>
      <vt:lpstr> Wnioskowanie statystyczne. Estymacja i estymatory.</vt:lpstr>
      <vt:lpstr>Slajd 2</vt:lpstr>
      <vt:lpstr>Wprowadzenie</vt:lpstr>
      <vt:lpstr>Temat: Wstępna analiza danych</vt:lpstr>
      <vt:lpstr>  Na czym polega  Wstępna analiza danych: </vt:lpstr>
      <vt:lpstr>Udział kobiet?</vt:lpstr>
      <vt:lpstr>Jakie jest wykształcenie pracowników</vt:lpstr>
      <vt:lpstr>Jaki jest stan wykształcenia kobiet i mężczyzn</vt:lpstr>
      <vt:lpstr>Histogram zmiennej płaca brutto - zmiana liczby klas </vt:lpstr>
      <vt:lpstr>Zmiana dolnej wartości pierwszej klasy</vt:lpstr>
      <vt:lpstr>Wykresy skategoryzowane; ramkowe</vt:lpstr>
      <vt:lpstr>Wykresy skategoryzowane; ramkowe</vt:lpstr>
      <vt:lpstr>Wykresy skategoryzowane; interakcji</vt:lpstr>
      <vt:lpstr>Statystyki opisowe</vt:lpstr>
      <vt:lpstr>Cechy statystyczne i ich rodzaje</vt:lpstr>
      <vt:lpstr>Slajd 16</vt:lpstr>
      <vt:lpstr>STATISTICA –  umożliwia  analizę zbiorów danych  reprezentujących cechy ilościowe i jakościowe </vt:lpstr>
      <vt:lpstr>Empiryczny rozkład cechy</vt:lpstr>
      <vt:lpstr>Szereg rozdzielczy – uwagi praktyczne</vt:lpstr>
      <vt:lpstr>Szereg rozdzielczy prosty – analiza struktury wiekowej pacjentów </vt:lpstr>
      <vt:lpstr>Wykresy</vt:lpstr>
      <vt:lpstr>Histogram</vt:lpstr>
      <vt:lpstr>Szereg rozdzielczy skumulowany</vt:lpstr>
      <vt:lpstr>Statystyka Opisowa</vt:lpstr>
      <vt:lpstr>Miary położenia</vt:lpstr>
      <vt:lpstr>Błąd w obliczaniu średniej</vt:lpstr>
      <vt:lpstr>Błąd w obliczaniu średniej</vt:lpstr>
      <vt:lpstr>Graficzne wyznaczanie mody</vt:lpstr>
      <vt:lpstr>Miary zmienności</vt:lpstr>
      <vt:lpstr>Odchylenie ćwiartkowe</vt:lpstr>
      <vt:lpstr>Miary zmienności</vt:lpstr>
      <vt:lpstr>Klasyczne miary zmienności</vt:lpstr>
      <vt:lpstr>Miary zmienności – interpretacja graficzna</vt:lpstr>
      <vt:lpstr>Praktyczne wykorzystanie miar zmienności</vt:lpstr>
      <vt:lpstr>Reguła trzy sigma</vt:lpstr>
      <vt:lpstr>Charakterystyczne cechy rozkładów:  punkty skupienia, asymetria, rozrzut</vt:lpstr>
      <vt:lpstr>Miary skośności / asymetrii</vt:lpstr>
      <vt:lpstr>Miary skośności / asymetrii</vt:lpstr>
      <vt:lpstr>Estymacja i estymatory</vt:lpstr>
      <vt:lpstr>Techniki wnioskowania statystycznego</vt:lpstr>
      <vt:lpstr>Estymacja parametryczna</vt:lpstr>
      <vt:lpstr>Cechy dobrego estymatora - Efektywność</vt:lpstr>
      <vt:lpstr>Przykłady estymatorów punktowych</vt:lpstr>
      <vt:lpstr>Przykłady estymatorów punktowych </vt:lpstr>
      <vt:lpstr>Przykłady estymatorów punktowych</vt:lpstr>
      <vt:lpstr>Obciążoność i nieobciążoność estymatora</vt:lpstr>
      <vt:lpstr>Prawo Wielkich Liczb (PWL)</vt:lpstr>
      <vt:lpstr>Centralne twierdzenie graniczne</vt:lpstr>
      <vt:lpstr>Centralne twierdzenie graniczne</vt:lpstr>
      <vt:lpstr>Centralne twierdzenie graniczne</vt:lpstr>
      <vt:lpstr>Rozkład średniej w prostej próbie losowej</vt:lpstr>
      <vt:lpstr>Praktyczna realizacja przedziałów ufności dla , dla prostych prób losowych o licznościach n=25, z rozkładu N (0,1) dla poziomu ufności 1- = 0.9</vt:lpstr>
      <vt:lpstr> Estymacja przedziałowa polega na wyznaczeniu  granic przedziału liczbowego, w którym,  z określonym prawdopodobieństwem, równym (1-),  zawiera się wartość szacowanego parametru</vt:lpstr>
      <vt:lpstr>Estymacja przedziałowa</vt:lpstr>
      <vt:lpstr>Slajd 55</vt:lpstr>
      <vt:lpstr>Estymacja przedziałowa</vt:lpstr>
      <vt:lpstr> Przedział ufności dla wartości oczekiwanej, gdy znane jest odchylenie standardowe </vt:lpstr>
      <vt:lpstr>Problem minimalnej liczności próby</vt:lpstr>
      <vt:lpstr>Zadanie</vt:lpstr>
      <vt:lpstr>Zadanie (rozw.)</vt:lpstr>
      <vt:lpstr>Przedział ufności dla wartości oczekiwanej, gdy odchylenie standardowe jest nieznane</vt:lpstr>
      <vt:lpstr>Slajd 62</vt:lpstr>
      <vt:lpstr>Slajd 63</vt:lpstr>
      <vt:lpstr>Zadanie</vt:lpstr>
      <vt:lpstr>Zadanie (rozw. a)</vt:lpstr>
      <vt:lpstr>Slajd 66</vt:lpstr>
      <vt:lpstr>Przedział ufności dla wariancji  w populacji normalnej</vt:lpstr>
      <vt:lpstr>Przedział ufności dla wariancji w populacji normalnej</vt:lpstr>
      <vt:lpstr>Zadanie</vt:lpstr>
      <vt:lpstr>Zadanie (rozw. b);  szacowanie odchylenia standardowego</vt:lpstr>
      <vt:lpstr>Zadanie (rozw. b)</vt:lpstr>
      <vt:lpstr>Slajd 72</vt:lpstr>
      <vt:lpstr>Przedziały ufności dla proporcji p</vt:lpstr>
      <vt:lpstr>Przedział ufności dla proporcji p</vt:lpstr>
      <vt:lpstr>Zastosowanie</vt:lpstr>
    </vt:vector>
  </TitlesOfParts>
  <Company>AGH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Regulski</dc:creator>
  <cp:lastModifiedBy>regulski</cp:lastModifiedBy>
  <cp:revision>93</cp:revision>
  <dcterms:created xsi:type="dcterms:W3CDTF">2009-12-04T09:17:17Z</dcterms:created>
  <dcterms:modified xsi:type="dcterms:W3CDTF">2020-03-13T14:25:18Z</dcterms:modified>
</cp:coreProperties>
</file>