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0" r:id="rId2"/>
    <p:sldId id="436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506" r:id="rId14"/>
    <p:sldId id="488" r:id="rId15"/>
    <p:sldId id="464" r:id="rId16"/>
    <p:sldId id="461" r:id="rId17"/>
    <p:sldId id="480" r:id="rId18"/>
    <p:sldId id="465" r:id="rId19"/>
    <p:sldId id="507" r:id="rId20"/>
    <p:sldId id="466" r:id="rId21"/>
    <p:sldId id="483" r:id="rId22"/>
    <p:sldId id="467" r:id="rId23"/>
    <p:sldId id="468" r:id="rId24"/>
    <p:sldId id="482" r:id="rId25"/>
    <p:sldId id="471" r:id="rId26"/>
    <p:sldId id="484" r:id="rId27"/>
    <p:sldId id="469" r:id="rId28"/>
    <p:sldId id="472" r:id="rId29"/>
    <p:sldId id="475" r:id="rId30"/>
    <p:sldId id="487" r:id="rId31"/>
    <p:sldId id="486" r:id="rId32"/>
    <p:sldId id="473" r:id="rId33"/>
    <p:sldId id="476" r:id="rId34"/>
    <p:sldId id="478" r:id="rId35"/>
    <p:sldId id="477" r:id="rId36"/>
    <p:sldId id="505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19AC7-D5D6-4394-9340-9D96CA978BD3}" type="doc">
      <dgm:prSet loTypeId="urn:microsoft.com/office/officeart/2005/8/layout/bProcess2" loCatId="process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36CFAAFF-C30B-4FDB-9F46-3E15733BCCD7}">
      <dgm:prSet phldrT="[Tekst]"/>
      <dgm:spPr/>
      <dgm:t>
        <a:bodyPr/>
        <a:lstStyle/>
        <a:p>
          <a:r>
            <a:rPr lang="pl-PL" dirty="0" smtClean="0"/>
            <a:t>Próba</a:t>
          </a:r>
          <a:endParaRPr lang="pl-PL" dirty="0"/>
        </a:p>
      </dgm:t>
    </dgm:pt>
    <dgm:pt modelId="{B84D70A8-D325-4463-ADF8-95A4E644458F}" type="parTrans" cxnId="{8F1CA7AE-C022-4008-B74F-C37040E29A97}">
      <dgm:prSet/>
      <dgm:spPr/>
      <dgm:t>
        <a:bodyPr/>
        <a:lstStyle/>
        <a:p>
          <a:endParaRPr lang="pl-PL"/>
        </a:p>
      </dgm:t>
    </dgm:pt>
    <dgm:pt modelId="{DDF4300F-6F3D-4299-9DDF-F82FBD6C86CE}" type="sibTrans" cxnId="{8F1CA7AE-C022-4008-B74F-C37040E29A97}">
      <dgm:prSet/>
      <dgm:spPr/>
      <dgm:t>
        <a:bodyPr/>
        <a:lstStyle/>
        <a:p>
          <a:endParaRPr lang="pl-PL"/>
        </a:p>
      </dgm:t>
    </dgm:pt>
    <dgm:pt modelId="{CD433B4B-1470-41AC-A96D-BACC5AF0AA8D}">
      <dgm:prSet phldrT="[Tekst]"/>
      <dgm:spPr/>
      <dgm:t>
        <a:bodyPr/>
        <a:lstStyle/>
        <a:p>
          <a:r>
            <a:rPr lang="pl-PL" dirty="0" smtClean="0"/>
            <a:t>Estymacja</a:t>
          </a:r>
          <a:endParaRPr lang="pl-PL" dirty="0"/>
        </a:p>
      </dgm:t>
    </dgm:pt>
    <dgm:pt modelId="{A5B31D59-9A6D-4A20-B9A3-37D46DA6311D}" type="parTrans" cxnId="{3218597E-9014-4E36-9047-BEC31205455B}">
      <dgm:prSet/>
      <dgm:spPr/>
      <dgm:t>
        <a:bodyPr/>
        <a:lstStyle/>
        <a:p>
          <a:endParaRPr lang="pl-PL"/>
        </a:p>
      </dgm:t>
    </dgm:pt>
    <dgm:pt modelId="{8E348C83-F433-4BFA-9CAA-E65A5A83FBF6}" type="sibTrans" cxnId="{3218597E-9014-4E36-9047-BEC31205455B}">
      <dgm:prSet/>
      <dgm:spPr/>
      <dgm:t>
        <a:bodyPr/>
        <a:lstStyle/>
        <a:p>
          <a:endParaRPr lang="pl-PL"/>
        </a:p>
      </dgm:t>
    </dgm:pt>
    <dgm:pt modelId="{59918F1A-7846-4DCB-B4FB-40F607F5206A}">
      <dgm:prSet phldrT="[Tekst]"/>
      <dgm:spPr/>
      <dgm:t>
        <a:bodyPr/>
        <a:lstStyle/>
        <a:p>
          <a:r>
            <a:rPr lang="pl-PL" dirty="0" smtClean="0"/>
            <a:t>Populacja</a:t>
          </a:r>
          <a:endParaRPr lang="pl-PL" dirty="0"/>
        </a:p>
      </dgm:t>
    </dgm:pt>
    <dgm:pt modelId="{61D35282-0746-44D1-9BC5-36354EBF340C}" type="parTrans" cxnId="{E305A7C2-68BB-4EB2-AA6D-756910AAD0D9}">
      <dgm:prSet/>
      <dgm:spPr/>
      <dgm:t>
        <a:bodyPr/>
        <a:lstStyle/>
        <a:p>
          <a:endParaRPr lang="pl-PL"/>
        </a:p>
      </dgm:t>
    </dgm:pt>
    <dgm:pt modelId="{57550043-6215-45E6-A452-1370366C6C6E}" type="sibTrans" cxnId="{E305A7C2-68BB-4EB2-AA6D-756910AAD0D9}">
      <dgm:prSet/>
      <dgm:spPr/>
      <dgm:t>
        <a:bodyPr/>
        <a:lstStyle/>
        <a:p>
          <a:endParaRPr lang="pl-PL"/>
        </a:p>
      </dgm:t>
    </dgm:pt>
    <dgm:pt modelId="{BA8F9FE1-EE62-4F0B-85B1-D305076C653B}" type="pres">
      <dgm:prSet presAssocID="{78419AC7-D5D6-4394-9340-9D96CA978BD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87241963-FE4B-4396-B175-17513CFB2E6D}" type="pres">
      <dgm:prSet presAssocID="{36CFAAFF-C30B-4FDB-9F46-3E15733BCCD7}" presName="firstNode" presStyleLbl="node1" presStyleIdx="0" presStyleCnt="3" custLinFactX="100000" custLinFactNeighborX="113922" custLinFactNeighborY="992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8B136D-433D-42D7-8CFE-AAD747576FAB}" type="pres">
      <dgm:prSet presAssocID="{DDF4300F-6F3D-4299-9DDF-F82FBD6C86C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04E8C2BA-8276-4292-9CFB-CDD0D61248AD}" type="pres">
      <dgm:prSet presAssocID="{CD433B4B-1470-41AC-A96D-BACC5AF0AA8D}" presName="middleNode" presStyleCnt="0"/>
      <dgm:spPr/>
    </dgm:pt>
    <dgm:pt modelId="{5FAB6A2D-AE28-46BF-ADD1-31839F20B0CF}" type="pres">
      <dgm:prSet presAssocID="{CD433B4B-1470-41AC-A96D-BACC5AF0AA8D}" presName="padding" presStyleLbl="node1" presStyleIdx="0" presStyleCnt="3"/>
      <dgm:spPr/>
    </dgm:pt>
    <dgm:pt modelId="{909F6761-3ED3-4589-82FE-03F768C2DA88}" type="pres">
      <dgm:prSet presAssocID="{CD433B4B-1470-41AC-A96D-BACC5AF0AA8D}" presName="shape" presStyleLbl="node1" presStyleIdx="1" presStyleCnt="3" custScaleX="168166" custScaleY="129797" custLinFactX="1406" custLinFactNeighborX="100000" custLinFactNeighborY="-83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810A8-FDD3-40A2-9160-A1CC89F27007}" type="pres">
      <dgm:prSet presAssocID="{8E348C83-F433-4BFA-9CAA-E65A5A83FBF6}" presName="sibTrans" presStyleLbl="sibTrans2D1" presStyleIdx="1" presStyleCnt="2"/>
      <dgm:spPr/>
      <dgm:t>
        <a:bodyPr/>
        <a:lstStyle/>
        <a:p>
          <a:endParaRPr lang="pl-PL"/>
        </a:p>
      </dgm:t>
    </dgm:pt>
    <dgm:pt modelId="{54663996-152B-407E-9E37-3EF260DEB898}" type="pres">
      <dgm:prSet presAssocID="{59918F1A-7846-4DCB-B4FB-40F607F5206A}" presName="lastNode" presStyleLbl="node1" presStyleIdx="2" presStyleCnt="3" custLinFactX="-100000" custLinFactY="-35090" custLinFactNeighborX="-120398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1CA7AE-C022-4008-B74F-C37040E29A97}" srcId="{78419AC7-D5D6-4394-9340-9D96CA978BD3}" destId="{36CFAAFF-C30B-4FDB-9F46-3E15733BCCD7}" srcOrd="0" destOrd="0" parTransId="{B84D70A8-D325-4463-ADF8-95A4E644458F}" sibTransId="{DDF4300F-6F3D-4299-9DDF-F82FBD6C86CE}"/>
    <dgm:cxn modelId="{3218597E-9014-4E36-9047-BEC31205455B}" srcId="{78419AC7-D5D6-4394-9340-9D96CA978BD3}" destId="{CD433B4B-1470-41AC-A96D-BACC5AF0AA8D}" srcOrd="1" destOrd="0" parTransId="{A5B31D59-9A6D-4A20-B9A3-37D46DA6311D}" sibTransId="{8E348C83-F433-4BFA-9CAA-E65A5A83FBF6}"/>
    <dgm:cxn modelId="{2D03B6DF-FB33-48CE-9BAB-F946036C12D8}" type="presOf" srcId="{78419AC7-D5D6-4394-9340-9D96CA978BD3}" destId="{BA8F9FE1-EE62-4F0B-85B1-D305076C653B}" srcOrd="0" destOrd="0" presId="urn:microsoft.com/office/officeart/2005/8/layout/bProcess2"/>
    <dgm:cxn modelId="{6274B64B-233F-4945-BFEF-D6DBF84BF27B}" type="presOf" srcId="{59918F1A-7846-4DCB-B4FB-40F607F5206A}" destId="{54663996-152B-407E-9E37-3EF260DEB898}" srcOrd="0" destOrd="0" presId="urn:microsoft.com/office/officeart/2005/8/layout/bProcess2"/>
    <dgm:cxn modelId="{1A24D5FF-FE23-4459-8BAE-3054CE95E9AF}" type="presOf" srcId="{36CFAAFF-C30B-4FDB-9F46-3E15733BCCD7}" destId="{87241963-FE4B-4396-B175-17513CFB2E6D}" srcOrd="0" destOrd="0" presId="urn:microsoft.com/office/officeart/2005/8/layout/bProcess2"/>
    <dgm:cxn modelId="{17A85BFB-9F5D-4A6E-8CE5-3C80B979FC02}" type="presOf" srcId="{DDF4300F-6F3D-4299-9DDF-F82FBD6C86CE}" destId="{6B8B136D-433D-42D7-8CFE-AAD747576FAB}" srcOrd="0" destOrd="0" presId="urn:microsoft.com/office/officeart/2005/8/layout/bProcess2"/>
    <dgm:cxn modelId="{193F2BA1-A975-4938-BDFC-893D60C07CBF}" type="presOf" srcId="{8E348C83-F433-4BFA-9CAA-E65A5A83FBF6}" destId="{E25810A8-FDD3-40A2-9160-A1CC89F27007}" srcOrd="0" destOrd="0" presId="urn:microsoft.com/office/officeart/2005/8/layout/bProcess2"/>
    <dgm:cxn modelId="{E305A7C2-68BB-4EB2-AA6D-756910AAD0D9}" srcId="{78419AC7-D5D6-4394-9340-9D96CA978BD3}" destId="{59918F1A-7846-4DCB-B4FB-40F607F5206A}" srcOrd="2" destOrd="0" parTransId="{61D35282-0746-44D1-9BC5-36354EBF340C}" sibTransId="{57550043-6215-45E6-A452-1370366C6C6E}"/>
    <dgm:cxn modelId="{2512B0A7-8F62-4752-A376-D48DEF7DC9E5}" type="presOf" srcId="{CD433B4B-1470-41AC-A96D-BACC5AF0AA8D}" destId="{909F6761-3ED3-4589-82FE-03F768C2DA88}" srcOrd="0" destOrd="0" presId="urn:microsoft.com/office/officeart/2005/8/layout/bProcess2"/>
    <dgm:cxn modelId="{1F357487-B35F-46A4-8962-8F4966625E48}" type="presParOf" srcId="{BA8F9FE1-EE62-4F0B-85B1-D305076C653B}" destId="{87241963-FE4B-4396-B175-17513CFB2E6D}" srcOrd="0" destOrd="0" presId="urn:microsoft.com/office/officeart/2005/8/layout/bProcess2"/>
    <dgm:cxn modelId="{CBFB2B31-95E8-4369-9274-31C85BB59B52}" type="presParOf" srcId="{BA8F9FE1-EE62-4F0B-85B1-D305076C653B}" destId="{6B8B136D-433D-42D7-8CFE-AAD747576FAB}" srcOrd="1" destOrd="0" presId="urn:microsoft.com/office/officeart/2005/8/layout/bProcess2"/>
    <dgm:cxn modelId="{B826D2A4-72AD-44B5-A807-00E026224437}" type="presParOf" srcId="{BA8F9FE1-EE62-4F0B-85B1-D305076C653B}" destId="{04E8C2BA-8276-4292-9CFB-CDD0D61248AD}" srcOrd="2" destOrd="0" presId="urn:microsoft.com/office/officeart/2005/8/layout/bProcess2"/>
    <dgm:cxn modelId="{E2E263C3-6644-48E3-8CE4-2EB28C258690}" type="presParOf" srcId="{04E8C2BA-8276-4292-9CFB-CDD0D61248AD}" destId="{5FAB6A2D-AE28-46BF-ADD1-31839F20B0CF}" srcOrd="0" destOrd="0" presId="urn:microsoft.com/office/officeart/2005/8/layout/bProcess2"/>
    <dgm:cxn modelId="{E0772412-E0B0-4D20-B8C4-342962FEE4D8}" type="presParOf" srcId="{04E8C2BA-8276-4292-9CFB-CDD0D61248AD}" destId="{909F6761-3ED3-4589-82FE-03F768C2DA88}" srcOrd="1" destOrd="0" presId="urn:microsoft.com/office/officeart/2005/8/layout/bProcess2"/>
    <dgm:cxn modelId="{69A4CBF4-9599-4418-922D-9F9DBC42BB21}" type="presParOf" srcId="{BA8F9FE1-EE62-4F0B-85B1-D305076C653B}" destId="{E25810A8-FDD3-40A2-9160-A1CC89F27007}" srcOrd="3" destOrd="0" presId="urn:microsoft.com/office/officeart/2005/8/layout/bProcess2"/>
    <dgm:cxn modelId="{759E3C93-4CBA-4FF3-AA73-CCBAA9122C20}" type="presParOf" srcId="{BA8F9FE1-EE62-4F0B-85B1-D305076C653B}" destId="{54663996-152B-407E-9E37-3EF260DEB898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AD655-5BB5-4157-8CB4-899F2201200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658A052-456D-4FDD-953C-DCEFB185EDBA}">
      <dgm:prSet phldrT="[Tekst]" custT="1"/>
      <dgm:spPr/>
      <dgm:t>
        <a:bodyPr/>
        <a:lstStyle/>
        <a:p>
          <a:r>
            <a:rPr lang="pl-PL" sz="2400" dirty="0" smtClean="0">
              <a:solidFill>
                <a:srgbClr val="006699"/>
              </a:solidFill>
            </a:rPr>
            <a:t>Losowanie z populacji</a:t>
          </a:r>
        </a:p>
        <a:p>
          <a:r>
            <a:rPr lang="pl-PL" sz="2400" i="1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pl-PL" sz="2400" dirty="0" smtClean="0">
              <a:solidFill>
                <a:srgbClr val="006699"/>
              </a:solidFill>
            </a:rPr>
            <a:t> - elementowej próby</a:t>
          </a:r>
          <a:endParaRPr lang="pl-PL" sz="2400" dirty="0">
            <a:solidFill>
              <a:srgbClr val="006699"/>
            </a:solidFill>
          </a:endParaRPr>
        </a:p>
      </dgm:t>
    </dgm:pt>
    <dgm:pt modelId="{111B4507-16F9-457E-A016-33B4E621F94F}" type="parTrans" cxnId="{F8012116-D487-4ECA-B084-977FF5551399}">
      <dgm:prSet/>
      <dgm:spPr/>
      <dgm:t>
        <a:bodyPr/>
        <a:lstStyle/>
        <a:p>
          <a:endParaRPr lang="pl-PL"/>
        </a:p>
      </dgm:t>
    </dgm:pt>
    <dgm:pt modelId="{83DFC5F7-0DD1-4921-8DC8-01AEA3D672F2}" type="sibTrans" cxnId="{F8012116-D487-4ECA-B084-977FF5551399}">
      <dgm:prSet/>
      <dgm:spPr/>
      <dgm:t>
        <a:bodyPr/>
        <a:lstStyle/>
        <a:p>
          <a:endParaRPr lang="pl-PL"/>
        </a:p>
      </dgm:t>
    </dgm:pt>
    <dgm:pt modelId="{D67DFAC1-E71F-4E82-87BA-9A569C8303C8}" type="pres">
      <dgm:prSet presAssocID="{780AD655-5BB5-4157-8CB4-899F22012006}" presName="arrowDiagram" presStyleCnt="0">
        <dgm:presLayoutVars>
          <dgm:chMax val="5"/>
          <dgm:dir/>
          <dgm:resizeHandles val="exact"/>
        </dgm:presLayoutVars>
      </dgm:prSet>
      <dgm:spPr/>
    </dgm:pt>
    <dgm:pt modelId="{633FA113-8458-4F66-A2EC-84170575AF8C}" type="pres">
      <dgm:prSet presAssocID="{780AD655-5BB5-4157-8CB4-899F22012006}" presName="arrow" presStyleLbl="bgShp" presStyleIdx="0" presStyleCnt="1" custFlipVert="1" custFlipHor="0" custScaleX="86611" custScaleY="100000"/>
      <dgm:spPr/>
    </dgm:pt>
    <dgm:pt modelId="{4A0EF284-EB1A-4DC9-870D-2F994AFD7204}" type="pres">
      <dgm:prSet presAssocID="{780AD655-5BB5-4157-8CB4-899F22012006}" presName="arrowDiagram1" presStyleCnt="0">
        <dgm:presLayoutVars>
          <dgm:bulletEnabled val="1"/>
        </dgm:presLayoutVars>
      </dgm:prSet>
      <dgm:spPr/>
    </dgm:pt>
    <dgm:pt modelId="{725D2375-9797-41EC-8E97-49CE90D7B71E}" type="pres">
      <dgm:prSet presAssocID="{3658A052-456D-4FDD-953C-DCEFB185EDBA}" presName="bullet1" presStyleLbl="node1" presStyleIdx="0" presStyleCnt="1" custLinFactX="-200000" custLinFactY="100000" custLinFactNeighborX="-255047" custLinFactNeighborY="199750"/>
      <dgm:spPr/>
    </dgm:pt>
    <dgm:pt modelId="{D2DF14FD-216A-41D6-B7E1-C8B8D0E7B5F7}" type="pres">
      <dgm:prSet presAssocID="{3658A052-456D-4FDD-953C-DCEFB185EDBA}" presName="textBox1" presStyleLbl="revTx" presStyleIdx="0" presStyleCnt="1" custScaleX="226956" custScaleY="66368" custLinFactNeighborX="-93981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40E940-CE18-42F4-A37C-6A1C381042AB}" type="presOf" srcId="{3658A052-456D-4FDD-953C-DCEFB185EDBA}" destId="{D2DF14FD-216A-41D6-B7E1-C8B8D0E7B5F7}" srcOrd="0" destOrd="0" presId="urn:microsoft.com/office/officeart/2005/8/layout/arrow2"/>
    <dgm:cxn modelId="{F8012116-D487-4ECA-B084-977FF5551399}" srcId="{780AD655-5BB5-4157-8CB4-899F22012006}" destId="{3658A052-456D-4FDD-953C-DCEFB185EDBA}" srcOrd="0" destOrd="0" parTransId="{111B4507-16F9-457E-A016-33B4E621F94F}" sibTransId="{83DFC5F7-0DD1-4921-8DC8-01AEA3D672F2}"/>
    <dgm:cxn modelId="{2220928F-3ECA-4570-A040-3737DE79A98A}" type="presOf" srcId="{780AD655-5BB5-4157-8CB4-899F22012006}" destId="{D67DFAC1-E71F-4E82-87BA-9A569C8303C8}" srcOrd="0" destOrd="0" presId="urn:microsoft.com/office/officeart/2005/8/layout/arrow2"/>
    <dgm:cxn modelId="{319D2088-900E-47BD-B9AE-57B31BA65914}" type="presParOf" srcId="{D67DFAC1-E71F-4E82-87BA-9A569C8303C8}" destId="{633FA113-8458-4F66-A2EC-84170575AF8C}" srcOrd="0" destOrd="0" presId="urn:microsoft.com/office/officeart/2005/8/layout/arrow2"/>
    <dgm:cxn modelId="{9465DCDB-57F6-4C55-8700-F12AA3A163B8}" type="presParOf" srcId="{D67DFAC1-E71F-4E82-87BA-9A569C8303C8}" destId="{4A0EF284-EB1A-4DC9-870D-2F994AFD7204}" srcOrd="1" destOrd="0" presId="urn:microsoft.com/office/officeart/2005/8/layout/arrow2"/>
    <dgm:cxn modelId="{E0604E4E-67AD-463F-80EA-58B2F0AC985C}" type="presParOf" srcId="{4A0EF284-EB1A-4DC9-870D-2F994AFD7204}" destId="{725D2375-9797-41EC-8E97-49CE90D7B71E}" srcOrd="0" destOrd="0" presId="urn:microsoft.com/office/officeart/2005/8/layout/arrow2"/>
    <dgm:cxn modelId="{9BE77CDC-E8D0-4210-9D46-574890D29A0F}" type="presParOf" srcId="{4A0EF284-EB1A-4DC9-870D-2F994AFD7204}" destId="{D2DF14FD-216A-41D6-B7E1-C8B8D0E7B5F7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241963-FE4B-4396-B175-17513CFB2E6D}">
      <dsp:nvSpPr>
        <dsp:cNvPr id="0" name=""/>
        <dsp:cNvSpPr/>
      </dsp:nvSpPr>
      <dsp:spPr>
        <a:xfrm>
          <a:off x="6047904" y="2160578"/>
          <a:ext cx="2173932" cy="217393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Próba</a:t>
          </a:r>
          <a:endParaRPr lang="pl-PL" sz="2900" kern="1200" dirty="0"/>
        </a:p>
      </dsp:txBody>
      <dsp:txXfrm>
        <a:off x="6047904" y="2160578"/>
        <a:ext cx="2173932" cy="2173932"/>
      </dsp:txXfrm>
    </dsp:sp>
    <dsp:sp modelId="{6B8B136D-433D-42D7-8CFE-AAD747576FAB}">
      <dsp:nvSpPr>
        <dsp:cNvPr id="0" name=""/>
        <dsp:cNvSpPr/>
      </dsp:nvSpPr>
      <dsp:spPr>
        <a:xfrm rot="16666233">
          <a:off x="5212639" y="2795762"/>
          <a:ext cx="760876" cy="482779"/>
        </a:xfrm>
        <a:prstGeom prst="triangle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9F6761-3ED3-4589-82FE-03F768C2DA88}">
      <dsp:nvSpPr>
        <dsp:cNvPr id="0" name=""/>
        <dsp:cNvSpPr/>
      </dsp:nvSpPr>
      <dsp:spPr>
        <a:xfrm>
          <a:off x="2735536" y="1872550"/>
          <a:ext cx="2438428" cy="1882073"/>
        </a:xfrm>
        <a:prstGeom prst="ellipse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Estymacja</a:t>
          </a:r>
          <a:endParaRPr lang="pl-PL" sz="2900" kern="1200" dirty="0"/>
        </a:p>
      </dsp:txBody>
      <dsp:txXfrm>
        <a:off x="2735536" y="1872550"/>
        <a:ext cx="2438428" cy="1882073"/>
      </dsp:txXfrm>
    </dsp:sp>
    <dsp:sp modelId="{E25810A8-FDD3-40A2-9160-A1CC89F27007}">
      <dsp:nvSpPr>
        <dsp:cNvPr id="0" name=""/>
        <dsp:cNvSpPr/>
      </dsp:nvSpPr>
      <dsp:spPr>
        <a:xfrm rot="18062765">
          <a:off x="2113644" y="1692940"/>
          <a:ext cx="760876" cy="482779"/>
        </a:xfrm>
        <a:prstGeom prst="triangle">
          <a:avLst/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663996-152B-407E-9E37-3EF260DEB898}">
      <dsp:nvSpPr>
        <dsp:cNvPr id="0" name=""/>
        <dsp:cNvSpPr/>
      </dsp:nvSpPr>
      <dsp:spPr>
        <a:xfrm>
          <a:off x="0" y="341"/>
          <a:ext cx="2173932" cy="2173932"/>
        </a:xfrm>
        <a:prstGeom prst="ellipse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Populacja</a:t>
          </a:r>
          <a:endParaRPr lang="pl-PL" sz="2900" kern="1200" dirty="0"/>
        </a:p>
      </dsp:txBody>
      <dsp:txXfrm>
        <a:off x="0" y="341"/>
        <a:ext cx="2173932" cy="21739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3FA113-8458-4F66-A2EC-84170575AF8C}">
      <dsp:nvSpPr>
        <dsp:cNvPr id="0" name=""/>
        <dsp:cNvSpPr/>
      </dsp:nvSpPr>
      <dsp:spPr>
        <a:xfrm flipV="1">
          <a:off x="25101" y="6718"/>
          <a:ext cx="3336186" cy="24074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D2375-9797-41EC-8E97-49CE90D7B71E}">
      <dsp:nvSpPr>
        <dsp:cNvPr id="0" name=""/>
        <dsp:cNvSpPr/>
      </dsp:nvSpPr>
      <dsp:spPr>
        <a:xfrm>
          <a:off x="1409173" y="1349363"/>
          <a:ext cx="285042" cy="28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F14FD-216A-41D6-B7E1-C8B8D0E7B5F7}">
      <dsp:nvSpPr>
        <dsp:cNvPr id="0" name=""/>
        <dsp:cNvSpPr/>
      </dsp:nvSpPr>
      <dsp:spPr>
        <a:xfrm>
          <a:off x="0" y="936240"/>
          <a:ext cx="3496865" cy="117915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1038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006699"/>
              </a:solidFill>
            </a:rPr>
            <a:t>Losowanie z populacji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i="1" kern="1200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pl-PL" sz="2400" kern="1200" dirty="0" smtClean="0">
              <a:solidFill>
                <a:srgbClr val="006699"/>
              </a:solidFill>
            </a:rPr>
            <a:t> - elementowej próby</a:t>
          </a:r>
          <a:endParaRPr lang="pl-PL" sz="2400" kern="1200" dirty="0">
            <a:solidFill>
              <a:srgbClr val="006699"/>
            </a:solidFill>
          </a:endParaRPr>
        </a:p>
      </dsp:txBody>
      <dsp:txXfrm>
        <a:off x="0" y="936240"/>
        <a:ext cx="3496865" cy="11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FE9D-8F7D-43F0-A69D-C72F3F7F93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57788" y="1628775"/>
            <a:ext cx="3529012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57788" y="3952875"/>
            <a:ext cx="3529012" cy="2173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7657-BFBB-4301-B019-8FAE4FB471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77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8.png"/><Relationship Id="rId4" Type="http://schemas.openxmlformats.org/officeDocument/2006/relationships/oleObject" Target="../embeddings/oleObject4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57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420888"/>
            <a:ext cx="8568630" cy="2441575"/>
          </a:xfrm>
          <a:noFill/>
        </p:spPr>
        <p:txBody>
          <a:bodyPr lIns="0" tIns="0" rIns="0" bIns="0" anchor="t"/>
          <a:lstStyle/>
          <a:p>
            <a:pPr eaLnBrk="1" hangingPunct="1">
              <a:lnSpc>
                <a:spcPts val="3800"/>
              </a:lnSpc>
            </a:pPr>
            <a:r>
              <a:rPr lang="pl-PL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+mn-lt"/>
              </a:rPr>
            </a:b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W</a:t>
            </a:r>
            <a:r>
              <a:rPr lang="pl-PL" sz="2800" dirty="0" smtClean="0">
                <a:solidFill>
                  <a:srgbClr val="800000"/>
                </a:solidFill>
                <a:latin typeface="+mn-lt"/>
              </a:rPr>
              <a:t>nioskowanie statystyczne.</a:t>
            </a:r>
            <a:br>
              <a:rPr lang="pl-PL" sz="2800" dirty="0" smtClean="0">
                <a:solidFill>
                  <a:srgbClr val="800000"/>
                </a:solidFill>
                <a:latin typeface="+mn-lt"/>
              </a:rPr>
            </a:br>
            <a:r>
              <a:rPr lang="pl-PL" sz="2800" dirty="0" smtClean="0">
                <a:latin typeface="+mn-lt"/>
              </a:rPr>
              <a:t>Estymacja i estymatory.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pPr eaLnBrk="1" hangingPunct="1"/>
            <a:r>
              <a:rPr lang="pl-PL" sz="2800" dirty="0" smtClean="0">
                <a:latin typeface="+mn-lt"/>
              </a:rPr>
              <a:t>Estymator obciążony wariancji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339752" y="2996952"/>
          <a:ext cx="3962400" cy="847725"/>
        </p:xfrm>
        <a:graphic>
          <a:graphicData uri="http://schemas.openxmlformats.org/presentationml/2006/ole">
            <p:oleObj spid="_x0000_s284674" name="Równanie" r:id="rId3" imgW="1790700" imgH="431800" progId="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7544" y="4437112"/>
          <a:ext cx="8247062" cy="809625"/>
        </p:xfrm>
        <a:graphic>
          <a:graphicData uri="http://schemas.openxmlformats.org/presentationml/2006/ole">
            <p:oleObj spid="_x0000_s284675" name="Równanie" r:id="rId4" imgW="4889500" imgH="45720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187624" y="1556792"/>
          <a:ext cx="6191250" cy="938212"/>
        </p:xfrm>
        <a:graphic>
          <a:graphicData uri="http://schemas.openxmlformats.org/presentationml/2006/ole">
            <p:oleObj spid="_x0000_s284676" name="Równanie" r:id="rId5" imgW="2082800" imgH="431800" progId="">
              <p:embed/>
            </p:oleObj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653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l-PL" sz="2400">
              <a:latin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1520" y="1124744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</a:rPr>
              <a:t>Estymator wariancji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3528" y="2564904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</a:rPr>
              <a:t>Stąd obliczymy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95536" y="3717032"/>
            <a:ext cx="146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</a:rPr>
              <a:t>Obliczmy: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67544" y="5301208"/>
            <a:ext cx="104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</a:rPr>
              <a:t>Zatem: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899592" y="5805264"/>
          <a:ext cx="7416800" cy="744537"/>
        </p:xfrm>
        <a:graphic>
          <a:graphicData uri="http://schemas.openxmlformats.org/presentationml/2006/ole">
            <p:oleObj spid="_x0000_s284677" name="Równanie" r:id="rId6" imgW="3568700" imgH="393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210425" cy="941387"/>
          </a:xfrm>
        </p:spPr>
        <p:txBody>
          <a:bodyPr/>
          <a:lstStyle/>
          <a:p>
            <a:pPr eaLnBrk="1" hangingPunct="1"/>
            <a:r>
              <a:rPr lang="pl-PL" sz="2800" smtClean="0">
                <a:latin typeface="Times New Roman" pitchFamily="18" charset="0"/>
              </a:rPr>
              <a:t>Estymator asymptotycznie nieobciążony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67544" y="1052736"/>
          <a:ext cx="5662999" cy="792088"/>
        </p:xfrm>
        <a:graphic>
          <a:graphicData uri="http://schemas.openxmlformats.org/presentationml/2006/ole">
            <p:oleObj spid="_x0000_s285698" name="Równanie" r:id="rId3" imgW="2476500" imgH="393700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467544" y="1916832"/>
          <a:ext cx="4349750" cy="976313"/>
        </p:xfrm>
        <a:graphic>
          <a:graphicData uri="http://schemas.openxmlformats.org/presentationml/2006/ole">
            <p:oleObj spid="_x0000_s285699" name="Równanie" r:id="rId4" imgW="761669" imgH="393529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67544" y="3068960"/>
          <a:ext cx="7777162" cy="927100"/>
        </p:xfrm>
        <a:graphic>
          <a:graphicData uri="http://schemas.openxmlformats.org/presentationml/2006/ole">
            <p:oleObj spid="_x0000_s285700" name="Równanie" r:id="rId5" imgW="2933700" imgH="393700" progId="">
              <p:embed/>
            </p:oleObj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552" y="4149080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dirty="0" err="1">
                <a:latin typeface="Times New Roman" pitchFamily="18" charset="0"/>
              </a:rPr>
              <a:t>Def</a:t>
            </a:r>
            <a:r>
              <a:rPr lang="pl-PL" sz="2400" dirty="0">
                <a:latin typeface="Times New Roman" pitchFamily="18" charset="0"/>
              </a:rPr>
              <a:t>: Estymator </a:t>
            </a:r>
            <a:r>
              <a:rPr lang="pl-PL" sz="2400" dirty="0" err="1">
                <a:latin typeface="Times New Roman" pitchFamily="18" charset="0"/>
              </a:rPr>
              <a:t>T</a:t>
            </a:r>
            <a:r>
              <a:rPr lang="pl-PL" sz="2400" baseline="-25000" dirty="0" err="1">
                <a:latin typeface="Times New Roman" pitchFamily="18" charset="0"/>
              </a:rPr>
              <a:t>n</a:t>
            </a:r>
            <a:r>
              <a:rPr lang="pl-PL" sz="2400" dirty="0">
                <a:latin typeface="Times New Roman" pitchFamily="18" charset="0"/>
              </a:rPr>
              <a:t> jest asymptotycznie nieobciążony, jeśli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582613" y="4724400"/>
          <a:ext cx="1712912" cy="633413"/>
        </p:xfrm>
        <a:graphic>
          <a:graphicData uri="http://schemas.openxmlformats.org/presentationml/2006/ole">
            <p:oleObj spid="_x0000_s285701" name="Równanie" r:id="rId6" imgW="927000" imgH="342720" progId="">
              <p:embed/>
            </p:oleObj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9552" y="5661248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dirty="0">
                <a:latin typeface="Times New Roman" pitchFamily="18" charset="0"/>
              </a:rPr>
              <a:t>Stąd dla </a:t>
            </a:r>
            <a:r>
              <a:rPr lang="pl-PL" sz="2400" dirty="0" err="1">
                <a:latin typeface="Times New Roman" pitchFamily="18" charset="0"/>
              </a:rPr>
              <a:t>n</a:t>
            </a:r>
            <a:r>
              <a:rPr lang="pl-PL" sz="2400" dirty="0" err="1">
                <a:latin typeface="Times New Roman" pitchFamily="18" charset="0"/>
                <a:sym typeface="Symbol" pitchFamily="18" charset="2"/>
              </a:rPr>
              <a:t></a:t>
            </a:r>
            <a:r>
              <a:rPr lang="pl-PL" sz="2400" dirty="0">
                <a:latin typeface="Times New Roman" pitchFamily="18" charset="0"/>
                <a:sym typeface="Symbol" pitchFamily="18" charset="2"/>
              </a:rPr>
              <a:t> przyjmuje się s</a:t>
            </a:r>
            <a:r>
              <a:rPr lang="pl-PL" sz="24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l-PL" sz="2400" dirty="0">
                <a:latin typeface="Times New Roman" pitchFamily="18" charset="0"/>
                <a:sym typeface="Symbol" pitchFamily="18" charset="2"/>
              </a:rPr>
              <a:t> jako estymator wariancji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56614"/>
            <a:ext cx="8275637" cy="2368951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Estymacja przedziałowa polega na wyznaczeniu </a:t>
            </a:r>
            <a:br>
              <a:rPr lang="pl-PL" sz="2800" dirty="0" smtClean="0">
                <a:solidFill>
                  <a:srgbClr val="990000"/>
                </a:solidFill>
                <a:latin typeface="+mn-lt"/>
              </a:rPr>
            </a:br>
            <a:r>
              <a:rPr lang="pl-PL" sz="2800" dirty="0" smtClean="0">
                <a:solidFill>
                  <a:srgbClr val="006699"/>
                </a:solidFill>
                <a:latin typeface="+mn-lt"/>
              </a:rPr>
              <a:t>granic przedziału </a:t>
            </a: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liczbowego, w którym, </a:t>
            </a:r>
            <a:br>
              <a:rPr lang="pl-PL" sz="2800" dirty="0" smtClean="0">
                <a:solidFill>
                  <a:srgbClr val="990000"/>
                </a:solidFill>
                <a:latin typeface="+mn-lt"/>
              </a:rPr>
            </a:b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z określonym prawdopodobieństwem, równym </a:t>
            </a:r>
            <a:r>
              <a:rPr lang="pl-PL" sz="28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pl-PL" sz="28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)</a:t>
            </a: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, </a:t>
            </a:r>
            <a:br>
              <a:rPr lang="pl-PL" sz="2800" dirty="0" smtClean="0">
                <a:solidFill>
                  <a:srgbClr val="990000"/>
                </a:solidFill>
                <a:latin typeface="+mn-lt"/>
              </a:rPr>
            </a:br>
            <a:r>
              <a:rPr lang="pl-PL" sz="2800" dirty="0" smtClean="0">
                <a:solidFill>
                  <a:srgbClr val="006699"/>
                </a:solidFill>
                <a:latin typeface="+mn-lt"/>
              </a:rPr>
              <a:t>zawiera się wartość </a:t>
            </a: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szacowanego parametru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03648" y="0"/>
            <a:ext cx="66091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chemeClr val="tx2"/>
                </a:solidFill>
                <a:latin typeface="+mn-lt"/>
              </a:rPr>
              <a:t>Przedziały  ufności </a:t>
            </a:r>
          </a:p>
          <a:p>
            <a:pPr algn="ctr"/>
            <a:r>
              <a:rPr lang="pl-PL" sz="2800" dirty="0">
                <a:solidFill>
                  <a:schemeClr val="tx2"/>
                </a:solidFill>
                <a:latin typeface="+mn-lt"/>
              </a:rPr>
              <a:t>dla klasycznych parametrów statystycznych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90000"/>
                </a:solidFill>
              </a:rPr>
              <a:t>Estymacja przedziałowa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Mając estymator punktowy i jego rozproszenie można określić </a:t>
            </a:r>
            <a:r>
              <a:rPr lang="pl-PL" dirty="0" smtClean="0">
                <a:solidFill>
                  <a:srgbClr val="006699"/>
                </a:solidFill>
              </a:rPr>
              <a:t>położenie środka estymatora</a:t>
            </a:r>
            <a:r>
              <a:rPr lang="pl-PL" dirty="0" smtClean="0"/>
              <a:t> przedziałowego oraz taką </a:t>
            </a:r>
            <a:r>
              <a:rPr lang="pl-PL" dirty="0" smtClean="0">
                <a:solidFill>
                  <a:srgbClr val="FF0000"/>
                </a:solidFill>
              </a:rPr>
              <a:t>szerokość</a:t>
            </a:r>
            <a:r>
              <a:rPr lang="pl-PL" dirty="0" smtClean="0"/>
              <a:t> tego ostatniego estymatora, by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z zadaną dozą przekonania móc </a:t>
            </a:r>
            <a:r>
              <a:rPr lang="pl-PL" i="1" dirty="0" err="1" smtClean="0">
                <a:solidFill>
                  <a:schemeClr val="bg1">
                    <a:lumMod val="50000"/>
                  </a:schemeClr>
                </a:solidFill>
              </a:rPr>
              <a:t>ożec</a:t>
            </a:r>
            <a:r>
              <a:rPr lang="pl-PL" dirty="0" smtClean="0"/>
              <a:t>, iż utworzony na podstawie zaobserwowanej próby losowej przedział zawiera prawdziwą wartość parametru.</a:t>
            </a:r>
          </a:p>
          <a:p>
            <a:r>
              <a:rPr lang="pl-PL" dirty="0" smtClean="0"/>
              <a:t>„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zadana doza przekonania</a:t>
            </a:r>
            <a:r>
              <a:rPr lang="pl-PL" dirty="0" smtClean="0"/>
              <a:t>” w statystyce zastępuje się pojęciem „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zadanego poziomu ufności</a:t>
            </a:r>
            <a:r>
              <a:rPr lang="pl-PL" dirty="0" smtClean="0"/>
              <a:t>”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42018" name="Picture 2" descr="Rozkład zmiennej losowej 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110912" cy="532859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339752" y="5949280"/>
            <a:ext cx="64807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96136" y="5949280"/>
            <a:ext cx="79208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136904" cy="941388"/>
          </a:xfrm>
        </p:spPr>
        <p:txBody>
          <a:bodyPr/>
          <a:lstStyle/>
          <a:p>
            <a:pPr eaLnBrk="1" hangingPunct="1"/>
            <a:r>
              <a:rPr lang="pl-PL" sz="2000" dirty="0" smtClean="0"/>
              <a:t>Praktyczna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realizacja przedziałów ufności </a:t>
            </a:r>
            <a:r>
              <a:rPr lang="pl-PL" sz="2000" dirty="0" smtClean="0"/>
              <a:t>dla </a:t>
            </a:r>
            <a:r>
              <a:rPr lang="pl-PL" dirty="0" smtClean="0">
                <a:sym typeface="Symbol" pitchFamily="18" charset="2"/>
              </a:rPr>
              <a:t></a:t>
            </a:r>
            <a:r>
              <a:rPr lang="pl-PL" sz="2000" dirty="0" smtClean="0">
                <a:sym typeface="Symbol" pitchFamily="18" charset="2"/>
              </a:rPr>
              <a:t>, dla prostych prób losowych o licznościach n=25, z rozkładu N (0,1) dla poziomu ufności 1-</a:t>
            </a:r>
            <a:r>
              <a:rPr lang="pl-PL" dirty="0" smtClean="0">
                <a:sym typeface="Symbol" pitchFamily="18" charset="2"/>
              </a:rPr>
              <a:t></a:t>
            </a:r>
            <a:r>
              <a:rPr lang="pl-PL" sz="2000" dirty="0" smtClean="0">
                <a:sym typeface="Symbol" pitchFamily="18" charset="2"/>
              </a:rPr>
              <a:t> = 0.9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657066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dirty="0" smtClean="0">
                <a:latin typeface="+mn-lt"/>
              </a:rPr>
              <a:t>Estymacja przedziałowa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24936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800" dirty="0" smtClean="0"/>
              <a:t> 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</a:rPr>
              <a:t>P (</a:t>
            </a:r>
            <a:r>
              <a:rPr lang="pl-PL" sz="2800" i="1" dirty="0" err="1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</a:t>
            </a:r>
            <a:r>
              <a:rPr lang="pl-PL" sz="2800" i="1" baseline="-25000" dirty="0" err="1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d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800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,.... ,</a:t>
            </a:r>
            <a:r>
              <a:rPr lang="pl-PL" sz="2800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800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)&lt; 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 &lt; </a:t>
            </a:r>
            <a:r>
              <a:rPr lang="pl-PL" sz="2800" i="1" dirty="0" err="1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</a:t>
            </a:r>
            <a:r>
              <a:rPr lang="pl-PL" sz="2800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2800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800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,.... ,</a:t>
            </a:r>
            <a:r>
              <a:rPr lang="pl-PL" sz="2800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800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)) = 1-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Losowy przedział 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nazywa się </a:t>
            </a:r>
            <a:b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pl-PL" dirty="0" smtClean="0">
                <a:solidFill>
                  <a:srgbClr val="FF0000"/>
                </a:solidFill>
                <a:cs typeface="Times New Roman" pitchFamily="18" charset="0"/>
              </a:rPr>
              <a:t>przedziałem ufności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parametru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</a:p>
          <a:p>
            <a:pPr eaLnBrk="1" hangingPunct="1">
              <a:lnSpc>
                <a:spcPct val="80000"/>
              </a:lnSpc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Granice przedziału ufności są funkcjami </a:t>
            </a:r>
            <a:b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</a:b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zmiennych losowych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,.... ,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pl-PL" i="1" baseline="-25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nazywamy </a:t>
            </a:r>
            <a:r>
              <a:rPr lang="pl-PL" dirty="0" smtClean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  <a:t>poziomem ufności </a:t>
            </a:r>
            <a:br>
              <a:rPr lang="pl-PL" dirty="0" smtClean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</a:b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(lub współczynnikiem ufności)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Zwykle przyjmuje się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= 0,99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lub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0,95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lub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0,90 </a:t>
            </a:r>
            <a:b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w zależności od rozpatrywanego zagadnienia</a:t>
            </a:r>
            <a:endParaRPr lang="el-GR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7020272" y="4149080"/>
            <a:ext cx="1828800" cy="685800"/>
          </a:xfrm>
          <a:prstGeom prst="wedgeRoundRectCallout">
            <a:avLst>
              <a:gd name="adj1" fmla="val -87027"/>
              <a:gd name="adj2" fmla="val 894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pl-PL" sz="2400">
              <a:latin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20272" y="422528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993300"/>
                </a:solidFill>
                <a:latin typeface="+mj-lt"/>
              </a:rPr>
              <a:t>Poziom 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ufności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24128" y="4365104"/>
            <a:ext cx="5806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56176" y="3717032"/>
            <a:ext cx="388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092280" y="3068960"/>
            <a:ext cx="1224136" cy="753616"/>
          </a:xfrm>
          <a:prstGeom prst="wedgeRoundRectCallout">
            <a:avLst>
              <a:gd name="adj1" fmla="val -79650"/>
              <a:gd name="adj2" fmla="val 3954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pl-PL" sz="2400">
              <a:latin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092280" y="306896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993300"/>
                </a:solidFill>
                <a:latin typeface="+mn-lt"/>
              </a:rPr>
              <a:t>Poziom </a:t>
            </a:r>
            <a:r>
              <a:rPr lang="pl-PL" sz="2000" b="1" dirty="0" smtClean="0">
                <a:solidFill>
                  <a:srgbClr val="FF0000"/>
                </a:solidFill>
                <a:latin typeface="+mn-lt"/>
              </a:rPr>
              <a:t>istotności</a:t>
            </a:r>
            <a:endParaRPr lang="pl-PL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696200" cy="1052736"/>
          </a:xfrm>
        </p:spPr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/>
            </a:r>
            <a:br>
              <a:rPr lang="pl-PL" dirty="0">
                <a:solidFill>
                  <a:srgbClr val="006699"/>
                </a:solidFill>
              </a:rPr>
            </a:br>
            <a:r>
              <a:rPr lang="pl-PL" dirty="0"/>
              <a:t>Przedział ufności dla wartości oczekiwanej</a:t>
            </a:r>
            <a:r>
              <a:rPr lang="pl-PL" dirty="0">
                <a:solidFill>
                  <a:srgbClr val="006699"/>
                </a:solidFill>
              </a:rPr>
              <a:t>,</a:t>
            </a:r>
            <a:br>
              <a:rPr lang="pl-PL" dirty="0">
                <a:solidFill>
                  <a:srgbClr val="006699"/>
                </a:solidFill>
              </a:rPr>
            </a:br>
            <a:r>
              <a:rPr lang="pl-PL" dirty="0">
                <a:solidFill>
                  <a:srgbClr val="006699"/>
                </a:solidFill>
              </a:rPr>
              <a:t>gdy </a:t>
            </a:r>
            <a:r>
              <a:rPr lang="pl-PL" u="sng" dirty="0">
                <a:solidFill>
                  <a:srgbClr val="006699"/>
                </a:solidFill>
              </a:rPr>
              <a:t>znane</a:t>
            </a:r>
            <a:r>
              <a:rPr lang="pl-PL" dirty="0">
                <a:solidFill>
                  <a:srgbClr val="006699"/>
                </a:solidFill>
              </a:rPr>
              <a:t> jest odchylenie standardowe</a:t>
            </a:r>
            <a:br>
              <a:rPr lang="pl-PL" dirty="0">
                <a:solidFill>
                  <a:srgbClr val="006699"/>
                </a:solidFill>
              </a:rPr>
            </a:b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136904" cy="208823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Cecha </a:t>
            </a:r>
            <a:r>
              <a:rPr lang="pl-PL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/>
              <a:t> ma w populacji rozkład normalny </a:t>
            </a:r>
            <a:r>
              <a:rPr lang="pl-PL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N(m, σ)</a:t>
            </a:r>
            <a:r>
              <a:rPr lang="pl-PL" sz="2400" dirty="0"/>
              <a:t>, odchylenie standardowe σ jest znane.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>
                <a:solidFill>
                  <a:srgbClr val="993300"/>
                </a:solidFill>
              </a:rPr>
              <a:t>Estymatorem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>
                <a:solidFill>
                  <a:srgbClr val="993300"/>
                </a:solidFill>
              </a:rPr>
              <a:t>, uzyskanym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MNW</a:t>
            </a:r>
            <a:r>
              <a:rPr lang="pl-PL" sz="2400" dirty="0">
                <a:solidFill>
                  <a:srgbClr val="993300"/>
                </a:solidFill>
              </a:rPr>
              <a:t> jest średnia arytmetyczna, która jest zmienną losową o rozkładzie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N(m, σ/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n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Po standaryzacji otrzymuję zmienną </a:t>
            </a:r>
            <a:r>
              <a:rPr lang="pl-PL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400" dirty="0"/>
              <a:t> o rozkładzie </a:t>
            </a:r>
            <a:r>
              <a:rPr lang="pl-PL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914400" y="4038600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800" dirty="0">
                <a:solidFill>
                  <a:schemeClr val="accent2"/>
                </a:solidFill>
                <a:latin typeface="Times New Roman" pitchFamily="18" charset="0"/>
              </a:rPr>
              <a:t>gdzie:</a:t>
            </a:r>
          </a:p>
          <a:p>
            <a:pPr marL="190500" lvl="1" indent="3175" eaLnBrk="0" hangingPunct="0">
              <a:buFontTx/>
              <a:buChar char="•"/>
            </a:pPr>
            <a:r>
              <a:rPr lang="pl-PL" sz="1800" i="1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pl-PL" sz="2400" i="1" dirty="0">
                <a:latin typeface="Times New Roman" pitchFamily="18" charset="0"/>
              </a:rPr>
              <a:t>n</a:t>
            </a:r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pl-PL" sz="1800" dirty="0">
                <a:solidFill>
                  <a:schemeClr val="accent2"/>
                </a:solidFill>
                <a:latin typeface="Times New Roman" pitchFamily="18" charset="0"/>
              </a:rPr>
              <a:t> 	jest liczbą elementów z próby losowej</a:t>
            </a:r>
          </a:p>
          <a:p>
            <a:pPr marL="190500" lvl="1" indent="3175" eaLnBrk="0" hangingPunct="0">
              <a:buFontTx/>
              <a:buChar char="•"/>
            </a:pPr>
            <a:r>
              <a:rPr lang="pl-PL" sz="1800" dirty="0">
                <a:solidFill>
                  <a:schemeClr val="accent2"/>
                </a:solidFill>
                <a:latin typeface="Times New Roman" pitchFamily="18" charset="0"/>
              </a:rPr>
              <a:t>    	oznacza średnią z próby losowej</a:t>
            </a:r>
          </a:p>
          <a:p>
            <a:pPr marL="190500" lvl="1" indent="3175" eaLnBrk="0" hangingPunct="0">
              <a:buFontTx/>
              <a:buChar char="•"/>
            </a:pP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pl-PL" sz="2400" i="1" dirty="0">
                <a:latin typeface="Times New Roman" pitchFamily="18" charset="0"/>
              </a:rPr>
              <a:t>σ</a:t>
            </a:r>
            <a:r>
              <a:rPr lang="pl-PL" sz="1800" dirty="0">
                <a:latin typeface="Times New Roman" pitchFamily="18" charset="0"/>
              </a:rPr>
              <a:t> </a:t>
            </a:r>
            <a:r>
              <a:rPr lang="pl-PL" sz="1800" dirty="0">
                <a:solidFill>
                  <a:schemeClr val="accent2"/>
                </a:solidFill>
                <a:latin typeface="Times New Roman" pitchFamily="18" charset="0"/>
              </a:rPr>
              <a:t>	odchylenie standardowe populacji</a:t>
            </a:r>
          </a:p>
          <a:p>
            <a:pPr marL="190500" lvl="1" indent="3175" eaLnBrk="0" hangingPunct="0"/>
            <a:r>
              <a:rPr lang="pl-PL" sz="2400" dirty="0">
                <a:solidFill>
                  <a:srgbClr val="993366"/>
                </a:solidFill>
                <a:latin typeface="+mn-lt"/>
              </a:rPr>
              <a:t>Przedział ufności dla wartości oczekiwanej m ma postać</a:t>
            </a:r>
          </a:p>
        </p:txBody>
      </p:sp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6962" name="Równanie" r:id="rId3" imgW="114120" imgH="215640" progId="">
              <p:embed/>
            </p:oleObj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467544" y="3212976"/>
          <a:ext cx="2969140" cy="936104"/>
        </p:xfrm>
        <a:graphic>
          <a:graphicData uri="http://schemas.openxmlformats.org/presentationml/2006/ole">
            <p:oleObj spid="_x0000_s296963" name="Równanie" r:id="rId4" imgW="914400" imgH="520560" progId="">
              <p:embed/>
            </p:oleObj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2057400" y="5638800"/>
          <a:ext cx="4953000" cy="914400"/>
        </p:xfrm>
        <a:graphic>
          <a:graphicData uri="http://schemas.openxmlformats.org/presentationml/2006/ole">
            <p:oleObj spid="_x0000_s296964" name="Równanie" r:id="rId5" imgW="2374560" imgH="457200" progId="">
              <p:embed/>
            </p:oleObj>
          </a:graphicData>
        </a:graphic>
      </p:graphicFrame>
      <p:graphicFrame>
        <p:nvGraphicFramePr>
          <p:cNvPr id="247819" name="Object 11"/>
          <p:cNvGraphicFramePr>
            <a:graphicFrameLocks noChangeAspect="1"/>
          </p:cNvGraphicFramePr>
          <p:nvPr/>
        </p:nvGraphicFramePr>
        <p:xfrm>
          <a:off x="1371600" y="4724400"/>
          <a:ext cx="304800" cy="304800"/>
        </p:xfrm>
        <a:graphic>
          <a:graphicData uri="http://schemas.openxmlformats.org/presentationml/2006/ole">
            <p:oleObj spid="_x0000_s296965" name="Równanie" r:id="rId6" imgW="177480" imgH="203040" progId="">
              <p:embed/>
            </p:oleObj>
          </a:graphicData>
        </a:graphic>
      </p:graphicFrame>
      <p:sp>
        <p:nvSpPr>
          <p:cNvPr id="247820" name="AutoShape 12"/>
          <p:cNvSpPr>
            <a:spLocks noChangeArrowheads="1"/>
          </p:cNvSpPr>
          <p:nvPr/>
        </p:nvSpPr>
        <p:spPr bwMode="auto">
          <a:xfrm>
            <a:off x="7315200" y="6172200"/>
            <a:ext cx="1828800" cy="685800"/>
          </a:xfrm>
          <a:prstGeom prst="wedgeRoundRectCallout">
            <a:avLst>
              <a:gd name="adj1" fmla="val -87847"/>
              <a:gd name="adj2" fmla="val -4351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pl-PL" sz="2400">
              <a:latin typeface="Times New Roman" pitchFamily="18" charset="0"/>
            </a:endParaRP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7315200" y="6248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>
                <a:solidFill>
                  <a:srgbClr val="993300"/>
                </a:solidFill>
                <a:latin typeface="Times New Roman" pitchFamily="18" charset="0"/>
              </a:rPr>
              <a:t>Poziom ufności</a:t>
            </a:r>
          </a:p>
        </p:txBody>
      </p:sp>
      <p:graphicFrame>
        <p:nvGraphicFramePr>
          <p:cNvPr id="296966" name="Object 6"/>
          <p:cNvGraphicFramePr>
            <a:graphicFrameLocks noChangeAspect="1"/>
          </p:cNvGraphicFramePr>
          <p:nvPr/>
        </p:nvGraphicFramePr>
        <p:xfrm>
          <a:off x="3923928" y="3212976"/>
          <a:ext cx="4689475" cy="1098550"/>
        </p:xfrm>
        <a:graphic>
          <a:graphicData uri="http://schemas.openxmlformats.org/presentationml/2006/ole">
            <p:oleObj spid="_x0000_s296966" name="Równanie" r:id="rId7" imgW="2247840" imgH="520560" progId="">
              <p:embed/>
            </p:oleObj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47664" y="5661248"/>
            <a:ext cx="5472608" cy="93610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251520" y="3140968"/>
            <a:ext cx="3312368" cy="10801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779912" y="3356992"/>
            <a:ext cx="4968552" cy="10801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zakrzywiony 15"/>
          <p:cNvCxnSpPr>
            <a:endCxn id="14" idx="1"/>
          </p:cNvCxnSpPr>
          <p:nvPr/>
        </p:nvCxnSpPr>
        <p:spPr>
          <a:xfrm flipV="1">
            <a:off x="3563890" y="3515172"/>
            <a:ext cx="943650" cy="57846"/>
          </a:xfrm>
          <a:prstGeom prst="curvedConnector4">
            <a:avLst>
              <a:gd name="adj1" fmla="val 11446"/>
              <a:gd name="adj2" fmla="val 768637"/>
            </a:avLst>
          </a:prstGeom>
          <a:ln>
            <a:tailEnd type="arrow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+mn-lt"/>
              </a:rPr>
              <a:t>Problem minimalnej liczności próby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475656" y="1124744"/>
          <a:ext cx="6054725" cy="1117600"/>
        </p:xfrm>
        <a:graphic>
          <a:graphicData uri="http://schemas.openxmlformats.org/presentationml/2006/ole">
            <p:oleObj spid="_x0000_s288770" name="Równanie" r:id="rId3" imgW="2476500" imgH="457200" progId="">
              <p:embed/>
            </p:oleObj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536" y="2276872"/>
            <a:ext cx="454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Długość przedziału ufności wynosi 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148064" y="2348880"/>
          <a:ext cx="1970516" cy="1062534"/>
        </p:xfrm>
        <a:graphic>
          <a:graphicData uri="http://schemas.openxmlformats.org/presentationml/2006/ole">
            <p:oleObj spid="_x0000_s288771" name="Równanie" r:id="rId4" imgW="622030" imgH="431613" progId="">
              <p:embed/>
            </p:oleObj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7544" y="3573016"/>
            <a:ext cx="5475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+mn-lt"/>
              </a:rPr>
              <a:t>Żądamy by maksymalny błąd oszacowania </a:t>
            </a:r>
            <a:br>
              <a:rPr lang="pl-PL" sz="2400" dirty="0">
                <a:solidFill>
                  <a:schemeClr val="accent2"/>
                </a:solidFill>
                <a:latin typeface="+mn-lt"/>
              </a:rPr>
            </a:br>
            <a:r>
              <a:rPr lang="pl-PL" sz="2400" dirty="0">
                <a:solidFill>
                  <a:schemeClr val="accent2"/>
                </a:solidFill>
                <a:latin typeface="+mn-lt"/>
              </a:rPr>
              <a:t>nie przekraczał zadanej z góry wartości 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940152" y="3573016"/>
          <a:ext cx="2706013" cy="1152128"/>
        </p:xfrm>
        <a:graphic>
          <a:graphicData uri="http://schemas.openxmlformats.org/presentationml/2006/ole">
            <p:oleObj spid="_x0000_s288772" name="Równanie" r:id="rId5" imgW="787400" imgH="431800" progId="">
              <p:embed/>
            </p:oleObj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7544" y="5085184"/>
            <a:ext cx="305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>
                <a:solidFill>
                  <a:schemeClr val="accent2"/>
                </a:solidFill>
                <a:latin typeface="+mn-lt"/>
              </a:rPr>
              <a:t>Z tej relacji wynika, że </a:t>
            </a:r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3563887" y="5013176"/>
          <a:ext cx="3047069" cy="1368152"/>
        </p:xfrm>
        <a:graphic>
          <a:graphicData uri="http://schemas.openxmlformats.org/presentationml/2006/ole">
            <p:oleObj spid="_x0000_s288773" name="Równanie" r:id="rId6" imgW="774360" imgH="5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Wielkość efektu </a:t>
            </a:r>
            <a:r>
              <a:rPr lang="pl-PL" dirty="0" smtClean="0">
                <a:solidFill>
                  <a:srgbClr val="006699"/>
                </a:solidFill>
              </a:rPr>
              <a:t>d Cohena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Miara ta uzupełnia wnioskowanie statystyczne, obok wartości p, nie stawiając hipotezy o rzeczywistym związku pomiędzy zmiennymi.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358402" name="AutoShape 2" descr="{\displaystyle d={\frac {{\bar {x}}_{1}-{\bar {x}}_{2}}{s}}.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1686135" cy="7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2429254" cy="86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2627784" y="404664"/>
            <a:ext cx="1872208" cy="1152128"/>
          </a:xfrm>
          <a:prstGeom prst="wedgeRoundRectCallout">
            <a:avLst>
              <a:gd name="adj1" fmla="val -56864"/>
              <a:gd name="adj2" fmla="val 89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006699"/>
                </a:solidFill>
              </a:rPr>
              <a:t>To chcemy poznać</a:t>
            </a:r>
            <a:endParaRPr lang="pl-PL" sz="2400" dirty="0">
              <a:solidFill>
                <a:srgbClr val="006699"/>
              </a:solidFill>
            </a:endParaRPr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5148064" y="5445224"/>
            <a:ext cx="1872208" cy="1152128"/>
          </a:xfrm>
          <a:prstGeom prst="wedgeRoundRectCallout">
            <a:avLst>
              <a:gd name="adj1" fmla="val 33611"/>
              <a:gd name="adj2" fmla="val -68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rgbClr val="006699"/>
                </a:solidFill>
              </a:rPr>
              <a:t>Tu dokonujemy pomiarów</a:t>
            </a:r>
          </a:p>
          <a:p>
            <a:r>
              <a:rPr lang="pl-PL" sz="2000" dirty="0" smtClean="0">
                <a:solidFill>
                  <a:srgbClr val="006699"/>
                </a:solidFill>
              </a:rPr>
              <a:t>i obserwacji</a:t>
            </a:r>
            <a:endParaRPr lang="pl-PL" sz="2000" dirty="0">
              <a:solidFill>
                <a:srgbClr val="006699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39552" y="4149080"/>
          <a:ext cx="3851920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Prostokąt 13"/>
          <p:cNvSpPr/>
          <p:nvPr/>
        </p:nvSpPr>
        <p:spPr>
          <a:xfrm>
            <a:off x="4860032" y="188640"/>
            <a:ext cx="4283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006699"/>
                </a:solidFill>
                <a:latin typeface="+mn-lt"/>
              </a:rPr>
              <a:t>Estymacja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 zawiera metody </a:t>
            </a:r>
            <a:r>
              <a:rPr lang="pl-PL" sz="2400" i="1" dirty="0" smtClean="0">
                <a:solidFill>
                  <a:srgbClr val="006699"/>
                </a:solidFill>
                <a:latin typeface="+mn-lt"/>
              </a:rPr>
              <a:t>wnioskowania statystycznego 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dotyczące sposobów </a:t>
            </a:r>
            <a:r>
              <a:rPr lang="pl-PL" sz="2400" dirty="0" smtClean="0">
                <a:solidFill>
                  <a:srgbClr val="C00000"/>
                </a:solidFill>
                <a:latin typeface="+mn-lt"/>
              </a:rPr>
              <a:t>oszacowań parametrów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 zmiennych losowych w całej populacji na podstawie danych uzyskanych z próby statystycznej</a:t>
            </a:r>
            <a:endParaRPr lang="pl-PL" sz="2400" dirty="0">
              <a:solidFill>
                <a:srgbClr val="0066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Zadanie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04250" cy="4497387"/>
          </a:xfrm>
        </p:spPr>
        <p:txBody>
          <a:bodyPr/>
          <a:lstStyle/>
          <a:p>
            <a:pPr marL="90488" indent="-90488" eaLnBrk="1" hangingPunct="1">
              <a:lnSpc>
                <a:spcPct val="115000"/>
              </a:lnSpc>
            </a:pPr>
            <a:r>
              <a:rPr lang="pl-PL" dirty="0" smtClean="0"/>
              <a:t>	Wykonujemy pomiary grubości płytki metalowej. </a:t>
            </a:r>
          </a:p>
          <a:p>
            <a:pPr marL="90488" indent="-90488" eaLnBrk="1" hangingPunct="1">
              <a:lnSpc>
                <a:spcPct val="115000"/>
              </a:lnSpc>
              <a:buFontTx/>
              <a:buNone/>
            </a:pPr>
            <a:r>
              <a:rPr lang="pl-PL" dirty="0" smtClean="0"/>
              <a:t>	Jak dużą liczbę pomiarów  (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/>
              <a:t>) należy przeprowadzić, aby prawdopodobieństwem (ufnością) wynoszącym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0,95</a:t>
            </a:r>
            <a:r>
              <a:rPr lang="pl-PL" dirty="0" smtClean="0"/>
              <a:t> maksymalny błąd oceny nie przekraczał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pl-PL" dirty="0" smtClean="0"/>
              <a:t> </a:t>
            </a:r>
            <a:r>
              <a:rPr lang="pl-PL" dirty="0" err="1" smtClean="0"/>
              <a:t>mm</a:t>
            </a:r>
            <a:r>
              <a:rPr lang="pl-PL" dirty="0" smtClean="0"/>
              <a:t>. Zakładamy, że odchylenie standardowe błędów pomiarów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(</a:t>
            </a:r>
            <a:r>
              <a:rPr lang="pl-PL" dirty="0" err="1" smtClean="0"/>
              <a:t>rozw</a:t>
            </a:r>
            <a:r>
              <a:rPr lang="pl-PL" dirty="0" smtClean="0"/>
              <a:t>.)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327682" name="Object 9"/>
          <p:cNvGraphicFramePr>
            <a:graphicFrameLocks noChangeAspect="1"/>
          </p:cNvGraphicFramePr>
          <p:nvPr/>
        </p:nvGraphicFramePr>
        <p:xfrm>
          <a:off x="5868144" y="2276872"/>
          <a:ext cx="3046412" cy="1368425"/>
        </p:xfrm>
        <a:graphic>
          <a:graphicData uri="http://schemas.openxmlformats.org/presentationml/2006/ole">
            <p:oleObj spid="_x0000_s327682" name="Równanie" r:id="rId3" imgW="774360" imgH="507960" progId="">
              <p:embed/>
            </p:oleObj>
          </a:graphicData>
        </a:graphic>
      </p:graphicFrame>
      <p:graphicFrame>
        <p:nvGraphicFramePr>
          <p:cNvPr id="327683" name="Object 9"/>
          <p:cNvGraphicFramePr>
            <a:graphicFrameLocks noChangeAspect="1"/>
          </p:cNvGraphicFramePr>
          <p:nvPr/>
        </p:nvGraphicFramePr>
        <p:xfrm>
          <a:off x="250825" y="1123950"/>
          <a:ext cx="6049963" cy="3313113"/>
        </p:xfrm>
        <a:graphic>
          <a:graphicData uri="http://schemas.openxmlformats.org/presentationml/2006/ole">
            <p:oleObj spid="_x0000_s327683" name="Równanie" r:id="rId4" imgW="3251160" imgH="1752480" progId="">
              <p:embed/>
            </p:oleObj>
          </a:graphicData>
        </a:graphic>
      </p:graphicFrame>
      <p:sp>
        <p:nvSpPr>
          <p:cNvPr id="7" name="Prostokąt 6"/>
          <p:cNvSpPr/>
          <p:nvPr/>
        </p:nvSpPr>
        <p:spPr>
          <a:xfrm>
            <a:off x="3707904" y="429309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Kwantyle standardowego rozkładu normalnego N(0,1) 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81128"/>
            <a:ext cx="523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589240"/>
            <a:ext cx="5257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686" name="Object 6"/>
          <p:cNvGraphicFramePr>
            <a:graphicFrameLocks noChangeAspect="1"/>
          </p:cNvGraphicFramePr>
          <p:nvPr/>
        </p:nvGraphicFramePr>
        <p:xfrm>
          <a:off x="251520" y="4653136"/>
          <a:ext cx="2087910" cy="1362906"/>
        </p:xfrm>
        <a:graphic>
          <a:graphicData uri="http://schemas.openxmlformats.org/presentationml/2006/ole">
            <p:oleObj spid="_x0000_s327686" name="Równanie" r:id="rId7" imgW="622080" imgH="406080" progId="">
              <p:embed/>
            </p:oleObj>
          </a:graphicData>
        </a:graphic>
      </p:graphicFrame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179512" y="3140968"/>
            <a:ext cx="2016224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512" y="1052736"/>
            <a:ext cx="1944216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9512" y="4581128"/>
            <a:ext cx="2736304" cy="151216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96136" y="2204864"/>
            <a:ext cx="3168352" cy="151216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707904" y="5877272"/>
            <a:ext cx="3312368" cy="2160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516216" y="4509120"/>
            <a:ext cx="504056" cy="1584176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516216" y="5877272"/>
            <a:ext cx="504056" cy="2160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447800"/>
            <a:ext cx="8380412" cy="1620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>
                <a:solidFill>
                  <a:srgbClr val="993300"/>
                </a:solidFill>
              </a:rPr>
              <a:t>Estymatorem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dirty="0" smtClean="0">
                <a:solidFill>
                  <a:srgbClr val="993300"/>
                </a:solidFill>
              </a:rPr>
              <a:t>, uzyskanym MNW jest średnia arytmetyczna, nie znamy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dirty="0" smtClean="0">
                <a:solidFill>
                  <a:srgbClr val="993300"/>
                </a:solidFill>
              </a:rPr>
              <a:t>, musimy zatem wybrać statystykę, która od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dirty="0" smtClean="0">
                <a:solidFill>
                  <a:srgbClr val="993300"/>
                </a:solidFill>
              </a:rPr>
              <a:t> nie zależy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pPr eaLnBrk="1" hangingPunct="1"/>
            <a:r>
              <a:rPr lang="pl-PL" dirty="0" smtClean="0"/>
              <a:t>Przedział ufności dla wartości oczekiwanej,</a:t>
            </a:r>
            <a:br>
              <a:rPr lang="pl-PL" dirty="0" smtClean="0"/>
            </a:br>
            <a:r>
              <a:rPr lang="pl-PL" dirty="0" smtClean="0"/>
              <a:t>gdy </a:t>
            </a:r>
            <a:r>
              <a:rPr lang="pl-PL" dirty="0" smtClean="0">
                <a:solidFill>
                  <a:srgbClr val="006699"/>
                </a:solidFill>
              </a:rPr>
              <a:t>odchylenie standardowe jest </a:t>
            </a:r>
            <a:r>
              <a:rPr lang="pl-PL" u="sng" dirty="0" smtClean="0">
                <a:solidFill>
                  <a:srgbClr val="006699"/>
                </a:solidFill>
              </a:rPr>
              <a:t>nieznane</a:t>
            </a:r>
            <a:endParaRPr lang="pl-PL" dirty="0" smtClean="0">
              <a:solidFill>
                <a:srgbClr val="006699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195736" y="2924944"/>
          <a:ext cx="4392612" cy="1246188"/>
        </p:xfrm>
        <a:graphic>
          <a:graphicData uri="http://schemas.openxmlformats.org/presentationml/2006/ole">
            <p:oleObj spid="_x0000_s289794" name="Równanie" r:id="rId3" imgW="1015920" imgH="520560" progId="">
              <p:embed/>
            </p:oleObj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1560" y="4509120"/>
            <a:ext cx="8243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Statystyka</a:t>
            </a:r>
            <a:r>
              <a:rPr lang="pl-PL" sz="24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ma rozkład Studenta z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pl-PL" sz="24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stopniami swobody, </a:t>
            </a:r>
          </a:p>
          <a:p>
            <a:pPr marL="342900" indent="-342900">
              <a:spcBef>
                <a:spcPct val="20000"/>
              </a:spcBef>
            </a:pP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nie </a:t>
            </a:r>
            <a:r>
              <a:rPr lang="pl-PL" sz="2400" dirty="0">
                <a:solidFill>
                  <a:srgbClr val="800000"/>
                </a:solidFill>
                <a:latin typeface="+mn-lt"/>
              </a:rPr>
              <a:t>zależy od parametru</a:t>
            </a:r>
            <a:r>
              <a:rPr lang="pl-PL" sz="2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dirty="0">
                <a:solidFill>
                  <a:srgbClr val="800000"/>
                </a:solidFill>
                <a:latin typeface="+mn-lt"/>
              </a:rPr>
              <a:t>ale od parametru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dirty="0">
                <a:solidFill>
                  <a:srgbClr val="993300"/>
                </a:solidFill>
                <a:latin typeface="Times New Roman" pitchFamily="18" charset="0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dirty="0">
                <a:solidFill>
                  <a:srgbClr val="800000"/>
                </a:solidFill>
                <a:latin typeface="+mn-lt"/>
              </a:rPr>
              <a:t>jest odchyleniem standardowym obliczonym z próby</a:t>
            </a:r>
            <a:r>
              <a:rPr lang="pl-PL" sz="2400" dirty="0">
                <a:solidFill>
                  <a:srgbClr val="9933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pl-PL" sz="2400" dirty="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172450" cy="4497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Przedział ufności dla wartości oczekiwanej </a:t>
            </a:r>
            <a:br>
              <a:rPr lang="pl-PL" dirty="0" smtClean="0"/>
            </a:br>
            <a:r>
              <a:rPr lang="pl-PL" dirty="0" smtClean="0"/>
              <a:t>ma wtedy postać</a:t>
            </a:r>
          </a:p>
          <a:p>
            <a:pPr eaLnBrk="1" hangingPunct="1"/>
            <a:endParaRPr lang="pl-PL" sz="2000" dirty="0" smtClean="0"/>
          </a:p>
          <a:p>
            <a:pPr eaLnBrk="1" hangingPunct="1"/>
            <a:endParaRPr lang="pl-PL" sz="2000" dirty="0" smtClean="0"/>
          </a:p>
          <a:p>
            <a:pPr eaLnBrk="1" hangingPunct="1"/>
            <a:endParaRPr lang="pl-PL" sz="2000" dirty="0" smtClean="0"/>
          </a:p>
          <a:p>
            <a:pPr eaLnBrk="1" hangingPunct="1"/>
            <a:endParaRPr lang="pl-PL" sz="2000" dirty="0" smtClean="0"/>
          </a:p>
          <a:p>
            <a:pPr eaLnBrk="1" hangingPunct="1"/>
            <a:r>
              <a:rPr lang="pl-PL" dirty="0" smtClean="0">
                <a:solidFill>
                  <a:srgbClr val="993300"/>
                </a:solidFill>
              </a:rPr>
              <a:t>gdzie wartość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,n-1</a:t>
            </a:r>
            <a:r>
              <a:rPr lang="pl-PL" dirty="0" smtClean="0">
                <a:solidFill>
                  <a:srgbClr val="993300"/>
                </a:solidFill>
                <a:sym typeface="Symbol" pitchFamily="18" charset="2"/>
              </a:rPr>
              <a:t>, jest kwantylem rzędu </a:t>
            </a:r>
            <a:r>
              <a:rPr lang="pl-PL" i="1" dirty="0" smtClean="0">
                <a:solidFill>
                  <a:srgbClr val="006699"/>
                </a:solidFill>
                <a:sym typeface="Symbol" pitchFamily="18" charset="2"/>
              </a:rPr>
              <a:t></a:t>
            </a:r>
            <a:r>
              <a:rPr lang="pl-PL" dirty="0" smtClean="0">
                <a:solidFill>
                  <a:srgbClr val="993300"/>
                </a:solidFill>
                <a:sym typeface="Symbol" pitchFamily="18" charset="2"/>
              </a:rPr>
              <a:t>, z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n-1</a:t>
            </a:r>
            <a:r>
              <a:rPr lang="pl-PL" dirty="0" smtClean="0">
                <a:solidFill>
                  <a:srgbClr val="993300"/>
                </a:solidFill>
                <a:sym typeface="Symbol" pitchFamily="18" charset="2"/>
              </a:rPr>
              <a:t>  stopniami swobody</a:t>
            </a:r>
          </a:p>
          <a:p>
            <a:pPr eaLnBrk="1" hangingPunct="1"/>
            <a:r>
              <a:rPr lang="pl-PL" dirty="0" smtClean="0">
                <a:solidFill>
                  <a:srgbClr val="993300"/>
                </a:solidFill>
                <a:sym typeface="Symbol" pitchFamily="18" charset="2"/>
              </a:rPr>
              <a:t>Długość przedziału wynosi</a:t>
            </a:r>
            <a:endParaRPr lang="pl-PL" sz="2000" dirty="0" smtClean="0"/>
          </a:p>
          <a:p>
            <a:pPr eaLnBrk="1" hangingPunct="1"/>
            <a:endParaRPr lang="pl-PL" sz="2000" dirty="0" smtClean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9552" y="2420888"/>
          <a:ext cx="7525292" cy="1152128"/>
        </p:xfrm>
        <a:graphic>
          <a:graphicData uri="http://schemas.openxmlformats.org/presentationml/2006/ole">
            <p:oleObj spid="_x0000_s290818" name="Równanie" r:id="rId3" imgW="2984400" imgH="457200" progId="">
              <p:embed/>
            </p:oleObj>
          </a:graphicData>
        </a:graphic>
      </p:graphicFrame>
      <p:graphicFrame>
        <p:nvGraphicFramePr>
          <p:cNvPr id="290820" name="Object 5"/>
          <p:cNvGraphicFramePr>
            <a:graphicFrameLocks noChangeAspect="1"/>
          </p:cNvGraphicFramePr>
          <p:nvPr/>
        </p:nvGraphicFramePr>
        <p:xfrm>
          <a:off x="4611688" y="5084763"/>
          <a:ext cx="2693987" cy="1031875"/>
        </p:xfrm>
        <a:graphic>
          <a:graphicData uri="http://schemas.openxmlformats.org/presentationml/2006/ole">
            <p:oleObj spid="_x0000_s290820" name="Równanie" r:id="rId4" imgW="850680" imgH="419040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00113" y="188912"/>
            <a:ext cx="7488237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Przedział ufności dla wartości oczekiwanej,</a:t>
            </a:r>
            <a:b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gdy 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odchylenie standardowe jest </a:t>
            </a:r>
            <a:r>
              <a:rPr kumimoji="0" lang="pl-PL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nieznane</a:t>
            </a: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352928" cy="4648200"/>
          </a:xfrm>
        </p:spPr>
        <p:txBody>
          <a:bodyPr/>
          <a:lstStyle/>
          <a:p>
            <a:r>
              <a:rPr lang="pl-PL" sz="2400" dirty="0"/>
              <a:t>W praktyce często nie znany jest rozkład cechy w populacji i brak jest podstaw do przyjęcia, że jest on normalny.</a:t>
            </a:r>
          </a:p>
          <a:p>
            <a:r>
              <a:rPr lang="pl-PL" sz="2400" dirty="0"/>
              <a:t>Wiadomo, że średnia arytmetyczna wyznaczona z próby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o </a:t>
            </a:r>
            <a:r>
              <a:rPr lang="pl-PL" sz="2400" dirty="0"/>
              <a:t>dowolnym rozkładzie jest zmienną losową o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rozkładzie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N(m, σ/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n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sz="2400" dirty="0" smtClean="0">
                <a:solidFill>
                  <a:srgbClr val="993300"/>
                </a:solidFill>
              </a:rPr>
              <a:t>, </a:t>
            </a:r>
            <a:r>
              <a:rPr lang="pl-PL" sz="2400" dirty="0"/>
              <a:t>dlatego</a:t>
            </a:r>
          </a:p>
          <a:p>
            <a:endParaRPr lang="pl-PL" sz="2400" dirty="0"/>
          </a:p>
          <a:p>
            <a:endParaRPr lang="pl-PL" sz="2400" dirty="0">
              <a:solidFill>
                <a:srgbClr val="993300"/>
              </a:solidFill>
            </a:endParaRPr>
          </a:p>
          <a:p>
            <a:r>
              <a:rPr lang="pl-PL" sz="2400" dirty="0"/>
              <a:t>Nieznane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dirty="0"/>
              <a:t> można przybliżyć obliczonym z </a:t>
            </a:r>
            <a:r>
              <a:rPr lang="pl-PL" sz="2400" dirty="0">
                <a:solidFill>
                  <a:srgbClr val="006699"/>
                </a:solidFill>
              </a:rPr>
              <a:t>dużej próby </a:t>
            </a:r>
            <a:r>
              <a:rPr lang="pl-PL" sz="2400" dirty="0"/>
              <a:t>odchyleniem standardowym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endParaRPr lang="pl-PL" sz="2400" dirty="0">
              <a:solidFill>
                <a:srgbClr val="993300"/>
              </a:solidFill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1619672" y="3212976"/>
          <a:ext cx="5562600" cy="1027113"/>
        </p:xfrm>
        <a:graphic>
          <a:graphicData uri="http://schemas.openxmlformats.org/presentationml/2006/ole">
            <p:oleObj spid="_x0000_s326658" name="Równanie" r:id="rId3" imgW="2374560" imgH="457200" progId="">
              <p:embed/>
            </p:oleObj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1547664" y="5301208"/>
          <a:ext cx="5562600" cy="1027113"/>
        </p:xfrm>
        <a:graphic>
          <a:graphicData uri="http://schemas.openxmlformats.org/presentationml/2006/ole">
            <p:oleObj spid="_x0000_s326659" name="Równanie" r:id="rId4" imgW="2374560" imgH="457200" progId="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188640"/>
            <a:ext cx="7488237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Przedział ufności dla wartości oczekiwanej,</a:t>
            </a:r>
            <a:b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gdy </a:t>
            </a:r>
            <a:r>
              <a:rPr lang="pl-PL" sz="2800" kern="0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nieznany jest rozkład w populacji</a:t>
            </a: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Zadanie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40960" cy="5113337"/>
          </a:xfrm>
        </p:spPr>
        <p:txBody>
          <a:bodyPr/>
          <a:lstStyle/>
          <a:p>
            <a:pPr eaLnBrk="1" hangingPunct="1"/>
            <a:r>
              <a:rPr lang="pl-PL" sz="2400" dirty="0" smtClean="0"/>
              <a:t>Dokonano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l-PL" sz="2400" dirty="0" smtClean="0"/>
              <a:t> pomiarów ciśnienia wody na ostatnim piętrze bloku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pl-PL" sz="2400" dirty="0" smtClean="0"/>
              <a:t> piętrowego i okazało się, że średnie ciśnienie wynosiło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2,21</a:t>
            </a:r>
            <a:r>
              <a:rPr lang="pl-PL" sz="2400" dirty="0" smtClean="0"/>
              <a:t> podczas gdy wariancja wyniosła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4,41</a:t>
            </a:r>
            <a:r>
              <a:rPr lang="pl-PL" sz="2400" dirty="0" smtClean="0"/>
              <a:t>. </a:t>
            </a:r>
          </a:p>
          <a:p>
            <a:pPr eaLnBrk="1" hangingPunct="1"/>
            <a:r>
              <a:rPr lang="pl-PL" sz="2400" dirty="0" smtClean="0"/>
              <a:t>Znaleźć liczbowe wartości </a:t>
            </a:r>
            <a:r>
              <a:rPr lang="pl-PL" sz="2400" dirty="0" smtClean="0">
                <a:solidFill>
                  <a:srgbClr val="800000"/>
                </a:solidFill>
              </a:rPr>
              <a:t>krańców przedziałów ufności </a:t>
            </a:r>
            <a:br>
              <a:rPr lang="pl-PL" sz="2400" dirty="0" smtClean="0">
                <a:solidFill>
                  <a:srgbClr val="800000"/>
                </a:solidFill>
              </a:rPr>
            </a:br>
            <a:r>
              <a:rPr lang="pl-PL" sz="2400" dirty="0" smtClean="0">
                <a:solidFill>
                  <a:srgbClr val="800000"/>
                </a:solidFill>
              </a:rPr>
              <a:t>dla wartości oczekiwanej </a:t>
            </a:r>
            <a:r>
              <a:rPr lang="pl-PL" sz="2400" dirty="0" smtClean="0"/>
              <a:t>przyjmując poziom ufności 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0,95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0,90  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0,98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328706" name="Object 2"/>
          <p:cNvGraphicFramePr>
            <a:graphicFrameLocks noChangeAspect="1"/>
          </p:cNvGraphicFramePr>
          <p:nvPr/>
        </p:nvGraphicFramePr>
        <p:xfrm>
          <a:off x="3922713" y="1052513"/>
          <a:ext cx="5080000" cy="865187"/>
        </p:xfrm>
        <a:graphic>
          <a:graphicData uri="http://schemas.openxmlformats.org/presentationml/2006/ole">
            <p:oleObj spid="_x0000_s328706" name="Równanie" r:id="rId3" imgW="3073320" imgH="457200" progId="">
              <p:embed/>
            </p:oleObj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pPr eaLnBrk="1" hangingPunct="1"/>
            <a:r>
              <a:rPr lang="pl-PL" dirty="0" smtClean="0"/>
              <a:t>Zadanie (</a:t>
            </a:r>
            <a:r>
              <a:rPr lang="pl-PL" dirty="0" err="1" smtClean="0"/>
              <a:t>rozw</a:t>
            </a:r>
            <a:r>
              <a:rPr lang="pl-PL" dirty="0" smtClean="0"/>
              <a:t>. a)</a:t>
            </a:r>
          </a:p>
        </p:txBody>
      </p:sp>
      <p:graphicFrame>
        <p:nvGraphicFramePr>
          <p:cNvPr id="328707" name="Object 9"/>
          <p:cNvGraphicFramePr>
            <a:graphicFrameLocks noChangeAspect="1"/>
          </p:cNvGraphicFramePr>
          <p:nvPr/>
        </p:nvGraphicFramePr>
        <p:xfrm>
          <a:off x="251520" y="1340768"/>
          <a:ext cx="4249738" cy="3079750"/>
        </p:xfrm>
        <a:graphic>
          <a:graphicData uri="http://schemas.openxmlformats.org/presentationml/2006/ole">
            <p:oleObj spid="_x0000_s328707" name="Równanie" r:id="rId4" imgW="1955520" imgH="1396800" progId="">
              <p:embed/>
            </p:oleObj>
          </a:graphicData>
        </a:graphic>
      </p:graphicFrame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4283968" cy="225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4860032" y="2204864"/>
            <a:ext cx="4283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Kwantyle rozkładu </a:t>
            </a:r>
            <a:r>
              <a:rPr lang="pl-PL" sz="1600" i="1" dirty="0" err="1" smtClean="0">
                <a:latin typeface="Times New Roman" pitchFamily="18" charset="0"/>
                <a:cs typeface="Times New Roman" pitchFamily="18" charset="0"/>
              </a:rPr>
              <a:t>t-Studenta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179512" y="4437112"/>
          <a:ext cx="6145212" cy="1752600"/>
        </p:xfrm>
        <a:graphic>
          <a:graphicData uri="http://schemas.openxmlformats.org/presentationml/2006/ole">
            <p:oleObj spid="_x0000_s328709" name="Równanie" r:id="rId6" imgW="3009600" imgH="876240" progId="">
              <p:embed/>
            </p:oleObj>
          </a:graphicData>
        </a:graphic>
      </p:graphicFrame>
      <p:graphicFrame>
        <p:nvGraphicFramePr>
          <p:cNvPr id="328710" name="Object 6"/>
          <p:cNvGraphicFramePr>
            <a:graphicFrameLocks noChangeAspect="1"/>
          </p:cNvGraphicFramePr>
          <p:nvPr/>
        </p:nvGraphicFramePr>
        <p:xfrm>
          <a:off x="251520" y="5877272"/>
          <a:ext cx="4212468" cy="576064"/>
        </p:xfrm>
        <a:graphic>
          <a:graphicData uri="http://schemas.openxmlformats.org/presentationml/2006/ole">
            <p:oleObj spid="_x0000_s328710" name="Równanie" r:id="rId7" imgW="1485720" imgH="203040" progId="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1520" y="1340768"/>
            <a:ext cx="2016224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1520" y="3429000"/>
            <a:ext cx="2232248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851920" y="1052736"/>
            <a:ext cx="5292080" cy="100811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1520" y="5805264"/>
            <a:ext cx="4572000" cy="64807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444208" y="2564904"/>
            <a:ext cx="576064" cy="20162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860032" y="4365104"/>
            <a:ext cx="2232248" cy="2160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444208" y="4365104"/>
            <a:ext cx="576064" cy="2160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y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48583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3568" y="68769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l-PL" sz="2400" dirty="0" smtClean="0">
                <a:latin typeface="+mn-lt"/>
              </a:rPr>
              <a:t>K</a:t>
            </a:r>
            <a:r>
              <a:rPr lang="pl-PL" sz="2400" dirty="0" smtClean="0">
                <a:latin typeface="+mn-lt"/>
                <a:cs typeface="Times New Roman" pitchFamily="18" charset="0"/>
              </a:rPr>
              <a:t>wantyle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i="1" baseline="-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sz="2400" i="1" baseline="-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pl-PL" sz="2400" dirty="0" smtClean="0">
                <a:latin typeface="+mn-lt"/>
              </a:rPr>
              <a:t>,</a:t>
            </a:r>
            <a:r>
              <a:rPr lang="pl-PL" sz="2400" dirty="0" smtClean="0">
                <a:latin typeface="+mn-lt"/>
                <a:cs typeface="Times New Roman" pitchFamily="18" charset="0"/>
              </a:rPr>
              <a:t> rzędu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dirty="0" smtClean="0">
                <a:latin typeface="+mn-lt"/>
                <a:sym typeface="Symbol" pitchFamily="18" charset="2"/>
              </a:rPr>
              <a:t>,</a:t>
            </a:r>
            <a:r>
              <a:rPr lang="pl-PL" sz="2400" baseline="-30000" dirty="0" smtClean="0">
                <a:latin typeface="+mn-lt"/>
                <a:cs typeface="Times New Roman" pitchFamily="18" charset="0"/>
              </a:rPr>
              <a:t> </a:t>
            </a:r>
            <a:r>
              <a:rPr lang="pl-PL" sz="2400" dirty="0" smtClean="0">
                <a:latin typeface="+mn-lt"/>
                <a:cs typeface="Times New Roman" pitchFamily="18" charset="0"/>
              </a:rPr>
              <a:t>rozkładu </a:t>
            </a:r>
            <a:r>
              <a:rPr lang="pl-PL" sz="2400" dirty="0" smtClean="0">
                <a:latin typeface="+mn-lt"/>
              </a:rPr>
              <a:t>S</a:t>
            </a:r>
            <a:r>
              <a:rPr lang="pl-PL" sz="2400" dirty="0" smtClean="0">
                <a:latin typeface="+mn-lt"/>
                <a:cs typeface="Times New Roman" pitchFamily="18" charset="0"/>
              </a:rPr>
              <a:t>tudenta o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 smtClean="0">
                <a:latin typeface="+mn-lt"/>
                <a:cs typeface="Times New Roman" pitchFamily="18" charset="0"/>
              </a:rPr>
              <a:t> stopniach swobody</a:t>
            </a:r>
            <a:r>
              <a:rPr lang="pl-PL" sz="2000" baseline="-30000" dirty="0" smtClean="0">
                <a:latin typeface="+mn-lt"/>
                <a:cs typeface="Times New Roman" pitchFamily="18" charset="0"/>
              </a:rPr>
              <a:t> </a:t>
            </a:r>
            <a:endParaRPr lang="pl-PL" sz="2000" baseline="-30000" dirty="0">
              <a:latin typeface="+mn-lt"/>
              <a:sym typeface="Symbol" pitchFamily="18" charset="2"/>
            </a:endParaRPr>
          </a:p>
        </p:txBody>
      </p:sp>
      <p:graphicFrame>
        <p:nvGraphicFramePr>
          <p:cNvPr id="414724" name="Group 4"/>
          <p:cNvGraphicFramePr>
            <a:graphicFrameLocks noGrp="1"/>
          </p:cNvGraphicFramePr>
          <p:nvPr/>
        </p:nvGraphicFramePr>
        <p:xfrm>
          <a:off x="9525" y="980728"/>
          <a:ext cx="9134475" cy="5471160"/>
        </p:xfrm>
        <a:graphic>
          <a:graphicData uri="http://schemas.openxmlformats.org/drawingml/2006/table">
            <a:tbl>
              <a:tblPr/>
              <a:tblGrid>
                <a:gridCol w="506412"/>
                <a:gridCol w="893763"/>
                <a:gridCol w="858837"/>
                <a:gridCol w="858838"/>
                <a:gridCol w="858837"/>
                <a:gridCol w="858838"/>
                <a:gridCol w="858837"/>
                <a:gridCol w="858838"/>
                <a:gridCol w="862012"/>
                <a:gridCol w="862013"/>
                <a:gridCol w="857250"/>
              </a:tblGrid>
              <a:tr h="161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pl-PL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kumimoji="0" lang="pl-PL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0.975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</a:t>
                      </a:r>
                      <a:endParaRPr kumimoji="0" lang="pl-PL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0.9975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0.999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0.9995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0.325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1.000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3.078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6.314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12.706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31.821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63.657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127.321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318.31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636.62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0.289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0.816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4.303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6.965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9.925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14.089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22.327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31.598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0.277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1.638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2.353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3.182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4.541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5.841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7.453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10.214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12.924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0.271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1.533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2.132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2.776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3.747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4.604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5.598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7.173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8.610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0.727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1.476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2.571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3.365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4.032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4.773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5.893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6.869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1.440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1.943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2.447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3.143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3.707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4.317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5.208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5.959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1.415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1.895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2.365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2.998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3.499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4.785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5.408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0.706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2.306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2.896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3.355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3.833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4.501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5.041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0.261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0.703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1.383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1.833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2.262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2.821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3.250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3.690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4.297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4.781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1.372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2.228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2.764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3.169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3.581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4.144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4.587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1.363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1.796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2.201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2.718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3.106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3.497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4.437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1.356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1.782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2.179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2.681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3.055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3.428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3.930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4.318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1.771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2.650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3.012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3.372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3.852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4.221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1.345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1.761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2.145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2.624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2.977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3.326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3.787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4.140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1.753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2.131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2.602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2.947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3.286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3.733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4.073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1.337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1.746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2.583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2.921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3.252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3.686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0.689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2.567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2.898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3.222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3.646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3.965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0.688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1.330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1.734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2.101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2.878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3.610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3.922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0.688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1.328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2.093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2.539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2.861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3.174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3.579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3.883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1.725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2.086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2.528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2.845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3.153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3.850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7924800" cy="5181600"/>
          </a:xfrm>
        </p:spPr>
        <p:txBody>
          <a:bodyPr/>
          <a:lstStyle/>
          <a:p>
            <a:pPr eaLnBrk="1" hangingPunct="1"/>
            <a:r>
              <a:rPr lang="pl-PL" dirty="0" smtClean="0"/>
              <a:t>Przedział jest zbudowany w oparciu </a:t>
            </a:r>
            <a:br>
              <a:rPr lang="pl-PL" dirty="0" smtClean="0"/>
            </a:br>
            <a:r>
              <a:rPr lang="pl-PL" dirty="0" smtClean="0"/>
              <a:t>o statystykę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=nS</a:t>
            </a:r>
            <a:r>
              <a:rPr lang="pl-PL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/>
              <a:t>,</a:t>
            </a:r>
            <a:r>
              <a:rPr lang="pl-PL" baseline="30000" dirty="0" smtClean="0"/>
              <a:t> </a:t>
            </a:r>
            <a:r>
              <a:rPr lang="pl-PL" dirty="0" smtClean="0"/>
              <a:t>która  </a:t>
            </a:r>
            <a:br>
              <a:rPr lang="pl-PL" dirty="0" smtClean="0"/>
            </a:br>
            <a:r>
              <a:rPr lang="pl-PL" dirty="0" smtClean="0"/>
              <a:t>ma rozkład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dirty="0" smtClean="0">
                <a:sym typeface="Symbol" pitchFamily="18" charset="2"/>
              </a:rPr>
              <a:t> o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n-1</a:t>
            </a:r>
            <a:r>
              <a:rPr lang="pl-PL" dirty="0" smtClean="0">
                <a:sym typeface="Symbol" pitchFamily="18" charset="2"/>
              </a:rPr>
              <a:t> stopniach swobody.</a:t>
            </a:r>
          </a:p>
          <a:p>
            <a:pPr eaLnBrk="1" hangingPunct="1"/>
            <a:endParaRPr lang="pl-PL" sz="1800" dirty="0" smtClean="0">
              <a:sym typeface="Symbol" pitchFamily="18" charset="2"/>
            </a:endParaRPr>
          </a:p>
          <a:p>
            <a:pPr eaLnBrk="1" hangingPunct="1"/>
            <a:endParaRPr lang="pl-PL" sz="2000" dirty="0" smtClean="0">
              <a:sym typeface="Symbol" pitchFamily="18" charset="2"/>
            </a:endParaRPr>
          </a:p>
          <a:p>
            <a:pPr eaLnBrk="1" hangingPunct="1"/>
            <a:endParaRPr lang="pl-PL" sz="2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pl-PL" sz="2000" dirty="0" smtClean="0">
              <a:sym typeface="Symbol" pitchFamily="18" charset="2"/>
            </a:endParaRPr>
          </a:p>
          <a:p>
            <a:pPr eaLnBrk="1" hangingPunct="1"/>
            <a:endParaRPr lang="pl-PL" sz="2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pl-PL" sz="2000" dirty="0" smtClean="0"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endParaRPr lang="pl-PL" sz="1200" dirty="0" smtClean="0">
              <a:sym typeface="Symbol" pitchFamily="18" charset="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Przedział ufności </a:t>
            </a:r>
            <a:r>
              <a:rPr lang="pl-PL" dirty="0">
                <a:solidFill>
                  <a:srgbClr val="006699"/>
                </a:solidFill>
              </a:rPr>
              <a:t>dla wariancji </a:t>
            </a:r>
            <a:r>
              <a:rPr lang="pl-PL" dirty="0" smtClean="0">
                <a:solidFill>
                  <a:srgbClr val="006699"/>
                </a:solidFill>
              </a:rPr>
              <a:t/>
            </a:r>
            <a:br>
              <a:rPr lang="pl-PL" dirty="0" smtClean="0">
                <a:solidFill>
                  <a:srgbClr val="006699"/>
                </a:solidFill>
              </a:rPr>
            </a:br>
            <a:r>
              <a:rPr lang="pl-PL" dirty="0" smtClean="0"/>
              <a:t>w </a:t>
            </a:r>
            <a:r>
              <a:rPr lang="pl-PL" dirty="0"/>
              <a:t>populacji normalnej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395536" y="2708920"/>
          <a:ext cx="4674322" cy="1368152"/>
        </p:xfrm>
        <a:graphic>
          <a:graphicData uri="http://schemas.openxmlformats.org/presentationml/2006/ole">
            <p:oleObj spid="_x0000_s292868" name="Równanie" r:id="rId3" imgW="1993680" imgH="583920" progId="">
              <p:embed/>
            </p:oleObj>
          </a:graphicData>
        </a:graphic>
      </p:graphicFrame>
      <p:sp>
        <p:nvSpPr>
          <p:cNvPr id="10" name="Prostokąt 9"/>
          <p:cNvSpPr/>
          <p:nvPr/>
        </p:nvSpPr>
        <p:spPr>
          <a:xfrm>
            <a:off x="323528" y="407707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ym typeface="Symbol" pitchFamily="18" charset="2"/>
              </a:rPr>
              <a:t>przedział ufności dla wariancji</a:t>
            </a:r>
            <a:endParaRPr lang="pl-PL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3528" y="2636912"/>
            <a:ext cx="4896544" cy="136815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2" name="Picture 6" descr="rozklad_ch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37105"/>
            <a:ext cx="4032448" cy="30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Zadanie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dirty="0" smtClean="0"/>
              <a:t>Odchylenie standardowe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l-PL" dirty="0" smtClean="0"/>
              <a:t>  błędu przyrządu pomiarowego jest nieznane. Zakładamy, że rozkład błędów pomiarów jest rozkładem normalnym.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Przeprowadzono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n= 10 </a:t>
            </a:r>
            <a:r>
              <a:rPr lang="pl-PL" dirty="0" smtClean="0"/>
              <a:t>pomiarów i otrzymano następujące wyniki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{7; 7,5; 8,5; 8; 6; 7,5; 6,5; 5,5; 7,5; 6 }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Wyznaczyć liczbowe wartości  krańców przedziałów ufności dla </a:t>
            </a:r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pl-PL" dirty="0" smtClean="0"/>
              <a:t>Wartości oczekiwanej </a:t>
            </a:r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pl-PL" dirty="0" smtClean="0"/>
              <a:t>Dla odchylenia standardowego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Na poziomie ufności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0,95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Estymacja parametryczna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33705" cy="49688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Podstawowym narzędziem szacowania nieznanego parametru jest </a:t>
            </a:r>
            <a:r>
              <a:rPr lang="pl-PL" dirty="0" smtClean="0"/>
              <a:t>estymator</a:t>
            </a:r>
            <a:r>
              <a:rPr lang="pl-PL" dirty="0" smtClean="0">
                <a:solidFill>
                  <a:srgbClr val="006699"/>
                </a:solidFill>
              </a:rPr>
              <a:t> obliczony na podstawie próby. np. dla wartości oczekiwanej jest to </a:t>
            </a:r>
            <a:r>
              <a:rPr lang="pl-PL" u="sng" dirty="0" smtClean="0">
                <a:solidFill>
                  <a:srgbClr val="006699"/>
                </a:solidFill>
              </a:rPr>
              <a:t>średnia arytmetyczna</a:t>
            </a:r>
            <a:r>
              <a:rPr lang="pl-PL" dirty="0" smtClean="0">
                <a:solidFill>
                  <a:srgbClr val="006699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Liczba możliwych estymatorów konkretnego parametru rozkładu może być duża ale, bierze się pod uwagę tylko te, które posiadają określone właściwości (cechy).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Estymator ma być </a:t>
            </a:r>
            <a:r>
              <a:rPr lang="pl-PL" u="sng" dirty="0" smtClean="0">
                <a:solidFill>
                  <a:srgbClr val="006699"/>
                </a:solidFill>
              </a:rPr>
              <a:t>zgodny, nieobciążony i najefektywniejszy</a:t>
            </a:r>
            <a:r>
              <a:rPr lang="pl-PL" dirty="0" smtClean="0">
                <a:solidFill>
                  <a:srgbClr val="00669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Ze względu na formę wyniku estymacji wyróżnimy 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b="1" dirty="0" smtClean="0"/>
              <a:t>Estymacja punktowa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6699"/>
                </a:solidFill>
              </a:rPr>
              <a:t>– gdy szacujemy </a:t>
            </a:r>
            <a:r>
              <a:rPr lang="pl-PL" b="1" dirty="0" smtClean="0">
                <a:solidFill>
                  <a:srgbClr val="006699"/>
                </a:solidFill>
              </a:rPr>
              <a:t>liczbową wartość określonego parametru</a:t>
            </a:r>
            <a:r>
              <a:rPr lang="pl-PL" dirty="0" smtClean="0">
                <a:solidFill>
                  <a:srgbClr val="006699"/>
                </a:solidFill>
              </a:rPr>
              <a:t> rozkładu cechy w całej populacji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b="1" dirty="0" smtClean="0"/>
              <a:t>Estymacja przedziałowa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6699"/>
                </a:solidFill>
              </a:rPr>
              <a:t>– gdy wyznaczamy </a:t>
            </a:r>
            <a:r>
              <a:rPr lang="pl-PL" b="1" dirty="0" smtClean="0">
                <a:solidFill>
                  <a:srgbClr val="006699"/>
                </a:solidFill>
              </a:rPr>
              <a:t>granice przedziału liczbowego, w których, </a:t>
            </a:r>
            <a:r>
              <a:rPr lang="pl-PL" dirty="0" smtClean="0">
                <a:solidFill>
                  <a:srgbClr val="006699"/>
                </a:solidFill>
              </a:rPr>
              <a:t>z określonym prawdopodobieństwem,</a:t>
            </a:r>
            <a:r>
              <a:rPr lang="pl-PL" b="1" dirty="0" smtClean="0">
                <a:solidFill>
                  <a:srgbClr val="006699"/>
                </a:solidFill>
              </a:rPr>
              <a:t> mieści się prawdziwa wartość szacowanego parametru</a:t>
            </a:r>
            <a:r>
              <a:rPr lang="pl-PL" dirty="0" smtClean="0">
                <a:solidFill>
                  <a:srgbClr val="0066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2758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448272" cy="296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Zadanie (</a:t>
            </a:r>
            <a:r>
              <a:rPr lang="pl-PL" dirty="0" err="1" smtClean="0"/>
              <a:t>rozw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006699"/>
                </a:solidFill>
              </a:rPr>
              <a:t>b</a:t>
            </a:r>
            <a:r>
              <a:rPr lang="pl-PL" dirty="0" smtClean="0"/>
              <a:t>); </a:t>
            </a:r>
            <a:br>
              <a:rPr lang="pl-PL" dirty="0" smtClean="0"/>
            </a:br>
            <a:r>
              <a:rPr lang="pl-PL" dirty="0" smtClean="0"/>
              <a:t>szacowanie odchylenia standardowego</a:t>
            </a:r>
          </a:p>
        </p:txBody>
      </p:sp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12776"/>
            <a:ext cx="2952328" cy="200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29180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25144"/>
            <a:ext cx="2520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365104"/>
            <a:ext cx="2571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661248"/>
            <a:ext cx="17335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5661248"/>
            <a:ext cx="3231536" cy="3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94928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5949280"/>
            <a:ext cx="32403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3284984"/>
            <a:ext cx="16763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300192" y="3068960"/>
            <a:ext cx="2376264" cy="136815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pPr eaLnBrk="1" hangingPunct="1"/>
            <a:r>
              <a:rPr lang="pl-PL" dirty="0" smtClean="0"/>
              <a:t>Zadanie (</a:t>
            </a:r>
            <a:r>
              <a:rPr lang="pl-PL" dirty="0" err="1" smtClean="0"/>
              <a:t>rozw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006699"/>
                </a:solidFill>
              </a:rPr>
              <a:t>b</a:t>
            </a:r>
            <a:r>
              <a:rPr lang="pl-PL" dirty="0" smtClean="0"/>
              <a:t>)</a:t>
            </a:r>
          </a:p>
        </p:txBody>
      </p:sp>
      <p:graphicFrame>
        <p:nvGraphicFramePr>
          <p:cNvPr id="328707" name="Object 9"/>
          <p:cNvGraphicFramePr>
            <a:graphicFrameLocks noChangeAspect="1"/>
          </p:cNvGraphicFramePr>
          <p:nvPr/>
        </p:nvGraphicFramePr>
        <p:xfrm>
          <a:off x="179388" y="1182688"/>
          <a:ext cx="3255962" cy="2517775"/>
        </p:xfrm>
        <a:graphic>
          <a:graphicData uri="http://schemas.openxmlformats.org/presentationml/2006/ole">
            <p:oleObj spid="_x0000_s330755" name="Równanie" r:id="rId3" imgW="1498320" imgH="1143000" progId="">
              <p:embed/>
            </p:oleObj>
          </a:graphicData>
        </a:graphic>
      </p:graphicFrame>
      <p:sp>
        <p:nvSpPr>
          <p:cNvPr id="10" name="Prostokąt 9"/>
          <p:cNvSpPr/>
          <p:nvPr/>
        </p:nvSpPr>
        <p:spPr>
          <a:xfrm>
            <a:off x="5724128" y="3068960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Kwantyle rozkładu </a:t>
            </a:r>
            <a:r>
              <a:rPr lang="pl-PL" sz="1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1600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8710" name="Object 6"/>
          <p:cNvGraphicFramePr>
            <a:graphicFrameLocks noChangeAspect="1"/>
          </p:cNvGraphicFramePr>
          <p:nvPr/>
        </p:nvGraphicFramePr>
        <p:xfrm>
          <a:off x="251520" y="4509120"/>
          <a:ext cx="5078413" cy="576263"/>
        </p:xfrm>
        <a:graphic>
          <a:graphicData uri="http://schemas.openxmlformats.org/presentationml/2006/ole">
            <p:oleObj spid="_x0000_s330757" name="Równanie" r:id="rId4" imgW="1790640" imgH="203040" progId="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512" y="1196752"/>
            <a:ext cx="2016224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9512" y="2708920"/>
            <a:ext cx="2232248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1520" y="4437112"/>
            <a:ext cx="5112568" cy="64807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427984" y="1052736"/>
            <a:ext cx="4536504" cy="115212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30759" name="Object 7"/>
          <p:cNvGraphicFramePr>
            <a:graphicFrameLocks noChangeAspect="1"/>
          </p:cNvGraphicFramePr>
          <p:nvPr/>
        </p:nvGraphicFramePr>
        <p:xfrm>
          <a:off x="4427538" y="1081088"/>
          <a:ext cx="4433887" cy="1095375"/>
        </p:xfrm>
        <a:graphic>
          <a:graphicData uri="http://schemas.openxmlformats.org/presentationml/2006/ole">
            <p:oleObj spid="_x0000_s330759" name="Równanie" r:id="rId5" imgW="1968480" imgH="482400" progId="">
              <p:embed/>
            </p:oleObj>
          </a:graphicData>
        </a:graphic>
      </p:graphicFrame>
      <p:graphicFrame>
        <p:nvGraphicFramePr>
          <p:cNvPr id="330761" name="Object 9"/>
          <p:cNvGraphicFramePr>
            <a:graphicFrameLocks noChangeAspect="1"/>
          </p:cNvGraphicFramePr>
          <p:nvPr/>
        </p:nvGraphicFramePr>
        <p:xfrm>
          <a:off x="293688" y="3789363"/>
          <a:ext cx="4262437" cy="663575"/>
        </p:xfrm>
        <a:graphic>
          <a:graphicData uri="http://schemas.openxmlformats.org/presentationml/2006/ole">
            <p:oleObj spid="_x0000_s330761" name="Równanie" r:id="rId6" imgW="1892160" imgH="291960" progId="">
              <p:embed/>
            </p:oleObj>
          </a:graphicData>
        </a:graphic>
      </p:graphicFrame>
      <p:graphicFrame>
        <p:nvGraphicFramePr>
          <p:cNvPr id="330762" name="Object 10"/>
          <p:cNvGraphicFramePr>
            <a:graphicFrameLocks noChangeAspect="1"/>
          </p:cNvGraphicFramePr>
          <p:nvPr/>
        </p:nvGraphicFramePr>
        <p:xfrm>
          <a:off x="6012160" y="3356992"/>
          <a:ext cx="2344737" cy="1325562"/>
        </p:xfrm>
        <a:graphic>
          <a:graphicData uri="http://schemas.openxmlformats.org/presentationml/2006/ole">
            <p:oleObj spid="_x0000_s330762" name="Równanie" r:id="rId7" imgW="1041120" imgH="583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571625"/>
            <a:ext cx="90376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732240" y="1916832"/>
            <a:ext cx="648072" cy="2160240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95536" y="3789040"/>
            <a:ext cx="6984776" cy="28803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732240" y="3789040"/>
            <a:ext cx="648072" cy="28803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51920" y="1916832"/>
            <a:ext cx="648072" cy="2160240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51920" y="3789040"/>
            <a:ext cx="648072" cy="28803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316416" cy="10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Przedziały ufności dla proporcji 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496622" cy="4857403"/>
          </a:xfrm>
        </p:spPr>
        <p:txBody>
          <a:bodyPr/>
          <a:lstStyle/>
          <a:p>
            <a:pPr eaLnBrk="1" hangingPunct="1"/>
            <a:r>
              <a:rPr lang="pl-PL" sz="2400" dirty="0" smtClean="0"/>
              <a:t>Opierając się na częstości      skonstruujemy przedziały ufności dla proporcji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dirty="0" smtClean="0"/>
              <a:t>. Jeśli próba losowa niezależnych zmiennych o rozkładzie punktowym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P(X=1)=1-P(X=0) = p </a:t>
            </a:r>
            <a:r>
              <a:rPr lang="pl-PL" sz="2400" dirty="0" smtClean="0"/>
              <a:t>jest dostatecznie liczna, by móc skorzystać z przybliżenia rozkładem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  <a:r>
              <a:rPr lang="pl-PL" sz="2400" dirty="0" smtClean="0"/>
              <a:t> ,  statystyki</a:t>
            </a:r>
          </a:p>
          <a:p>
            <a:pPr eaLnBrk="1" hangingPunct="1"/>
            <a:endParaRPr lang="pl-PL" sz="2400" dirty="0" smtClean="0"/>
          </a:p>
          <a:p>
            <a:pPr eaLnBrk="1" hangingPunct="1">
              <a:buFontTx/>
              <a:buNone/>
            </a:pPr>
            <a:r>
              <a:rPr lang="pl-PL" sz="2400" dirty="0" smtClean="0"/>
              <a:t>(*)</a:t>
            </a:r>
          </a:p>
          <a:p>
            <a:pPr eaLnBrk="1" hangingPunct="1"/>
            <a:endParaRPr lang="pl-PL" sz="2400" dirty="0" smtClean="0"/>
          </a:p>
          <a:p>
            <a:pPr eaLnBrk="1" hangingPunct="1"/>
            <a:r>
              <a:rPr lang="pl-PL" sz="2400" dirty="0" smtClean="0"/>
              <a:t>Wówczas   						</a:t>
            </a:r>
          </a:p>
          <a:p>
            <a:pPr eaLnBrk="1" hangingPunct="1"/>
            <a:endParaRPr lang="pl-PL" sz="2400" dirty="0" smtClean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563888" y="1268760"/>
          <a:ext cx="368300" cy="488950"/>
        </p:xfrm>
        <a:graphic>
          <a:graphicData uri="http://schemas.openxmlformats.org/presentationml/2006/ole">
            <p:oleObj spid="_x0000_s294914" name="Równanie" r:id="rId3" imgW="152268" imgH="203024" progId="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835149" y="4581129"/>
          <a:ext cx="6677403" cy="1944216"/>
        </p:xfrm>
        <a:graphic>
          <a:graphicData uri="http://schemas.openxmlformats.org/presentationml/2006/ole">
            <p:oleObj spid="_x0000_s294915" name="Równanie" r:id="rId4" imgW="2298700" imgH="863600" progId="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805238" y="3141663"/>
          <a:ext cx="1458912" cy="1417637"/>
        </p:xfrm>
        <a:graphic>
          <a:graphicData uri="http://schemas.openxmlformats.org/presentationml/2006/ole">
            <p:oleObj spid="_x0000_s294916" name="Równanie" r:id="rId5" imgW="888840" imgH="86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Przedział ufności dla proporcji p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idx="1"/>
          </p:nvPr>
        </p:nvGraphicFramePr>
        <p:xfrm>
          <a:off x="323850" y="1916113"/>
          <a:ext cx="8208963" cy="1225550"/>
        </p:xfrm>
        <a:graphic>
          <a:graphicData uri="http://schemas.openxmlformats.org/presentationml/2006/ole">
            <p:oleObj spid="_x0000_s295938" name="Równanie" r:id="rId3" imgW="3365500" imgH="508000" progId="">
              <p:embed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8313" y="3716338"/>
            <a:ext cx="73943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Ważne jest aby pamiętać jakie są minimalne wymagania</a:t>
            </a:r>
          </a:p>
          <a:p>
            <a:r>
              <a:rPr lang="pl-PL" sz="2400" dirty="0">
                <a:latin typeface="+mn-lt"/>
              </a:rPr>
              <a:t>na liczność próby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>
                <a:latin typeface="+mn-lt"/>
              </a:rPr>
              <a:t> i proporcję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dirty="0">
                <a:latin typeface="+mn-lt"/>
              </a:rPr>
              <a:t>, by móc rozkład podanej </a:t>
            </a:r>
          </a:p>
          <a:p>
            <a:r>
              <a:rPr lang="pl-PL" sz="2400" dirty="0">
                <a:latin typeface="+mn-lt"/>
              </a:rPr>
              <a:t>w (*) statystyki przybliżać rozkładem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Zastosowanie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640638" cy="52292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l-PL" dirty="0" smtClean="0"/>
              <a:t>Agencja badająca w 2000 roku opinie Polaków na podstawie 1000 elementowej próby stwierdziła, że 57% popiera wejście Polski do Unii. </a:t>
            </a:r>
          </a:p>
          <a:p>
            <a:pPr eaLnBrk="1" hangingPunct="1"/>
            <a:r>
              <a:rPr lang="pl-PL" dirty="0" smtClean="0"/>
              <a:t>Uznając, ze mamy do czynienia z rozkładem dwupunktowym skonstruujemy przedział ufności na poziomie 0,95 dla proporcji Polaków popierających wejście Polski do UE</a:t>
            </a:r>
          </a:p>
          <a:p>
            <a:pPr lvl="1" eaLnBrk="1" hangingPunct="1"/>
            <a:r>
              <a:rPr lang="pl-PL" dirty="0" smtClean="0"/>
              <a:t>Próba o n=1000 jest dostatecznie liczna by skorzystać ze rozkładu statystyki (*)</a:t>
            </a:r>
          </a:p>
          <a:p>
            <a:pPr lvl="1" eaLnBrk="1" hangingPunct="1"/>
            <a:r>
              <a:rPr lang="pl-PL" dirty="0" smtClean="0"/>
              <a:t>Przedział 95% ufności to [0,54,0,60], </a:t>
            </a:r>
          </a:p>
          <a:p>
            <a:pPr lvl="1" eaLnBrk="1" hangingPunct="1"/>
            <a:r>
              <a:rPr lang="pl-PL" dirty="0" smtClean="0"/>
              <a:t>natomiast wielkość </a:t>
            </a:r>
            <a:r>
              <a:rPr lang="pl-PL" dirty="0" smtClean="0">
                <a:sym typeface="Symbol" pitchFamily="18" charset="2"/>
              </a:rPr>
              <a:t>0,57(1-0,57)/1000 = 0,00156</a:t>
            </a:r>
            <a:br>
              <a:rPr lang="pl-PL" dirty="0" smtClean="0">
                <a:sym typeface="Symbol" pitchFamily="18" charset="2"/>
              </a:rPr>
            </a:br>
            <a:r>
              <a:rPr lang="pl-PL" dirty="0" smtClean="0">
                <a:sym typeface="Symbol" pitchFamily="18" charset="2"/>
              </a:rPr>
              <a:t>można uznać za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błąd standardowy </a:t>
            </a:r>
            <a:r>
              <a:rPr lang="pl-PL" dirty="0" smtClean="0">
                <a:sym typeface="Symbol" pitchFamily="18" charset="2"/>
              </a:rPr>
              <a:t>otrzymanej częstości, </a:t>
            </a:r>
            <a:br>
              <a:rPr lang="pl-PL" dirty="0" smtClean="0">
                <a:sym typeface="Symbol" pitchFamily="18" charset="2"/>
              </a:rPr>
            </a:br>
            <a:r>
              <a:rPr lang="pl-PL" dirty="0" smtClean="0">
                <a:sym typeface="Symbol" pitchFamily="18" charset="2"/>
              </a:rPr>
              <a:t>w ujęciu procentowym wynosi on około 1,6%</a:t>
            </a:r>
          </a:p>
        </p:txBody>
      </p:sp>
      <p:graphicFrame>
        <p:nvGraphicFramePr>
          <p:cNvPr id="324609" name="Object 3"/>
          <p:cNvGraphicFramePr>
            <a:graphicFrameLocks noChangeAspect="1"/>
          </p:cNvGraphicFramePr>
          <p:nvPr/>
        </p:nvGraphicFramePr>
        <p:xfrm>
          <a:off x="7236296" y="4725144"/>
          <a:ext cx="1296144" cy="787944"/>
        </p:xfrm>
        <a:graphic>
          <a:graphicData uri="http://schemas.openxmlformats.org/presentationml/2006/ole">
            <p:oleObj spid="_x0000_s324609" name="Równanie" r:id="rId3" imgW="723600" imgH="444240" progId="">
              <p:embed/>
            </p:oleObj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127776" y="4581128"/>
            <a:ext cx="1548680" cy="100811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pl-PL" dirty="0">
                <a:solidFill>
                  <a:srgbClr val="006699"/>
                </a:solidFill>
                <a:latin typeface="+mn-lt"/>
              </a:rPr>
              <a:t>Wnioskowanie statystyczne</a:t>
            </a:r>
            <a:br>
              <a:rPr lang="pl-PL" dirty="0">
                <a:solidFill>
                  <a:srgbClr val="006699"/>
                </a:solidFill>
                <a:latin typeface="+mn-lt"/>
              </a:rPr>
            </a:br>
            <a:r>
              <a:rPr lang="pl-PL" dirty="0">
                <a:solidFill>
                  <a:srgbClr val="006699"/>
                </a:solidFill>
                <a:latin typeface="+mn-lt"/>
              </a:rPr>
              <a:t>Weryfikacja hipotez statystycznych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Weryfikacja hipotez statystycznych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12968" cy="568863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/>
              <a:t>Każde badanie naukowe rozpoczyna się od sformułowania problemu oraz </a:t>
            </a:r>
            <a:r>
              <a:rPr lang="pl-PL" sz="2400" dirty="0">
                <a:solidFill>
                  <a:srgbClr val="C00000"/>
                </a:solidFill>
              </a:rPr>
              <a:t>najbardziej prawdopodobnego rozwiązania </a:t>
            </a:r>
            <a:r>
              <a:rPr lang="pl-PL" sz="2400" dirty="0"/>
              <a:t>czyli hipotezy badawczej.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C00000"/>
                </a:solidFill>
              </a:rPr>
              <a:t>Hipoteza</a:t>
            </a:r>
            <a:r>
              <a:rPr lang="pl-PL" sz="2400" dirty="0"/>
              <a:t> powinna być tak sformułowana,  by można ją ocenić przyjąć lub odrzucić.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Hipotezy badawcze mogą dotyczyć: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wartości analizowanych zmiennych: np. wartości średniej, wartości ekstremalnych ( mim, max), 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jednorodności - wariancji...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różnicy pomiędzy wartościami określonej cechy w różnych grupach badawczych ( różnych populacjach): np. różnica w zarobkach pomiędzy kobietami i mężczyznami, albo różnice w liczbie białych krwinek u osób zdrowych i osób z zapaleniem wyrostka robaczkowego itp..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zależności pomiędzy badanymi zmiennymi </a:t>
            </a:r>
            <a:r>
              <a:rPr lang="pl-PL" sz="2000" dirty="0" err="1"/>
              <a:t>np</a:t>
            </a:r>
            <a:r>
              <a:rPr lang="pl-PL" sz="2000" dirty="0"/>
              <a:t> obecność na wykładach</a:t>
            </a:r>
            <a:br>
              <a:rPr lang="pl-PL" sz="2000" dirty="0"/>
            </a:br>
            <a:r>
              <a:rPr lang="pl-PL" sz="2000" dirty="0"/>
              <a:t>i wyniki sprawdzianów wiedzy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rodzaju badanych zależności </a:t>
            </a:r>
            <a:r>
              <a:rPr lang="pl-PL" sz="2000" dirty="0" err="1"/>
              <a:t>np</a:t>
            </a:r>
            <a:r>
              <a:rPr lang="pl-PL" sz="2000" dirty="0"/>
              <a:t> zależność logarytmiczna, wykładnicza, liniowa...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oceny charakteru rozkładu zmiennej losowej. Liczba pijanych kierowców na polskich drogach ma rozkład normalny.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239000" cy="990600"/>
          </a:xfrm>
        </p:spPr>
        <p:txBody>
          <a:bodyPr/>
          <a:lstStyle/>
          <a:p>
            <a:r>
              <a:rPr lang="pl-PL"/>
              <a:t>Testy statystyczne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96944" cy="5144070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lnSpc>
                <a:spcPct val="12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/>
              <a:t>Test statystyczny jest  </a:t>
            </a:r>
            <a:r>
              <a:rPr lang="pl-PL" sz="2400" dirty="0">
                <a:solidFill>
                  <a:srgbClr val="006699"/>
                </a:solidFill>
              </a:rPr>
              <a:t>regułą postępowania</a:t>
            </a:r>
            <a:r>
              <a:rPr lang="pl-PL" sz="2400" dirty="0"/>
              <a:t>, która każdej możliwej próbie przyporządkowuje decyzję przyjęcia lub odrzucenia hipotezy.</a:t>
            </a:r>
          </a:p>
          <a:p>
            <a:pPr marL="360363" indent="-360363">
              <a:lnSpc>
                <a:spcPct val="12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Test </a:t>
            </a:r>
            <a:r>
              <a:rPr lang="pl-PL" sz="2400" dirty="0"/>
              <a:t>statystyczny jest regułą rozstrzygającą jakie wyniki próby pozwalają </a:t>
            </a:r>
            <a:r>
              <a:rPr lang="pl-PL" sz="2400" dirty="0">
                <a:solidFill>
                  <a:srgbClr val="006699"/>
                </a:solidFill>
              </a:rPr>
              <a:t>uznać sprawdzaną hipotezę za prawdziwą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a jakie za fałszywą</a:t>
            </a:r>
          </a:p>
          <a:p>
            <a:pPr marL="360363" indent="-360363">
              <a:lnSpc>
                <a:spcPct val="12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Każda </a:t>
            </a:r>
            <a:r>
              <a:rPr lang="pl-PL" sz="2400" dirty="0"/>
              <a:t>hipoteza statystyczna jest podzbiorem zbioru hipotez dopuszczalnych, hipoteza zerowa jest tą wyróżnioną hipotezą, </a:t>
            </a:r>
            <a:br>
              <a:rPr lang="pl-PL" sz="2400" dirty="0"/>
            </a:br>
            <a:r>
              <a:rPr lang="pl-PL" sz="2400" dirty="0"/>
              <a:t>która podlega weryfikacji, pozostałe hipotezy ze zbioru hipotez dopuszczalnych stanowią zbiór </a:t>
            </a:r>
            <a:r>
              <a:rPr lang="pl-PL" sz="2400" dirty="0">
                <a:solidFill>
                  <a:srgbClr val="006699"/>
                </a:solidFill>
              </a:rPr>
              <a:t>hipotez alternatywnych</a:t>
            </a:r>
            <a:r>
              <a:rPr lang="pl-PL" sz="2400" dirty="0"/>
              <a:t>.</a:t>
            </a:r>
          </a:p>
          <a:p>
            <a:pPr marL="360363" indent="-360363">
              <a:lnSpc>
                <a:spcPct val="12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Do </a:t>
            </a:r>
            <a:r>
              <a:rPr lang="pl-PL" sz="2400" dirty="0"/>
              <a:t>weryfikacji hipotezy zerowej stosuje się  testy statystyczne bazujące na określonych </a:t>
            </a:r>
            <a:r>
              <a:rPr lang="pl-PL" sz="2400" dirty="0">
                <a:solidFill>
                  <a:srgbClr val="006699"/>
                </a:solidFill>
              </a:rPr>
              <a:t>funkcjach </a:t>
            </a:r>
            <a:r>
              <a:rPr lang="pl-PL" sz="2400" dirty="0" smtClean="0">
                <a:solidFill>
                  <a:srgbClr val="006699"/>
                </a:solidFill>
              </a:rPr>
              <a:t>testowych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dirty="0"/>
              <a:t>Podstawowe etapy procesu weryfikacji hipotez statystycznych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964488" cy="5328592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/>
              <a:t>Sformułowanie hipotezy zerowej: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/>
              <a:t> i hipotezy alternatywnej: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Podjęcie </a:t>
            </a:r>
            <a:r>
              <a:rPr lang="pl-PL" dirty="0"/>
              <a:t>decyzji co do poziomu istotności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sym typeface="Symbol" pitchFamily="18" charset="2"/>
              </a:rPr>
              <a:t>(dopuszczalnej wielkości błędu II rodzaju) oraz liczebności próby (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dirty="0">
                <a:sym typeface="Symbol" pitchFamily="18" charset="2"/>
              </a:rPr>
              <a:t>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Określenie </a:t>
            </a:r>
            <a:r>
              <a:rPr lang="pl-PL" dirty="0">
                <a:sym typeface="Symbol" pitchFamily="18" charset="2"/>
              </a:rPr>
              <a:t>obszaru krytycznego i obszaru przyjęcia sprawdzanej hipotezy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baseline="-25000" dirty="0">
                <a:sym typeface="Symbol" pitchFamily="18" charset="2"/>
              </a:rPr>
              <a:t> </a:t>
            </a:r>
            <a:r>
              <a:rPr lang="pl-PL" dirty="0">
                <a:sym typeface="Symbol" pitchFamily="18" charset="2"/>
              </a:rPr>
              <a:t>(wyznaczenie wartości krytycznych </a:t>
            </a:r>
            <a:r>
              <a:rPr lang="pl-PL" dirty="0" err="1">
                <a:sym typeface="Symbol" pitchFamily="18" charset="2"/>
              </a:rPr>
              <a:t>np</a:t>
            </a:r>
            <a:r>
              <a:rPr lang="pl-PL" dirty="0">
                <a:sym typeface="Symbol" pitchFamily="18" charset="2"/>
              </a:rPr>
              <a:t>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,r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 </a:t>
            </a:r>
            <a:r>
              <a:rPr lang="pl-PL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,r </a:t>
            </a:r>
            <a:r>
              <a:rPr lang="pl-PL" dirty="0" smtClean="0">
                <a:sym typeface="Symbol" pitchFamily="18" charset="2"/>
              </a:rPr>
              <a:t>itp., dla </a:t>
            </a:r>
            <a:r>
              <a:rPr lang="pl-PL" dirty="0">
                <a:sym typeface="Symbol" pitchFamily="18" charset="2"/>
              </a:rPr>
              <a:t>zakładanego poziomu istotności  i wybranej funkcji </a:t>
            </a:r>
            <a:r>
              <a:rPr lang="pl-PL" dirty="0" smtClean="0">
                <a:sym typeface="Symbol" pitchFamily="18" charset="2"/>
              </a:rPr>
              <a:t>testowej</a:t>
            </a:r>
            <a:endParaRPr lang="pl-PL" baseline="-25000" dirty="0"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Wybór </a:t>
            </a:r>
            <a:r>
              <a:rPr lang="pl-PL" dirty="0">
                <a:sym typeface="Symbol" pitchFamily="18" charset="2"/>
              </a:rPr>
              <a:t>testu weryfikującego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dirty="0">
                <a:sym typeface="Symbol" pitchFamily="18" charset="2"/>
              </a:rPr>
              <a:t> (funkcji testowej w zależności od rodzaju hipotezy i liczności próby statystycznej) i wyliczenie jej wartości.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Podjęcie </a:t>
            </a:r>
            <a:r>
              <a:rPr lang="pl-PL" dirty="0">
                <a:sym typeface="Symbol" pitchFamily="18" charset="2"/>
              </a:rPr>
              <a:t>decyzji weryfikacyjnej o przyjęciu hipotezy zerowej lub odrzuceniu jej na rzecz hipotezy alternatywnej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Estymator NMW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0768"/>
            <a:ext cx="8640762" cy="4785395"/>
          </a:xfrm>
        </p:spPr>
        <p:txBody>
          <a:bodyPr/>
          <a:lstStyle/>
          <a:p>
            <a:pPr eaLnBrk="1" hangingPunct="1"/>
            <a:r>
              <a:rPr lang="pl-PL" sz="2000" dirty="0" err="1" smtClean="0"/>
              <a:t>Def</a:t>
            </a:r>
            <a:r>
              <a:rPr lang="pl-PL" sz="2000" dirty="0" smtClean="0"/>
              <a:t>. Niech </a:t>
            </a:r>
            <a:r>
              <a:rPr lang="pl-PL" sz="2000" dirty="0" smtClean="0">
                <a:sym typeface="Symbol" pitchFamily="18" charset="2"/>
              </a:rPr>
              <a:t> będzie liczbą rzeczywistą oznaczająca nieznany parametr populacji. Nieobciążony estymator</a:t>
            </a:r>
          </a:p>
          <a:p>
            <a:pPr eaLnBrk="1" hangingPunct="1">
              <a:buFontTx/>
              <a:buNone/>
            </a:pPr>
            <a:r>
              <a:rPr lang="pl-PL" sz="2000" dirty="0" smtClean="0">
                <a:sym typeface="Symbol" pitchFamily="18" charset="2"/>
              </a:rPr>
              <a:t>parametru , nazywamy </a:t>
            </a:r>
            <a:r>
              <a:rPr lang="pl-PL" sz="2000" dirty="0" smtClean="0">
                <a:solidFill>
                  <a:srgbClr val="800000"/>
                </a:solidFill>
                <a:sym typeface="Symbol" pitchFamily="18" charset="2"/>
              </a:rPr>
              <a:t>estymatorem nieobciążonym o minimalnej wariancji (estymatorem NMW)</a:t>
            </a:r>
            <a:r>
              <a:rPr lang="pl-PL" sz="2000" dirty="0" smtClean="0">
                <a:sym typeface="Symbol" pitchFamily="18" charset="2"/>
              </a:rPr>
              <a:t>, jeśli wśród wszystkich nieobciążonych estymatorów szacowanego parametru, nie istnieje estymator, którego wariancja byłaby mniejsza dla jakiejś wartości .</a:t>
            </a:r>
          </a:p>
          <a:p>
            <a:pPr eaLnBrk="1" hangingPunct="1">
              <a:buFontTx/>
              <a:buNone/>
            </a:pPr>
            <a:r>
              <a:rPr lang="pl-PL" sz="2000" dirty="0" smtClean="0">
                <a:sym typeface="Symbol" pitchFamily="18" charset="2"/>
              </a:rPr>
              <a:t>Czyli dla wszystkich możliwych wartości  i wszystkich nieobciążonych estymatorów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915816" y="1700808"/>
          <a:ext cx="2232025" cy="374650"/>
        </p:xfrm>
        <a:graphic>
          <a:graphicData uri="http://schemas.openxmlformats.org/presentationml/2006/ole">
            <p:oleObj spid="_x0000_s278530" name="Równanie" r:id="rId3" imgW="977476" imgH="253890" progId="">
              <p:embed/>
            </p:oleObj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843808" y="4293096"/>
          <a:ext cx="2819400" cy="1139825"/>
        </p:xfrm>
        <a:graphic>
          <a:graphicData uri="http://schemas.openxmlformats.org/presentationml/2006/ole">
            <p:oleObj spid="_x0000_s278531" name="Równanie" r:id="rId4" imgW="1257300" imgH="508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Etapy wnioskowania statystycznego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032250" cy="5472113"/>
          </a:xfrm>
        </p:spPr>
        <p:txBody>
          <a:bodyPr/>
          <a:lstStyle/>
          <a:p>
            <a:pPr marL="381000" indent="-381000" algn="ctr" eaLnBrk="1" hangingPunct="1"/>
            <a:r>
              <a:rPr lang="pl-PL" smtClean="0"/>
              <a:t> </a:t>
            </a:r>
            <a:r>
              <a:rPr lang="pl-PL" sz="2400" smtClean="0"/>
              <a:t>obliczenia własne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postawienie hipotezy zerowej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wybór testu i sprawdzenie spełnienia założeń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obliczenie wartości funkcji testowej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ustalenie (odczytanie z tablic) wartości krytycznych dla danego poziomu istotności</a:t>
            </a:r>
          </a:p>
          <a:p>
            <a:pPr marL="381000" indent="-381000" eaLnBrk="1" hangingPunct="1">
              <a:buFontTx/>
              <a:buAutoNum type="arabicPeriod"/>
            </a:pPr>
            <a:endParaRPr lang="pl-PL" sz="2000" smtClean="0"/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podjęcie decyzji o przyjęciu lub odrzuceniu hipotezy H</a:t>
            </a:r>
            <a:r>
              <a:rPr lang="pl-PL" sz="2000" baseline="-25000" smtClean="0"/>
              <a:t>0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pl-PL" sz="2000" smtClean="0"/>
              <a:t>interpretacja otrzymanych wyników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981075"/>
            <a:ext cx="4537075" cy="5472113"/>
          </a:xfrm>
        </p:spPr>
        <p:txBody>
          <a:bodyPr/>
          <a:lstStyle/>
          <a:p>
            <a:pPr marL="457200" indent="-457200" algn="ctr" eaLnBrk="1" hangingPunct="1"/>
            <a:r>
              <a:rPr lang="pl-PL" sz="2400" smtClean="0"/>
              <a:t>STATISTICA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postawienie hipotezy zerowej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wybór testu i sprawdzenie spełnienia założeń</a:t>
            </a:r>
          </a:p>
          <a:p>
            <a:pPr marL="457200" indent="-457200" eaLnBrk="1" hangingPunct="1">
              <a:buFontTx/>
              <a:buAutoNum type="arabicPeriod"/>
            </a:pPr>
            <a:endParaRPr lang="pl-PL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wprowadzenie danych</a:t>
            </a:r>
          </a:p>
          <a:p>
            <a:pPr marL="457200" indent="-457200" eaLnBrk="1" hangingPunct="1">
              <a:buFontTx/>
              <a:buAutoNum type="arabicPeriod"/>
            </a:pPr>
            <a:endParaRPr lang="pl-PL" sz="2000" smtClean="0"/>
          </a:p>
          <a:p>
            <a:pPr marL="457200" indent="-457200" eaLnBrk="1" hangingPunct="1">
              <a:buFontTx/>
              <a:buAutoNum type="arabicPeriod"/>
            </a:pPr>
            <a:endParaRPr lang="pl-PL" sz="2000" smtClean="0"/>
          </a:p>
          <a:p>
            <a:pPr marL="457200" indent="-457200" eaLnBrk="1" hangingPunct="1">
              <a:buFontTx/>
              <a:buAutoNum type="arabicPeriod"/>
            </a:pPr>
            <a:endParaRPr lang="pl-PL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podjęcie decyzji o przyjęciu lub odrzuceniu hipotezy H</a:t>
            </a:r>
            <a:r>
              <a:rPr lang="pl-PL" sz="2000" baseline="-25000" smtClean="0"/>
              <a:t>0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sz="2000" smtClean="0"/>
              <a:t>interpretacja otrzymanych wyników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250825" y="1412875"/>
            <a:ext cx="8497888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4211638" y="1125538"/>
            <a:ext cx="0" cy="496728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1476375" y="2708275"/>
            <a:ext cx="5111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1331913" y="4797425"/>
            <a:ext cx="5111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sz="2800" dirty="0"/>
              <a:t>1. Sformułowanie hipotez H</a:t>
            </a:r>
            <a:r>
              <a:rPr lang="pl-PL" sz="2800" baseline="-25000" dirty="0"/>
              <a:t>0</a:t>
            </a:r>
            <a:r>
              <a:rPr lang="pl-PL" sz="2800" dirty="0"/>
              <a:t> i H</a:t>
            </a:r>
            <a:r>
              <a:rPr lang="pl-PL" sz="2800" baseline="-25000" dirty="0"/>
              <a:t>1</a:t>
            </a:r>
            <a:r>
              <a:rPr lang="pl-PL" dirty="0"/>
              <a:t> </a:t>
            </a:r>
            <a:br>
              <a:rPr lang="pl-PL" dirty="0"/>
            </a:br>
            <a:r>
              <a:rPr lang="pl-PL" sz="2800" dirty="0"/>
              <a:t>Parametryczne testy istotności</a:t>
            </a:r>
            <a:r>
              <a:rPr lang="pl-PL" dirty="0"/>
              <a:t> 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461448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b="1" dirty="0"/>
              <a:t>Test dla wartości średniej</a:t>
            </a:r>
            <a:r>
              <a:rPr lang="pl-PL" sz="2400" dirty="0"/>
              <a:t> w populacji generalnej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Hipoteza sprawdzana (zerowa) dotyczy pewnego parametru</a:t>
            </a:r>
          </a:p>
          <a:p>
            <a:pPr>
              <a:lnSpc>
                <a:spcPct val="90000"/>
              </a:lnSpc>
            </a:pP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m=m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baseline="-250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przy jednej z hipotez alternatywnych</a:t>
            </a:r>
          </a:p>
          <a:p>
            <a:pPr>
              <a:lnSpc>
                <a:spcPct val="90000"/>
              </a:lnSpc>
            </a:pP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m≠m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lub  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m&gt;m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lub 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m&lt;m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aseline="-25000" dirty="0"/>
              <a:t> </a:t>
            </a:r>
            <a:r>
              <a:rPr lang="pl-PL" sz="2400" dirty="0"/>
              <a:t>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Hipoteza</a:t>
            </a:r>
            <a:r>
              <a:rPr lang="pl-PL" sz="2400" baseline="-25000" dirty="0"/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l-PL" sz="2400" dirty="0"/>
              <a:t>: o równości średnich z 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/>
              <a:t> - elementowej  próby </a:t>
            </a:r>
            <a:br>
              <a:rPr lang="pl-PL" sz="2400" dirty="0"/>
            </a:br>
            <a:r>
              <a:rPr lang="pl-PL" sz="2400" dirty="0"/>
              <a:t>i w populacji</a:t>
            </a:r>
            <a:r>
              <a:rPr lang="pl-PL" sz="2400" baseline="-25000" dirty="0"/>
              <a:t> </a:t>
            </a:r>
            <a:r>
              <a:rPr lang="pl-PL" sz="2400" dirty="0"/>
              <a:t>będzie zweryfikowana na podstawie wyników próby losowej.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Za sprawdzian  hipotezy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dirty="0"/>
              <a:t>  przyjmuje się określoną statystykę, zwaną także funkcją testową.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Dla wartości oczekiwanej będzie to średnia arytmetyczną uzyskanych wyników z próby losowej.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488237" cy="1007839"/>
          </a:xfrm>
        </p:spPr>
        <p:txBody>
          <a:bodyPr/>
          <a:lstStyle/>
          <a:p>
            <a:r>
              <a:rPr lang="pl-PL" sz="2800" dirty="0"/>
              <a:t>2. Przyjęcie odpowiedniego poziomu istotności </a:t>
            </a:r>
            <a:r>
              <a:rPr lang="pl-PL" sz="2800" dirty="0">
                <a:sym typeface="Symbol" pitchFamily="18" charset="2"/>
              </a:rPr>
              <a:t> oraz liczebności </a:t>
            </a:r>
            <a:r>
              <a:rPr lang="pl-PL" sz="2800" dirty="0" smtClean="0">
                <a:sym typeface="Symbol" pitchFamily="18" charset="2"/>
              </a:rPr>
              <a:t>próby</a:t>
            </a:r>
            <a:endParaRPr lang="pl-PL" sz="2800" dirty="0">
              <a:sym typeface="Symbol" pitchFamily="18" charset="2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5" y="1556792"/>
            <a:ext cx="7942337" cy="4824958"/>
          </a:xfrm>
        </p:spPr>
        <p:txBody>
          <a:bodyPr/>
          <a:lstStyle/>
          <a:p>
            <a:pPr>
              <a:buFontTx/>
              <a:buNone/>
            </a:pPr>
            <a:r>
              <a:rPr lang="pl-PL" dirty="0"/>
              <a:t>Przy podejmowaniu decyzji weryfikującej hipotezy możemy popełnić dwa rodzaje błędów</a:t>
            </a:r>
          </a:p>
          <a:p>
            <a:pPr>
              <a:buFontTx/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71600" y="2780928"/>
          <a:ext cx="7560840" cy="338437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26603"/>
                <a:gridCol w="2546978"/>
                <a:gridCol w="2787259"/>
              </a:tblGrid>
              <a:tr h="617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Decyzja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3200" u="none" strike="noStrike" dirty="0"/>
                        <a:t>Hipoteza H</a:t>
                      </a:r>
                      <a:r>
                        <a:rPr lang="pl-PL" sz="3200" u="none" strike="noStrike" baseline="-25000" dirty="0"/>
                        <a:t>0</a:t>
                      </a:r>
                      <a:endParaRPr lang="pl-PL" sz="3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75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prawdziwa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fałszywa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75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odrzucić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>
                          <a:solidFill>
                            <a:schemeClr val="bg1"/>
                          </a:solidFill>
                        </a:rPr>
                        <a:t>błąd I rodzaju </a:t>
                      </a:r>
                      <a:endParaRPr lang="pl-PL" sz="3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decyzja trafna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73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a:t></a:t>
                      </a:r>
                      <a:endParaRPr lang="pl-PL" sz="3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u="none" strike="noStrike" dirty="0" smtClean="0"/>
                        <a:t>1-</a:t>
                      </a:r>
                      <a:r>
                        <a:rPr lang="pl-PL" sz="3200" dirty="0" smtClean="0">
                          <a:sym typeface="Symbol" pitchFamily="18" charset="2"/>
                        </a:rPr>
                        <a:t></a:t>
                      </a:r>
                      <a:endParaRPr lang="pl-PL" sz="3200" i="1" dirty="0" smtClean="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/>
                </a:tc>
              </a:tr>
              <a:tr h="5375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nie odrzucić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decyzja trafna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>
                          <a:solidFill>
                            <a:srgbClr val="FFFF00"/>
                          </a:solidFill>
                        </a:rPr>
                        <a:t>błąd II rodzaju</a:t>
                      </a:r>
                      <a:endParaRPr lang="pl-PL" sz="3200" b="0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</a:tr>
              <a:tr h="5773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 smtClean="0"/>
                        <a:t>1-</a:t>
                      </a:r>
                      <a:r>
                        <a:rPr lang="pl-PL" sz="3200" dirty="0" smtClean="0">
                          <a:sym typeface="Symbol" pitchFamily="18" charset="2"/>
                        </a:rPr>
                        <a:t></a:t>
                      </a:r>
                      <a:endParaRPr lang="pl-PL" sz="3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pl-PL" sz="3200" dirty="0" smtClean="0">
                          <a:solidFill>
                            <a:srgbClr val="FFFF00"/>
                          </a:solidFill>
                          <a:sym typeface="Symbol" pitchFamily="18" charset="2"/>
                        </a:rPr>
                        <a:t></a:t>
                      </a:r>
                      <a:endParaRPr lang="pl-PL" sz="3200" i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Rodzaje błędów popełnianych przy weryfikacji hipotez statystycznych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424936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006699"/>
                </a:solidFill>
              </a:rPr>
              <a:t>Błąd I rodzaju </a:t>
            </a:r>
            <a:r>
              <a:rPr lang="pl-PL" sz="2400" dirty="0"/>
              <a:t>polega na odrzuceniu hipotezy zerowej, mimo że jest prawdziwa.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Przyjmowany w procesie weryfikacji hipotezy poziom istotności jest równy prawdopodobieństwu popełnienia błędu I rodzaju, zwykle </a:t>
            </a:r>
            <a:r>
              <a:rPr lang="pl-PL" sz="2400" dirty="0">
                <a:sym typeface="Symbol" pitchFamily="18" charset="2"/>
              </a:rPr>
              <a:t>=</a:t>
            </a:r>
            <a:r>
              <a:rPr lang="pl-PL" sz="2400" dirty="0" smtClean="0">
                <a:sym typeface="Symbol" pitchFamily="18" charset="2"/>
              </a:rPr>
              <a:t>0.05 lub </a:t>
            </a:r>
            <a:r>
              <a:rPr lang="pl-PL" sz="2400" dirty="0">
                <a:sym typeface="Symbol" pitchFamily="18" charset="2"/>
              </a:rPr>
              <a:t>0.01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006699"/>
                </a:solidFill>
                <a:sym typeface="Symbol" pitchFamily="18" charset="2"/>
              </a:rPr>
              <a:t>Błąd II rodzaju </a:t>
            </a:r>
            <a:r>
              <a:rPr lang="pl-PL" sz="2400" dirty="0">
                <a:sym typeface="Symbol" pitchFamily="18" charset="2"/>
              </a:rPr>
              <a:t>polega za przyjęciu za prawdziwą hipotezy H</a:t>
            </a:r>
            <a:r>
              <a:rPr lang="pl-PL" sz="2400" baseline="-25000" dirty="0">
                <a:sym typeface="Symbol" pitchFamily="18" charset="2"/>
              </a:rPr>
              <a:t>0</a:t>
            </a:r>
            <a:r>
              <a:rPr lang="pl-PL" sz="2400" dirty="0"/>
              <a:t> gdy ona w rzeczywistości jest fałszywa.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800000"/>
                </a:solidFill>
              </a:rPr>
              <a:t>Przykład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dirty="0">
                <a:solidFill>
                  <a:srgbClr val="800000"/>
                </a:solidFill>
              </a:rPr>
              <a:t>-  oskarżony jest niewinny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>
                <a:solidFill>
                  <a:srgbClr val="800000"/>
                </a:solidFill>
              </a:rPr>
              <a:t> - oskarżony jest winien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006699"/>
                </a:solidFill>
              </a:rPr>
              <a:t>Błąd I rodzaju : 	sąd skazał niewinnego</a:t>
            </a:r>
            <a:r>
              <a:rPr lang="pl-PL" sz="2000" dirty="0">
                <a:solidFill>
                  <a:srgbClr val="800000"/>
                </a:solidFill>
              </a:rPr>
              <a:t>: 	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baseline="-25000" dirty="0">
                <a:solidFill>
                  <a:srgbClr val="800000"/>
                </a:solidFill>
              </a:rPr>
              <a:t> </a:t>
            </a:r>
            <a:r>
              <a:rPr lang="pl-PL" sz="2000" dirty="0">
                <a:solidFill>
                  <a:srgbClr val="800000"/>
                </a:solidFill>
              </a:rPr>
              <a:t>prawdziwa, ale ją odrzucono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006699"/>
                </a:solidFill>
              </a:rPr>
              <a:t>Błąd II rodzaju:	sąd uwolnił winnego</a:t>
            </a:r>
            <a:r>
              <a:rPr lang="pl-PL" sz="2000" dirty="0">
                <a:solidFill>
                  <a:srgbClr val="800000"/>
                </a:solidFill>
              </a:rPr>
              <a:t>:	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>
                <a:solidFill>
                  <a:srgbClr val="800000"/>
                </a:solidFill>
              </a:rPr>
              <a:t> prawdziwa, a przyjęto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baseline="-25000" dirty="0">
                <a:solidFill>
                  <a:srgbClr val="800000"/>
                </a:solidFill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800000"/>
                </a:solidFill>
              </a:rPr>
              <a:t>Tu błąd I rodzaju jest znacznie bardziej dotkliwy, </a:t>
            </a:r>
            <a:r>
              <a:rPr lang="pl-PL" sz="2000" dirty="0" smtClean="0">
                <a:solidFill>
                  <a:srgbClr val="800000"/>
                </a:solidFill>
              </a:rPr>
              <a:t/>
            </a:r>
            <a:br>
              <a:rPr lang="pl-PL" sz="2000" dirty="0" smtClean="0">
                <a:solidFill>
                  <a:srgbClr val="800000"/>
                </a:solidFill>
              </a:rPr>
            </a:br>
            <a:r>
              <a:rPr lang="pl-PL" sz="2000" dirty="0" smtClean="0">
                <a:solidFill>
                  <a:srgbClr val="800000"/>
                </a:solidFill>
              </a:rPr>
              <a:t>dlatego </a:t>
            </a:r>
            <a:r>
              <a:rPr lang="pl-PL" sz="2000" dirty="0">
                <a:solidFill>
                  <a:srgbClr val="800000"/>
                </a:solidFill>
              </a:rPr>
              <a:t>należy zminimalizować prawdopodobieństwo jego popełnienia </a:t>
            </a:r>
            <a:r>
              <a:rPr lang="pl-PL" sz="2000" dirty="0" smtClean="0">
                <a:solidFill>
                  <a:srgbClr val="800000"/>
                </a:solidFill>
              </a:rPr>
              <a:t/>
            </a:r>
            <a:br>
              <a:rPr lang="pl-PL" sz="2000" dirty="0" smtClean="0">
                <a:solidFill>
                  <a:srgbClr val="800000"/>
                </a:solidFill>
              </a:rPr>
            </a:br>
            <a:r>
              <a:rPr lang="pl-PL" sz="2000" dirty="0" smtClean="0">
                <a:solidFill>
                  <a:srgbClr val="800000"/>
                </a:solidFill>
              </a:rPr>
              <a:t>(</a:t>
            </a:r>
            <a:r>
              <a:rPr lang="pl-PL" sz="2000" dirty="0">
                <a:solidFill>
                  <a:srgbClr val="800000"/>
                </a:solidFill>
              </a:rPr>
              <a:t>czyli dostarczyć „niezbitych” dowodów)	</a:t>
            </a:r>
            <a:r>
              <a:rPr lang="pl-PL" sz="2000" dirty="0"/>
              <a:t>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673975" cy="990600"/>
          </a:xfrm>
        </p:spPr>
        <p:txBody>
          <a:bodyPr/>
          <a:lstStyle/>
          <a:p>
            <a:r>
              <a:rPr lang="pl-PL" sz="2800" dirty="0">
                <a:solidFill>
                  <a:srgbClr val="006699"/>
                </a:solidFill>
                <a:latin typeface="+mn-lt"/>
              </a:rPr>
              <a:t>Związek pomiędzy błędami I </a:t>
            </a:r>
            <a:r>
              <a:rPr lang="pl-PL" sz="2800" dirty="0" err="1">
                <a:solidFill>
                  <a:srgbClr val="006699"/>
                </a:solidFill>
                <a:latin typeface="+mn-lt"/>
              </a:rPr>
              <a:t>i</a:t>
            </a:r>
            <a:r>
              <a:rPr lang="pl-PL" sz="2800" dirty="0">
                <a:solidFill>
                  <a:srgbClr val="006699"/>
                </a:solidFill>
                <a:latin typeface="+mn-lt"/>
              </a:rPr>
              <a:t> II rodzaju: zmniejszanie wartości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800" dirty="0">
                <a:solidFill>
                  <a:srgbClr val="006699"/>
                </a:solidFill>
                <a:latin typeface="+mn-lt"/>
                <a:sym typeface="Symbol" pitchFamily="18" charset="2"/>
              </a:rPr>
              <a:t> pociąga wzrost wartości</a:t>
            </a:r>
            <a:r>
              <a:rPr lang="pl-PL" sz="2800" dirty="0">
                <a:solidFill>
                  <a:srgbClr val="006699"/>
                </a:solidFill>
                <a:latin typeface="+mn-lt"/>
              </a:rPr>
              <a:t>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153400" cy="5221288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=m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	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>
              <a:buFontTx/>
              <a:buNone/>
            </a:pPr>
            <a:r>
              <a:rPr lang="pl-PL" sz="2800" dirty="0">
                <a:sym typeface="Symbol" pitchFamily="18" charset="2"/>
              </a:rPr>
              <a:t>Przy przyjętym poziomie istotności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800" dirty="0">
                <a:sym typeface="Symbol" pitchFamily="18" charset="2"/>
              </a:rPr>
              <a:t>, obszar krytyczny obejmuje wartości średnie </a:t>
            </a:r>
            <a:r>
              <a:rPr lang="pl-PL" sz="28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A</a:t>
            </a:r>
            <a:r>
              <a:rPr lang="pl-PL" sz="2800" dirty="0">
                <a:sym typeface="Symbol" pitchFamily="18" charset="2"/>
              </a:rPr>
              <a:t>, gdy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(x </a:t>
            </a:r>
            <a:r>
              <a:rPr lang="pl-PL" sz="28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A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)= </a:t>
            </a:r>
          </a:p>
          <a:p>
            <a:pPr>
              <a:buFontTx/>
              <a:buNone/>
            </a:pPr>
            <a:r>
              <a:rPr lang="pl-PL" sz="2800" dirty="0">
                <a:sym typeface="Symbol" pitchFamily="18" charset="2"/>
              </a:rPr>
              <a:t>Dla określenia obszaru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l-PL" sz="2800" dirty="0">
                <a:sym typeface="Symbol" pitchFamily="18" charset="2"/>
              </a:rPr>
              <a:t> przyjmiemy następujący zestaw hipotez </a:t>
            </a:r>
            <a:r>
              <a:rPr lang="pl-PL" sz="2800" dirty="0" smtClean="0">
                <a:sym typeface="Symbol" pitchFamily="18" charset="2"/>
              </a:rPr>
              <a:t>	</a:t>
            </a:r>
            <a:r>
              <a:rPr lang="pl-PL" sz="28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8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=m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	 </a:t>
            </a:r>
            <a:r>
              <a:rPr lang="pl-PL" sz="28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8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&gt;m</a:t>
            </a:r>
            <a:r>
              <a:rPr lang="pl-PL" sz="28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pl-PL" sz="28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4">
              <a:buFontTx/>
              <a:buNone/>
            </a:pPr>
            <a:r>
              <a:rPr lang="pl-PL" baseline="-25000" dirty="0">
                <a:sym typeface="Symbol" pitchFamily="18" charset="2"/>
              </a:rPr>
              <a:t> </a:t>
            </a:r>
          </a:p>
          <a:p>
            <a:pPr lvl="4"/>
            <a:endParaRPr lang="pl-PL" dirty="0"/>
          </a:p>
          <a:p>
            <a:pPr lvl="4">
              <a:buFontTx/>
              <a:buNone/>
            </a:pPr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pl-PL" dirty="0">
                <a:sym typeface="Symbol" pitchFamily="18" charset="2"/>
              </a:rPr>
              <a:t>=m</a:t>
            </a:r>
            <a:r>
              <a:rPr lang="pl-PL" baseline="-25000" dirty="0">
                <a:sym typeface="Symbol" pitchFamily="18" charset="2"/>
              </a:rPr>
              <a:t>0 	 </a:t>
            </a:r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</a:t>
            </a:r>
            <a:r>
              <a:rPr lang="pl-PL" dirty="0">
                <a:sym typeface="Symbol" pitchFamily="18" charset="2"/>
              </a:rPr>
              <a:t>=m</a:t>
            </a:r>
            <a:r>
              <a:rPr lang="pl-PL" baseline="-25000" dirty="0">
                <a:sym typeface="Symbol" pitchFamily="18" charset="2"/>
              </a:rPr>
              <a:t>1 </a:t>
            </a:r>
            <a:r>
              <a:rPr lang="pl-PL" dirty="0">
                <a:sym typeface="Symbol" pitchFamily="18" charset="2"/>
              </a:rPr>
              <a:t>	</a:t>
            </a:r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 flipH="1">
            <a:off x="4427538" y="5373688"/>
            <a:ext cx="1439862" cy="7191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>
              <a:latin typeface="+mn-lt"/>
            </a:endParaRPr>
          </a:p>
        </p:txBody>
      </p:sp>
      <p:grpSp>
        <p:nvGrpSpPr>
          <p:cNvPr id="2" name="Grupa 12"/>
          <p:cNvGrpSpPr/>
          <p:nvPr/>
        </p:nvGrpSpPr>
        <p:grpSpPr>
          <a:xfrm>
            <a:off x="1547664" y="4005064"/>
            <a:ext cx="5040560" cy="2485132"/>
            <a:chOff x="1547664" y="4293096"/>
            <a:chExt cx="4651615" cy="2197100"/>
          </a:xfrm>
        </p:grpSpPr>
        <p:sp>
          <p:nvSpPr>
            <p:cNvPr id="209935" name="Rectangle 15"/>
            <p:cNvSpPr>
              <a:spLocks noChangeArrowheads="1"/>
            </p:cNvSpPr>
            <p:nvPr/>
          </p:nvSpPr>
          <p:spPr bwMode="auto">
            <a:xfrm>
              <a:off x="1547664" y="4725144"/>
              <a:ext cx="311304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l-PL" dirty="0">
                  <a:latin typeface="+mn-lt"/>
                  <a:sym typeface="Symbol" pitchFamily="18" charset="2"/>
                </a:rPr>
                <a:t></a:t>
              </a:r>
            </a:p>
          </p:txBody>
        </p:sp>
        <p:pic>
          <p:nvPicPr>
            <p:cNvPr id="209938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4293096"/>
              <a:ext cx="3889375" cy="2197100"/>
            </a:xfrm>
            <a:prstGeom prst="rect">
              <a:avLst/>
            </a:prstGeom>
            <a:noFill/>
          </p:spPr>
        </p:pic>
        <p:sp>
          <p:nvSpPr>
            <p:cNvPr id="209939" name="Rectangle 19"/>
            <p:cNvSpPr>
              <a:spLocks noChangeArrowheads="1"/>
            </p:cNvSpPr>
            <p:nvPr/>
          </p:nvSpPr>
          <p:spPr bwMode="auto">
            <a:xfrm>
              <a:off x="5868739" y="4796830"/>
              <a:ext cx="330540" cy="3693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l-PL" dirty="0">
                  <a:solidFill>
                    <a:schemeClr val="accent2"/>
                  </a:solidFill>
                  <a:latin typeface="+mn-lt"/>
                  <a:sym typeface="Symbol" pitchFamily="18" charset="2"/>
                </a:rPr>
                <a:t></a:t>
              </a:r>
            </a:p>
          </p:txBody>
        </p:sp>
        <p:sp>
          <p:nvSpPr>
            <p:cNvPr id="209940" name="Line 20"/>
            <p:cNvSpPr>
              <a:spLocks noChangeShapeType="1"/>
            </p:cNvSpPr>
            <p:nvPr/>
          </p:nvSpPr>
          <p:spPr bwMode="auto">
            <a:xfrm flipH="1">
              <a:off x="4139952" y="5157192"/>
              <a:ext cx="1873250" cy="79216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  <p:sp>
          <p:nvSpPr>
            <p:cNvPr id="209941" name="Line 21"/>
            <p:cNvSpPr>
              <a:spLocks noChangeShapeType="1"/>
            </p:cNvSpPr>
            <p:nvPr/>
          </p:nvSpPr>
          <p:spPr bwMode="auto">
            <a:xfrm>
              <a:off x="1835696" y="5013176"/>
              <a:ext cx="1655762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Moc testu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5"/>
            <a:ext cx="8496944" cy="5257006"/>
          </a:xfrm>
          <a:noFill/>
        </p:spPr>
        <p:txBody>
          <a:bodyPr>
            <a:normAutofit lnSpcReduction="10000"/>
          </a:bodyPr>
          <a:lstStyle/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/>
              <a:t>Z przedstawionego rysunku widać, że nie jest możliwe jednoczesne minimalizowanie prawdopodobieństwa popełnienia obu błędów.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/>
              <a:t>Z wartością </a:t>
            </a:r>
            <a:r>
              <a:rPr lang="pl-PL" sz="2400" dirty="0" smtClean="0">
                <a:sym typeface="Symbol" pitchFamily="18" charset="2"/>
              </a:rPr>
              <a:t> związana jest moc testu, która jest określana jako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prawdopodobieństwo odrzucenia hipotezy zerowej, gdy jest ona fałszywa</a:t>
            </a:r>
            <a:r>
              <a:rPr lang="pl-PL" sz="2400" dirty="0" smtClean="0">
                <a:sym typeface="Symbol" pitchFamily="18" charset="2"/>
              </a:rPr>
              <a:t>, czyli wynosi 1- .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Moc testu zależy od poziomu istotności , a także </a:t>
            </a:r>
            <a:br>
              <a:rPr lang="pl-PL" sz="2400" dirty="0" smtClean="0">
                <a:sym typeface="Symbol" pitchFamily="18" charset="2"/>
              </a:rPr>
            </a:br>
            <a:r>
              <a:rPr lang="pl-PL" sz="2400" dirty="0" smtClean="0">
                <a:sym typeface="Symbol" pitchFamily="18" charset="2"/>
              </a:rPr>
              <a:t>od postaci hipotezy alternatywnej i liczebności próby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W statystyce praktycznie postępuje się podobnie jak w sądzie przyjmując zasadę domniemania prawdziwości hipotezy zerowej, co oznacza, że chcemy aby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błąd I rodzaju </a:t>
            </a:r>
            <a:r>
              <a:rPr lang="pl-PL" sz="2400" dirty="0" smtClean="0">
                <a:sym typeface="Symbol" pitchFamily="18" charset="2"/>
              </a:rPr>
              <a:t>nie często miał miejsce. 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Określając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poziom istotności określamy granicę błędu I rodzaju</a:t>
            </a:r>
            <a:r>
              <a:rPr lang="pl-PL" sz="2400" dirty="0" smtClean="0">
                <a:sym typeface="Symbol" pitchFamily="18" charset="2"/>
              </a:rPr>
              <a:t>, pamiętając że przyjmując niższą wartość  uzyskujemy wyższą wiarygodność hipotezy alternatywnej (jej przyjęcie jest jakby mocniej uzasadnione), ale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będzie trudniej odrzucić hipotezę </a:t>
            </a:r>
            <a:r>
              <a:rPr lang="pl-PL" sz="2400" dirty="0" smtClean="0">
                <a:sym typeface="Symbol" pitchFamily="18" charset="2"/>
              </a:rPr>
              <a:t>zerową.</a:t>
            </a:r>
          </a:p>
          <a:p>
            <a:pPr marL="269875" indent="-269875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pl-PL" sz="1600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488237" cy="576262"/>
          </a:xfrm>
        </p:spPr>
        <p:txBody>
          <a:bodyPr/>
          <a:lstStyle/>
          <a:p>
            <a:pPr eaLnBrk="1" hangingPunct="1"/>
            <a:r>
              <a:rPr lang="pl-PL" dirty="0" smtClean="0">
                <a:sym typeface="Symbol" pitchFamily="18" charset="2"/>
              </a:rPr>
              <a:t>3. Określenie obszaru krytycznego i obszaru przyjęcia sprawdzanej hipotezy H</a:t>
            </a:r>
            <a:r>
              <a:rPr lang="pl-PL" baseline="-25000" dirty="0" smtClean="0">
                <a:sym typeface="Symbol" pitchFamily="18" charset="2"/>
              </a:rPr>
              <a:t>0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</a:pPr>
            <a:r>
              <a:rPr lang="pl-PL" sz="2400" dirty="0" smtClean="0"/>
              <a:t>	</a:t>
            </a:r>
            <a:r>
              <a:rPr lang="pl-PL" dirty="0" smtClean="0"/>
              <a:t>Jeśli prawdziwa jest hipoteza zerowa, to wartość statystyki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 nie powinna przekraczać pewnej wartości krytycznej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pl-PL" sz="2400" i="1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U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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/2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dwustronny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P(U 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	</a:t>
            </a:r>
            <a:r>
              <a:rPr lang="pl-PL" sz="2400" dirty="0" smtClean="0">
                <a:solidFill>
                  <a:srgbClr val="800000"/>
                </a:solidFill>
                <a:sym typeface="Symbol" pitchFamily="18" charset="2"/>
              </a:rPr>
              <a:t>prawostronny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P(U ≤ -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	</a:t>
            </a:r>
            <a:r>
              <a:rPr lang="pl-PL" sz="2400" dirty="0" smtClean="0">
                <a:solidFill>
                  <a:srgbClr val="00B050"/>
                </a:solidFill>
                <a:sym typeface="Symbol" pitchFamily="18" charset="2"/>
              </a:rPr>
              <a:t>lewostronny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H</a:t>
            </a:r>
            <a:r>
              <a:rPr lang="pl-PL" sz="2400" baseline="-25000" smtClean="0"/>
              <a:t>0</a:t>
            </a:r>
            <a:r>
              <a:rPr lang="pl-PL" sz="2400" smtClean="0"/>
              <a:t>: m=m</a:t>
            </a:r>
            <a:r>
              <a:rPr lang="pl-PL" sz="2400" baseline="-25000" smtClean="0"/>
              <a:t>0</a:t>
            </a:r>
            <a:r>
              <a:rPr lang="pl-PL" sz="2400" smtClean="0">
                <a:sym typeface="Symbol" pitchFamily="18" charset="2"/>
              </a:rPr>
              <a:t>  </a:t>
            </a:r>
            <a:r>
              <a:rPr lang="pl-PL" sz="2400" smtClean="0"/>
              <a:t>H</a:t>
            </a:r>
            <a:r>
              <a:rPr lang="pl-PL" sz="2400" baseline="-25000" smtClean="0"/>
              <a:t>1</a:t>
            </a:r>
            <a:r>
              <a:rPr lang="pl-PL" sz="2400" smtClean="0"/>
              <a:t>: m</a:t>
            </a:r>
            <a:r>
              <a:rPr lang="pl-PL" sz="2400" smtClean="0">
                <a:cs typeface="Times New Roman" pitchFamily="18" charset="0"/>
              </a:rPr>
              <a:t>&lt;</a:t>
            </a:r>
            <a:r>
              <a:rPr lang="pl-PL" sz="2400" smtClean="0"/>
              <a:t>m</a:t>
            </a:r>
            <a:r>
              <a:rPr lang="pl-PL" sz="2400" baseline="-25000" smtClean="0"/>
              <a:t>0 </a:t>
            </a:r>
            <a:br>
              <a:rPr lang="pl-PL" sz="2400" baseline="-25000" smtClean="0"/>
            </a:br>
            <a:r>
              <a:rPr lang="pl-PL" sz="2400" baseline="-25000" smtClean="0"/>
              <a:t> 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P(U </a:t>
            </a:r>
            <a:r>
              <a:rPr lang="pl-PL" sz="2400" smtClean="0">
                <a:cs typeface="Times New Roman" pitchFamily="18" charset="0"/>
                <a:sym typeface="Symbol" pitchFamily="18" charset="2"/>
              </a:rPr>
              <a:t>≤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400" smtClean="0">
                <a:solidFill>
                  <a:schemeClr val="accent2"/>
                </a:solidFill>
              </a:rPr>
              <a:t>u</a:t>
            </a:r>
            <a:r>
              <a:rPr lang="pl-PL" sz="2400" baseline="-25000" smtClean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 )  = 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003800" y="1709738"/>
            <a:ext cx="384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lewostronny obszar krytyczny</a:t>
            </a:r>
          </a:p>
        </p:txBody>
      </p:sp>
      <p:pic>
        <p:nvPicPr>
          <p:cNvPr id="47109" name="Picture 4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6327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211638" y="59499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Times New Roman" pitchFamily="18" charset="0"/>
              </a:rPr>
              <a:t>0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195513" y="594995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u </a:t>
            </a:r>
            <a:r>
              <a:rPr lang="pl-PL" sz="2400" b="1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484438" y="50847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2916238" y="4221163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1331913" y="5661025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 flipV="1">
            <a:off x="971550" y="5734050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1763713" y="5300663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 flipV="1">
            <a:off x="2124075" y="4725988"/>
            <a:ext cx="7921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 flipV="1">
            <a:off x="2484438" y="5300663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H</a:t>
            </a:r>
            <a:r>
              <a:rPr lang="pl-PL" sz="2400" baseline="-25000" smtClean="0"/>
              <a:t>0</a:t>
            </a:r>
            <a:r>
              <a:rPr lang="pl-PL" sz="2400" smtClean="0"/>
              <a:t>: m=m</a:t>
            </a:r>
            <a:r>
              <a:rPr lang="pl-PL" sz="2400" baseline="-25000" smtClean="0"/>
              <a:t>0</a:t>
            </a:r>
            <a:r>
              <a:rPr lang="pl-PL" sz="2400" smtClean="0">
                <a:sym typeface="Symbol" pitchFamily="18" charset="2"/>
              </a:rPr>
              <a:t>  </a:t>
            </a:r>
            <a:r>
              <a:rPr lang="pl-PL" sz="2400" smtClean="0"/>
              <a:t>H</a:t>
            </a:r>
            <a:r>
              <a:rPr lang="pl-PL" sz="2400" baseline="-25000" smtClean="0"/>
              <a:t>1</a:t>
            </a:r>
            <a:r>
              <a:rPr lang="pl-PL" sz="2400" smtClean="0"/>
              <a:t>: m</a:t>
            </a:r>
            <a:r>
              <a:rPr lang="pl-PL" sz="2400" smtClean="0">
                <a:cs typeface="Times New Roman" pitchFamily="18" charset="0"/>
              </a:rPr>
              <a:t>&gt;</a:t>
            </a:r>
            <a:r>
              <a:rPr lang="pl-PL" sz="2400" smtClean="0"/>
              <a:t>m</a:t>
            </a:r>
            <a:r>
              <a:rPr lang="pl-PL" sz="2400" baseline="-25000" smtClean="0"/>
              <a:t>0 </a:t>
            </a:r>
            <a:br>
              <a:rPr lang="pl-PL" sz="2400" baseline="-25000" smtClean="0"/>
            </a:br>
            <a:r>
              <a:rPr lang="pl-PL" sz="2400" baseline="-25000" smtClean="0"/>
              <a:t> 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P(U  </a:t>
            </a:r>
            <a:r>
              <a:rPr lang="pl-PL" sz="2400" smtClean="0">
                <a:solidFill>
                  <a:schemeClr val="accent2"/>
                </a:solidFill>
              </a:rPr>
              <a:t>u</a:t>
            </a:r>
            <a:r>
              <a:rPr lang="pl-PL" sz="2400" baseline="-25000" smtClean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 )  = </a:t>
            </a:r>
          </a:p>
        </p:txBody>
      </p:sp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4751388" y="1495425"/>
            <a:ext cx="404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prawostronny obszar krytyczny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4213" y="1268413"/>
            <a:ext cx="7632700" cy="5143500"/>
            <a:chOff x="567" y="981"/>
            <a:chExt cx="4808" cy="3240"/>
          </a:xfrm>
        </p:grpSpPr>
        <p:pic>
          <p:nvPicPr>
            <p:cNvPr id="48134" name="Picture 4" descr="Grafika:Rozk&amp;lstrok;ad normalny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981"/>
              <a:ext cx="4808" cy="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5" name="Text Box 5"/>
            <p:cNvSpPr txBox="1">
              <a:spLocks noChangeArrowheads="1"/>
            </p:cNvSpPr>
            <p:nvPr/>
          </p:nvSpPr>
          <p:spPr bwMode="auto">
            <a:xfrm>
              <a:off x="2789" y="38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8136" name="Rectangle 6"/>
            <p:cNvSpPr>
              <a:spLocks noChangeArrowheads="1"/>
            </p:cNvSpPr>
            <p:nvPr/>
          </p:nvSpPr>
          <p:spPr bwMode="auto">
            <a:xfrm>
              <a:off x="2426" y="2568"/>
              <a:ext cx="5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3200" b="1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1- </a:t>
              </a:r>
            </a:p>
          </p:txBody>
        </p:sp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3651" y="3933"/>
              <a:ext cx="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u </a:t>
              </a:r>
              <a:r>
                <a:rPr lang="pl-PL" sz="2400" b="1" baseline="-2500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1-</a:t>
              </a:r>
            </a:p>
          </p:txBody>
        </p:sp>
        <p:sp>
          <p:nvSpPr>
            <p:cNvPr id="48138" name="Rectangle 8"/>
            <p:cNvSpPr>
              <a:spLocks noChangeArrowheads="1"/>
            </p:cNvSpPr>
            <p:nvPr/>
          </p:nvSpPr>
          <p:spPr bwMode="auto">
            <a:xfrm>
              <a:off x="4014" y="3566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b="1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48139" name="Line 9"/>
            <p:cNvSpPr>
              <a:spLocks noChangeShapeType="1"/>
            </p:cNvSpPr>
            <p:nvPr/>
          </p:nvSpPr>
          <p:spPr bwMode="auto">
            <a:xfrm flipV="1">
              <a:off x="3833" y="2795"/>
              <a:ext cx="0" cy="10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40" name="Line 11"/>
            <p:cNvSpPr>
              <a:spLocks noChangeShapeType="1"/>
            </p:cNvSpPr>
            <p:nvPr/>
          </p:nvSpPr>
          <p:spPr bwMode="auto">
            <a:xfrm flipH="1">
              <a:off x="3833" y="3113"/>
              <a:ext cx="22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1" name="Line 12"/>
            <p:cNvSpPr>
              <a:spLocks noChangeShapeType="1"/>
            </p:cNvSpPr>
            <p:nvPr/>
          </p:nvSpPr>
          <p:spPr bwMode="auto">
            <a:xfrm flipH="1">
              <a:off x="3923" y="3339"/>
              <a:ext cx="272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2" name="Line 13"/>
            <p:cNvSpPr>
              <a:spLocks noChangeShapeType="1"/>
            </p:cNvSpPr>
            <p:nvPr/>
          </p:nvSpPr>
          <p:spPr bwMode="auto">
            <a:xfrm flipH="1">
              <a:off x="4195" y="3475"/>
              <a:ext cx="18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3" name="Line 14"/>
            <p:cNvSpPr>
              <a:spLocks noChangeShapeType="1"/>
            </p:cNvSpPr>
            <p:nvPr/>
          </p:nvSpPr>
          <p:spPr bwMode="auto">
            <a:xfrm flipH="1">
              <a:off x="4422" y="3612"/>
              <a:ext cx="136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4" name="Line 15"/>
            <p:cNvSpPr>
              <a:spLocks noChangeShapeType="1"/>
            </p:cNvSpPr>
            <p:nvPr/>
          </p:nvSpPr>
          <p:spPr bwMode="auto">
            <a:xfrm flipH="1">
              <a:off x="4694" y="3702"/>
              <a:ext cx="9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H</a:t>
            </a:r>
            <a:r>
              <a:rPr lang="pl-PL" sz="2400" baseline="-25000" smtClean="0"/>
              <a:t>0</a:t>
            </a:r>
            <a:r>
              <a:rPr lang="pl-PL" sz="2400" smtClean="0"/>
              <a:t>: m=m</a:t>
            </a:r>
            <a:r>
              <a:rPr lang="pl-PL" sz="2400" baseline="-25000" smtClean="0"/>
              <a:t>0</a:t>
            </a:r>
            <a:r>
              <a:rPr lang="pl-PL" sz="2400" smtClean="0">
                <a:sym typeface="Symbol" pitchFamily="18" charset="2"/>
              </a:rPr>
              <a:t> 	</a:t>
            </a:r>
            <a:r>
              <a:rPr lang="pl-PL" sz="2400" smtClean="0"/>
              <a:t>H</a:t>
            </a:r>
            <a:r>
              <a:rPr lang="pl-PL" sz="2400" baseline="-25000" smtClean="0"/>
              <a:t>1</a:t>
            </a:r>
            <a:r>
              <a:rPr lang="pl-PL" sz="2400" smtClean="0"/>
              <a:t>: m</a:t>
            </a:r>
            <a:r>
              <a:rPr lang="pl-PL" sz="2400" smtClean="0">
                <a:cs typeface="Times New Roman" pitchFamily="18" charset="0"/>
              </a:rPr>
              <a:t>≠</a:t>
            </a:r>
            <a:r>
              <a:rPr lang="pl-PL" sz="2400" smtClean="0"/>
              <a:t>m</a:t>
            </a:r>
            <a:r>
              <a:rPr lang="pl-PL" sz="2400" baseline="-25000" smtClean="0"/>
              <a:t>0 </a:t>
            </a:r>
            <a:br>
              <a:rPr lang="pl-PL" sz="2400" baseline="-25000" smtClean="0"/>
            </a:b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P (U  </a:t>
            </a:r>
            <a:r>
              <a:rPr lang="pl-PL" sz="2400" b="1" smtClean="0">
                <a:solidFill>
                  <a:schemeClr val="accent2"/>
                </a:solidFill>
                <a:sym typeface="Symbol" pitchFamily="18" charset="2"/>
              </a:rPr>
              <a:t>u </a:t>
            </a:r>
            <a:r>
              <a:rPr lang="pl-PL" sz="2400" b="1" baseline="-25000" smtClean="0">
                <a:solidFill>
                  <a:schemeClr val="accent2"/>
                </a:solidFill>
                <a:sym typeface="Symbol" pitchFamily="18" charset="2"/>
              </a:rPr>
              <a:t>1-/2</a:t>
            </a:r>
            <a:r>
              <a:rPr lang="pl-PL" sz="2400" smtClean="0">
                <a:solidFill>
                  <a:schemeClr val="accent2"/>
                </a:solidFill>
                <a:sym typeface="Symbol" pitchFamily="18" charset="2"/>
              </a:rPr>
              <a:t>  )  = </a:t>
            </a:r>
          </a:p>
        </p:txBody>
      </p:sp>
      <p:pic>
        <p:nvPicPr>
          <p:cNvPr id="49156" name="Picture 4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76327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138613" y="57340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Times New Roman" pitchFamily="18" charset="0"/>
              </a:rPr>
              <a:t>0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95738" y="2968625"/>
            <a:ext cx="881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1- 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507038" y="5811838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u </a:t>
            </a:r>
            <a:r>
              <a:rPr lang="pl-PL" sz="2400" b="1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1- /2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762125" y="5229225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/2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083300" y="5229225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/2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770188" y="4149725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5795963" y="4005263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2338388" y="1773238"/>
            <a:ext cx="403225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6083300" y="1773238"/>
            <a:ext cx="287338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859338" y="1277938"/>
            <a:ext cx="378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dwustronny obszar krytyczny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1187450" y="54435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827088" y="5516563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V="1">
            <a:off x="1619250" y="5083175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1979613" y="4508500"/>
            <a:ext cx="7921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V="1">
            <a:off x="2339975" y="5083175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V="1">
            <a:off x="6588125" y="5300663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V="1">
            <a:off x="7164388" y="54451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V="1">
            <a:off x="5795963" y="4508500"/>
            <a:ext cx="2889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5795963" y="4797425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V="1">
            <a:off x="6084888" y="5013325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Błąd średniokwadratowy estymatora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353425" cy="4968552"/>
          </a:xfrm>
        </p:spPr>
        <p:txBody>
          <a:bodyPr/>
          <a:lstStyle/>
          <a:p>
            <a:pPr eaLnBrk="1" hangingPunct="1"/>
            <a:r>
              <a:rPr lang="pl-PL" sz="2400" dirty="0" smtClean="0"/>
              <a:t>Błędem średniokwadratowym estymatora    , nazywamy </a:t>
            </a:r>
          </a:p>
          <a:p>
            <a:pPr eaLnBrk="1" hangingPunct="1">
              <a:buFontTx/>
              <a:buNone/>
            </a:pPr>
            <a:r>
              <a:rPr lang="pl-PL" sz="2400" dirty="0" smtClean="0"/>
              <a:t>wartość średnią kwadratu odległości</a:t>
            </a:r>
          </a:p>
          <a:p>
            <a:pPr eaLnBrk="1" hangingPunct="1">
              <a:buFontTx/>
              <a:buNone/>
            </a:pPr>
            <a:r>
              <a:rPr lang="pl-PL" sz="2400" dirty="0" smtClean="0"/>
              <a:t> </a:t>
            </a:r>
          </a:p>
          <a:p>
            <a:pPr eaLnBrk="1" hangingPunct="1"/>
            <a:r>
              <a:rPr lang="pl-PL" sz="2400" dirty="0" smtClean="0"/>
              <a:t>Dla każdego estymatora     jego błąd średniokwadratowy jest sumą jego wariancji i kwadratu obciążenia</a:t>
            </a:r>
          </a:p>
          <a:p>
            <a:pPr eaLnBrk="1" hangingPunct="1"/>
            <a:endParaRPr lang="pl-PL" sz="2400" dirty="0" smtClean="0"/>
          </a:p>
          <a:p>
            <a:pPr eaLnBrk="1" hangingPunct="1"/>
            <a:endParaRPr lang="pl-PL" sz="2400" dirty="0" smtClean="0"/>
          </a:p>
          <a:p>
            <a:pPr eaLnBrk="1" hangingPunct="1"/>
            <a:r>
              <a:rPr lang="pl-PL" sz="2400" dirty="0" smtClean="0"/>
              <a:t>Błędem standardowym estymatora        parametru </a:t>
            </a:r>
            <a:r>
              <a:rPr lang="pl-PL" sz="2400" dirty="0" smtClean="0">
                <a:sym typeface="Symbol" pitchFamily="18" charset="2"/>
              </a:rPr>
              <a:t> nazywamy dowolny estymator jego odchylenia standardowego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52120" y="1268760"/>
          <a:ext cx="212725" cy="360363"/>
        </p:xfrm>
        <a:graphic>
          <a:graphicData uri="http://schemas.openxmlformats.org/presentationml/2006/ole">
            <p:oleObj spid="_x0000_s279554" name="Równanie" r:id="rId3" imgW="126780" imgH="215526" progId="">
              <p:embed/>
            </p:oleObj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076056" y="1772816"/>
          <a:ext cx="1584325" cy="528638"/>
        </p:xfrm>
        <a:graphic>
          <a:graphicData uri="http://schemas.openxmlformats.org/presentationml/2006/ole">
            <p:oleObj spid="_x0000_s279555" name="Równanie" r:id="rId4" imgW="418918" imgH="266584" progId="">
              <p:embed/>
            </p:oleObj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3419872" y="2924944"/>
          <a:ext cx="212725" cy="360362"/>
        </p:xfrm>
        <a:graphic>
          <a:graphicData uri="http://schemas.openxmlformats.org/presentationml/2006/ole">
            <p:oleObj spid="_x0000_s279556" name="Równanie" r:id="rId5" imgW="126780" imgH="215526" progId="">
              <p:embed/>
            </p:oleObj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1547664" y="4005064"/>
          <a:ext cx="5472112" cy="554038"/>
        </p:xfrm>
        <a:graphic>
          <a:graphicData uri="http://schemas.openxmlformats.org/presentationml/2006/ole">
            <p:oleObj spid="_x0000_s279557" name="Równanie" r:id="rId6" imgW="1447800" imgH="279400" progId="">
              <p:embed/>
            </p:oleObj>
          </a:graphicData>
        </a:graphic>
      </p:graphicFrame>
      <p:graphicFrame>
        <p:nvGraphicFramePr>
          <p:cNvPr id="5128" name="Object 10"/>
          <p:cNvGraphicFramePr>
            <a:graphicFrameLocks noChangeAspect="1"/>
          </p:cNvGraphicFramePr>
          <p:nvPr/>
        </p:nvGraphicFramePr>
        <p:xfrm>
          <a:off x="4932040" y="4941168"/>
          <a:ext cx="212725" cy="360363"/>
        </p:xfrm>
        <a:graphic>
          <a:graphicData uri="http://schemas.openxmlformats.org/presentationml/2006/ole">
            <p:oleObj spid="_x0000_s279558" name="Równanie" r:id="rId7" imgW="126780" imgH="215526" progId="">
              <p:embed/>
            </p:oleObj>
          </a:graphicData>
        </a:graphic>
      </p:graphicFrame>
      <p:graphicFrame>
        <p:nvGraphicFramePr>
          <p:cNvPr id="5129" name="Object 11"/>
          <p:cNvGraphicFramePr>
            <a:graphicFrameLocks noChangeAspect="1"/>
          </p:cNvGraphicFramePr>
          <p:nvPr/>
        </p:nvGraphicFramePr>
        <p:xfrm>
          <a:off x="2699792" y="5661248"/>
          <a:ext cx="2833687" cy="830262"/>
        </p:xfrm>
        <a:graphic>
          <a:graphicData uri="http://schemas.openxmlformats.org/presentationml/2006/ole">
            <p:oleObj spid="_x0000_s279559" name="Równanie" r:id="rId8" imgW="749300" imgH="419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>
                <a:sym typeface="Symbol" pitchFamily="18" charset="2"/>
              </a:rPr>
              <a:t>4. Wybór testu weryfikującego H</a:t>
            </a:r>
            <a:r>
              <a:rPr lang="pl-PL" sz="2400" baseline="-25000" smtClean="0">
                <a:sym typeface="Symbol" pitchFamily="18" charset="2"/>
              </a:rPr>
              <a:t>0</a:t>
            </a:r>
            <a:r>
              <a:rPr lang="pl-PL" sz="2400" smtClean="0">
                <a:sym typeface="Symbol" pitchFamily="18" charset="2"/>
              </a:rPr>
              <a:t/>
            </a:r>
            <a:br>
              <a:rPr lang="pl-PL" sz="2400" smtClean="0">
                <a:sym typeface="Symbol" pitchFamily="18" charset="2"/>
              </a:rPr>
            </a:br>
            <a:r>
              <a:rPr lang="pl-PL" sz="2400" smtClean="0">
                <a:sym typeface="Symbol" pitchFamily="18" charset="2"/>
              </a:rPr>
              <a:t> i wyliczenie statystyki testowej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568952" cy="5400599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dirty="0" smtClean="0"/>
              <a:t>Rozważamy rozkład średnich z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/>
              <a:t>-elementowej próby, jest to rozkład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N(m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     )</a:t>
            </a:r>
            <a:r>
              <a:rPr lang="pl-PL" dirty="0" smtClean="0"/>
              <a:t>, o ile hipoteza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 smtClean="0"/>
              <a:t> jest prawdziwa.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Stąd statystyka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, określona wzorem </a:t>
            </a:r>
          </a:p>
          <a:p>
            <a:pPr eaLnBrk="1" hangingPunct="1">
              <a:lnSpc>
                <a:spcPct val="90000"/>
              </a:lnSpc>
            </a:pPr>
            <a:endParaRPr lang="pl-PL" dirty="0" smtClean="0"/>
          </a:p>
          <a:p>
            <a:pPr eaLnBrk="1" hangingPunct="1">
              <a:lnSpc>
                <a:spcPct val="90000"/>
              </a:lnSpc>
            </a:pPr>
            <a:endParaRPr 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 ma rozkład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  <a:r>
              <a:rPr lang="pl-PL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dirty="0" smtClean="0"/>
              <a:t>Jeśli prawdziwa jest hipoteza zerowa , to wartość statystyki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 nie powinna przekraczać pewnej wartości krytycznej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pl-PL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dirty="0" smtClean="0">
                <a:sym typeface="Symbol" pitchFamily="18" charset="2"/>
              </a:rPr>
              <a:t> oznacza obszar zbiór nietypowych wartości statystyki testowej pod warunkiem prawdziwości hipotezy zerowej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>
              <a:sym typeface="Symbol" pitchFamily="18" charset="2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987824" y="1556792"/>
          <a:ext cx="428625" cy="434975"/>
        </p:xfrm>
        <a:graphic>
          <a:graphicData uri="http://schemas.openxmlformats.org/presentationml/2006/ole">
            <p:oleObj spid="_x0000_s342018" name="Równanie" r:id="rId3" imgW="241200" imgH="228600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916238" y="2589213"/>
          <a:ext cx="2671762" cy="946150"/>
        </p:xfrm>
        <a:graphic>
          <a:graphicData uri="http://schemas.openxmlformats.org/presentationml/2006/ole">
            <p:oleObj spid="_x0000_s342019" name="Równanie" r:id="rId4" imgW="939600" imgH="431640" progId="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>
                <a:solidFill>
                  <a:schemeClr val="accent2"/>
                </a:solidFill>
              </a:rPr>
              <a:t>Funkcje testowe dla dużej próby i dla małej, gdy nieznana jest wartość wariancji w populacji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339975" y="2205038"/>
          <a:ext cx="4103688" cy="1090612"/>
        </p:xfrm>
        <a:graphic>
          <a:graphicData uri="http://schemas.openxmlformats.org/presentationml/2006/ole">
            <p:oleObj spid="_x0000_s343042" name="Równanie" r:id="rId3" imgW="939600" imgH="431640" progId="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124200" y="4800600"/>
          <a:ext cx="3429000" cy="1295400"/>
        </p:xfrm>
        <a:graphic>
          <a:graphicData uri="http://schemas.openxmlformats.org/presentationml/2006/ole">
            <p:oleObj spid="_x0000_s343043" name="Równanie" r:id="rId4" imgW="1054080" imgH="431640" progId="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95400" y="1457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Duża próba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331913" y="4014788"/>
            <a:ext cx="161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Mała próba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Podstawa do podjęcia decyzji weryfikacyjnej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28650" lvl="1" indent="-360363" eaLnBrk="1" hangingPunct="1"/>
            <a:r>
              <a:rPr lang="pl-PL" dirty="0" smtClean="0">
                <a:sym typeface="Symbol" pitchFamily="18" charset="2"/>
              </a:rPr>
              <a:t>Jeżeli obliczona wartość funkcji testowej znajdzie się w obszarze krytycznym (np.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 &gt;A</a:t>
            </a:r>
            <a:r>
              <a:rPr lang="pl-PL" dirty="0" smtClean="0">
                <a:sym typeface="Symbol" pitchFamily="18" charset="2"/>
              </a:rPr>
              <a:t>) , hipotezę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dirty="0" smtClean="0">
                <a:sym typeface="Symbol" pitchFamily="18" charset="2"/>
              </a:rPr>
              <a:t> należy odrzucić i przyjąć hipotezę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dirty="0" smtClean="0">
                <a:sym typeface="Symbol" pitchFamily="18" charset="2"/>
              </a:rPr>
              <a:t> </a:t>
            </a:r>
          </a:p>
          <a:p>
            <a:pPr marL="628650" lvl="1" indent="-360363" eaLnBrk="1" hangingPunct="1"/>
            <a:r>
              <a:rPr lang="pl-PL" dirty="0" smtClean="0">
                <a:sym typeface="Symbol" pitchFamily="18" charset="2"/>
              </a:rPr>
              <a:t>W  programach komputerowych decyzję podejmuje się na następującej podstawie </a:t>
            </a:r>
          </a:p>
          <a:p>
            <a:pPr marL="1171575" lvl="2" eaLnBrk="1" hangingPunct="1"/>
            <a:r>
              <a:rPr lang="pl-PL" dirty="0" smtClean="0">
                <a:sym typeface="Symbol" pitchFamily="18" charset="2"/>
              </a:rPr>
              <a:t>jeśli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p&lt;   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odrzucamy, przyjmujemy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 marL="1171575" lvl="2" eaLnBrk="1" hangingPunct="1"/>
            <a:r>
              <a:rPr lang="pl-PL" dirty="0" smtClean="0">
                <a:sym typeface="Symbol" pitchFamily="18" charset="2"/>
              </a:rPr>
              <a:t>jeśli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  </a:t>
            </a: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 nie ma podstaw do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odrzucenia 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</p:txBody>
      </p:sp>
      <p:pic>
        <p:nvPicPr>
          <p:cNvPr id="50181" name="Picture 5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292600"/>
            <a:ext cx="47529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427538" y="5300663"/>
            <a:ext cx="0" cy="9366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211638" y="62372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427538" y="6237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427538" y="6308725"/>
            <a:ext cx="1800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572000" y="57340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4427538" y="5589588"/>
            <a:ext cx="2889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4716463" y="5876925"/>
            <a:ext cx="2889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219700" y="6092825"/>
            <a:ext cx="1444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210425" cy="941388"/>
          </a:xfrm>
        </p:spPr>
        <p:txBody>
          <a:bodyPr/>
          <a:lstStyle/>
          <a:p>
            <a:pPr eaLnBrk="1" hangingPunct="1"/>
            <a:r>
              <a:rPr lang="pl-PL" sz="2800" dirty="0" smtClean="0"/>
              <a:t>Przykłady estymatorów punktowych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96752"/>
            <a:ext cx="8281987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dirty="0" smtClean="0"/>
              <a:t>Estymatorem zgodnym, nieobciążonym </a:t>
            </a:r>
            <a:br>
              <a:rPr lang="pl-PL" dirty="0" smtClean="0"/>
            </a:br>
            <a:r>
              <a:rPr lang="pl-PL" dirty="0" smtClean="0"/>
              <a:t>i najefektywniejszym dla </a:t>
            </a:r>
            <a:r>
              <a:rPr lang="pl-PL" b="1" dirty="0" smtClean="0">
                <a:solidFill>
                  <a:srgbClr val="800000"/>
                </a:solidFill>
              </a:rPr>
              <a:t>wartości oczekiwanej</a:t>
            </a:r>
            <a:r>
              <a:rPr lang="pl-PL" dirty="0" smtClean="0">
                <a:solidFill>
                  <a:srgbClr val="800000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populacji jest średnia arytmetyczna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dirty="0" smtClean="0"/>
              <a:t>Mediana  wyznaczona z próby jest nieobciążonym </a:t>
            </a:r>
            <a:br>
              <a:rPr lang="pl-PL" dirty="0" smtClean="0"/>
            </a:br>
            <a:r>
              <a:rPr lang="pl-PL" dirty="0" smtClean="0"/>
              <a:t>ale </a:t>
            </a:r>
            <a:r>
              <a:rPr lang="pl-PL" dirty="0" smtClean="0">
                <a:solidFill>
                  <a:srgbClr val="800000"/>
                </a:solidFill>
              </a:rPr>
              <a:t>mniej efektywnym  </a:t>
            </a:r>
            <a:r>
              <a:rPr lang="pl-PL" dirty="0" smtClean="0"/>
              <a:t>od średniej arytmetycznej estymatorem wartości oczekiwanej</a:t>
            </a:r>
            <a:endParaRPr lang="pl-PL" dirty="0" smtClean="0">
              <a:latin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131840" y="2924944"/>
          <a:ext cx="2160588" cy="1081087"/>
        </p:xfrm>
        <a:graphic>
          <a:graphicData uri="http://schemas.openxmlformats.org/presentationml/2006/ole">
            <p:oleObj spid="_x0000_s280578" name="Równanie" r:id="rId3" imgW="863225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7"/>
          </a:xfrm>
        </p:spPr>
        <p:txBody>
          <a:bodyPr/>
          <a:lstStyle/>
          <a:p>
            <a:pPr eaLnBrk="1" hangingPunct="1"/>
            <a:r>
              <a:rPr lang="pl-PL" sz="2800" dirty="0" smtClean="0">
                <a:latin typeface="+mn-lt"/>
              </a:rPr>
              <a:t>Przykłady estymatorów punktowych</a:t>
            </a:r>
            <a:r>
              <a:rPr lang="pl-PL" dirty="0" smtClean="0">
                <a:latin typeface="+mn-lt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496300" cy="486886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pl-PL" dirty="0" smtClean="0"/>
              <a:t>Niech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dirty="0" smtClean="0"/>
              <a:t> oznacza liczbę wyróżnionych elementów </a:t>
            </a:r>
            <a:br>
              <a:rPr lang="pl-PL" dirty="0" smtClean="0"/>
            </a:br>
            <a:r>
              <a:rPr lang="pl-PL" dirty="0" smtClean="0"/>
              <a:t>w próbie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/>
              <a:t> -elementowej (np. liczbę wyrobów wadliwych), wtedy statystyka będąca </a:t>
            </a:r>
            <a:r>
              <a:rPr lang="pl-PL" dirty="0" smtClean="0">
                <a:solidFill>
                  <a:srgbClr val="800000"/>
                </a:solidFill>
              </a:rPr>
              <a:t>częstością</a:t>
            </a:r>
            <a:r>
              <a:rPr lang="pl-PL" dirty="0" smtClean="0"/>
              <a:t> w próbie</a:t>
            </a:r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dirty="0" smtClean="0"/>
              <a:t>jest estymatorem zgodnym,  nieobciążonym </a:t>
            </a:r>
            <a:br>
              <a:rPr lang="pl-PL" dirty="0" smtClean="0"/>
            </a:br>
            <a:r>
              <a:rPr lang="pl-PL" dirty="0" smtClean="0"/>
              <a:t>i najefektywniejszym </a:t>
            </a:r>
            <a:r>
              <a:rPr lang="pl-PL" dirty="0" smtClean="0">
                <a:solidFill>
                  <a:srgbClr val="800000"/>
                </a:solidFill>
              </a:rPr>
              <a:t>frakcji</a:t>
            </a:r>
            <a:r>
              <a:rPr lang="pl-PL" dirty="0" smtClean="0"/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dirty="0" smtClean="0"/>
              <a:t> w populacji </a:t>
            </a:r>
          </a:p>
          <a:p>
            <a:pPr eaLnBrk="1" hangingPunct="1">
              <a:buFontTx/>
              <a:buNone/>
            </a:pPr>
            <a:endParaRPr lang="pl-PL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563888" y="3068960"/>
          <a:ext cx="1439863" cy="1255713"/>
        </p:xfrm>
        <a:graphic>
          <a:graphicData uri="http://schemas.openxmlformats.org/presentationml/2006/ole">
            <p:oleObj spid="_x0000_s281602" name="Równanie" r:id="rId3" imgW="444307" imgH="393529" progId="">
              <p:embed/>
            </p:oleObj>
          </a:graphicData>
        </a:graphic>
      </p:graphicFrame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79388" y="5084763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492375"/>
            <a:ext cx="8497887" cy="4032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 smtClean="0"/>
              <a:t> jest estymatorem zgodnym </a:t>
            </a:r>
            <a:r>
              <a:rPr lang="pl-PL" dirty="0" smtClean="0">
                <a:solidFill>
                  <a:srgbClr val="800000"/>
                </a:solidFill>
              </a:rPr>
              <a:t>ale obciążonym </a:t>
            </a:r>
            <a:r>
              <a:rPr lang="pl-PL" dirty="0" smtClean="0"/>
              <a:t>wariancji w całej populacji. 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r>
              <a:rPr lang="pl-PL" dirty="0" smtClean="0"/>
              <a:t>Wskazówka: tego wzoru używamy obliczając wariancję </a:t>
            </a:r>
            <a:br>
              <a:rPr lang="pl-PL" dirty="0" smtClean="0"/>
            </a:br>
            <a:r>
              <a:rPr lang="pl-PL" dirty="0" smtClean="0"/>
              <a:t>z całej populacji, natomiast do </a:t>
            </a:r>
            <a:r>
              <a:rPr lang="pl-PL" dirty="0" smtClean="0">
                <a:solidFill>
                  <a:srgbClr val="800000"/>
                </a:solidFill>
              </a:rPr>
              <a:t>estymacji na podstawie próbki </a:t>
            </a:r>
            <a:r>
              <a:rPr lang="pl-PL" dirty="0" smtClean="0"/>
              <a:t>należy wynik z próby pomnożyć przez współczynnik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n/(n-1)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059832" y="1268760"/>
          <a:ext cx="3240088" cy="1112837"/>
        </p:xfrm>
        <a:graphic>
          <a:graphicData uri="http://schemas.openxmlformats.org/presentationml/2006/ole">
            <p:oleObj spid="_x0000_s282626" name="Równanie" r:id="rId3" imgW="1257300" imgH="431800" progId="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3608" y="0"/>
            <a:ext cx="72104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Przykłady estymatorów punktowych </a:t>
            </a: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0" dirty="0" smtClean="0">
                <a:solidFill>
                  <a:srgbClr val="006699"/>
                </a:solidFill>
                <a:latin typeface="+mn-lt"/>
              </a:rPr>
              <a:t>Obciążoność i nieobciążoność estymatora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96752"/>
            <a:ext cx="8604250" cy="52565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Odchylenie standardowe dane wzorem</a:t>
            </a:r>
          </a:p>
          <a:p>
            <a:pPr eaLnBrk="1" hangingPunct="1">
              <a:buFontTx/>
              <a:buNone/>
            </a:pPr>
            <a:r>
              <a:rPr lang="pl-PL" dirty="0" smtClean="0"/>
              <a:t>	</a:t>
            </a:r>
          </a:p>
          <a:p>
            <a:pPr eaLnBrk="1" hangingPunct="1">
              <a:buFontTx/>
              <a:buNone/>
            </a:pPr>
            <a:r>
              <a:rPr lang="pl-PL" dirty="0" smtClean="0"/>
              <a:t>	</a:t>
            </a:r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buFontTx/>
              <a:buNone/>
            </a:pPr>
            <a:r>
              <a:rPr lang="pl-PL" dirty="0" smtClean="0"/>
              <a:t>jest estymatorem </a:t>
            </a:r>
            <a:r>
              <a:rPr lang="pl-PL" dirty="0" smtClean="0">
                <a:solidFill>
                  <a:srgbClr val="800000"/>
                </a:solidFill>
              </a:rPr>
              <a:t>obciążonym</a:t>
            </a:r>
            <a:r>
              <a:rPr lang="pl-PL" dirty="0" smtClean="0"/>
              <a:t> odchylenia standardowego w całej populacji, a nieobciążonym  jest odchylenie obliczone z wzoru</a:t>
            </a:r>
          </a:p>
          <a:p>
            <a:pPr eaLnBrk="1" hangingPunct="1"/>
            <a:endParaRPr lang="pl-PL" dirty="0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771800" y="1844824"/>
          <a:ext cx="2943267" cy="1152128"/>
        </p:xfrm>
        <a:graphic>
          <a:graphicData uri="http://schemas.openxmlformats.org/presentationml/2006/ole">
            <p:oleObj spid="_x0000_s283650" name="Równanie" r:id="rId3" imgW="1231366" imgH="482391" progId="">
              <p:embed/>
            </p:oleObj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627784" y="5229200"/>
          <a:ext cx="3331629" cy="1130573"/>
        </p:xfrm>
        <a:graphic>
          <a:graphicData uri="http://schemas.openxmlformats.org/presentationml/2006/ole">
            <p:oleObj spid="_x0000_s283651" name="Równanie" r:id="rId4" imgW="1422400" imgH="482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2060</Words>
  <Application>Microsoft Office PowerPoint</Application>
  <PresentationFormat>Pokaz na ekranie (4:3)</PresentationFormat>
  <Paragraphs>551</Paragraphs>
  <Slides>52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4" baseType="lpstr">
      <vt:lpstr>Projekt domyślny</vt:lpstr>
      <vt:lpstr>Równanie</vt:lpstr>
      <vt:lpstr> Wnioskowanie statystyczne. Estymacja i estymatory.</vt:lpstr>
      <vt:lpstr>Slajd 2</vt:lpstr>
      <vt:lpstr>Estymacja parametryczna</vt:lpstr>
      <vt:lpstr>Estymator NMW</vt:lpstr>
      <vt:lpstr>Błąd średniokwadratowy estymatora</vt:lpstr>
      <vt:lpstr>Przykłady estymatorów punktowych</vt:lpstr>
      <vt:lpstr>Przykłady estymatorów punktowych </vt:lpstr>
      <vt:lpstr>Slajd 8</vt:lpstr>
      <vt:lpstr>Obciążoność i nieobciążoność estymatora</vt:lpstr>
      <vt:lpstr>Estymator obciążony wariancji</vt:lpstr>
      <vt:lpstr>Estymator asymptotycznie nieobciążony</vt:lpstr>
      <vt:lpstr> Estymacja przedziałowa polega na wyznaczeniu  granic przedziału liczbowego, w którym,  z określonym prawdopodobieństwem, równym (1-),  zawiera się wartość szacowanego parametru</vt:lpstr>
      <vt:lpstr>Estymacja przedziałowa</vt:lpstr>
      <vt:lpstr>Slajd 14</vt:lpstr>
      <vt:lpstr>Praktyczna realizacja przedziałów ufności dla , dla prostych prób losowych o licznościach n=25, z rozkładu N (0,1) dla poziomu ufności 1- = 0.9</vt:lpstr>
      <vt:lpstr>Estymacja przedziałowa</vt:lpstr>
      <vt:lpstr> Przedział ufności dla wartości oczekiwanej, gdy znane jest odchylenie standardowe </vt:lpstr>
      <vt:lpstr>Problem minimalnej liczności próby</vt:lpstr>
      <vt:lpstr>Wielkość efektu d Cohena</vt:lpstr>
      <vt:lpstr>Zadanie</vt:lpstr>
      <vt:lpstr>Zadanie (rozw.)</vt:lpstr>
      <vt:lpstr>Przedział ufności dla wartości oczekiwanej, gdy odchylenie standardowe jest nieznane</vt:lpstr>
      <vt:lpstr>Slajd 23</vt:lpstr>
      <vt:lpstr>Slajd 24</vt:lpstr>
      <vt:lpstr>Zadanie</vt:lpstr>
      <vt:lpstr>Zadanie (rozw. a)</vt:lpstr>
      <vt:lpstr>Slajd 27</vt:lpstr>
      <vt:lpstr>Przedział ufności dla wariancji  w populacji normalnej</vt:lpstr>
      <vt:lpstr>Zadanie</vt:lpstr>
      <vt:lpstr>Zadanie (rozw. b);  szacowanie odchylenia standardowego</vt:lpstr>
      <vt:lpstr>Zadanie (rozw. b)</vt:lpstr>
      <vt:lpstr>Slajd 32</vt:lpstr>
      <vt:lpstr>Przedziały ufności dla proporcji p</vt:lpstr>
      <vt:lpstr>Przedział ufności dla proporcji p</vt:lpstr>
      <vt:lpstr>Zastosowanie</vt:lpstr>
      <vt:lpstr>Wnioskowanie statystyczne Weryfikacja hipotez statystycznych</vt:lpstr>
      <vt:lpstr>Weryfikacja hipotez statystycznych</vt:lpstr>
      <vt:lpstr>Testy statystyczne</vt:lpstr>
      <vt:lpstr>Podstawowe etapy procesu weryfikacji hipotez statystycznych</vt:lpstr>
      <vt:lpstr>Etapy wnioskowania statystycznego</vt:lpstr>
      <vt:lpstr>1. Sformułowanie hipotez H0 i H1  Parametryczne testy istotności  </vt:lpstr>
      <vt:lpstr>2. Przyjęcie odpowiedniego poziomu istotności  oraz liczebności próby</vt:lpstr>
      <vt:lpstr>Rodzaje błędów popełnianych przy weryfikacji hipotez statystycznych</vt:lpstr>
      <vt:lpstr>Związek pomiędzy błędami I i II rodzaju: zmniejszanie wartości  pociąga wzrost wartości </vt:lpstr>
      <vt:lpstr>Moc testu</vt:lpstr>
      <vt:lpstr>3. Określenie obszaru krytycznego i obszaru przyjęcia sprawdzanej hipotezy H0</vt:lpstr>
      <vt:lpstr>H0: m=m0  H1: m&lt;m0   P(U ≤ u )  = </vt:lpstr>
      <vt:lpstr>H0: m=m0  H1: m&gt;m0   P(U  u )  = </vt:lpstr>
      <vt:lpstr>H0: m=m0  H1: m≠m0  P (U  u 1-/2  )  = </vt:lpstr>
      <vt:lpstr>4. Wybór testu weryfikującego H0  i wyliczenie statystyki testowej</vt:lpstr>
      <vt:lpstr>Funkcje testowe dla dużej próby i dla małej, gdy nieznana jest wartość wariancji w populacji</vt:lpstr>
      <vt:lpstr>Podstawa do podjęcia decyzji weryfikacyjnej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89</cp:revision>
  <dcterms:created xsi:type="dcterms:W3CDTF">2009-12-04T09:17:17Z</dcterms:created>
  <dcterms:modified xsi:type="dcterms:W3CDTF">2020-03-13T14:37:17Z</dcterms:modified>
</cp:coreProperties>
</file>