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sldIdLst>
    <p:sldId id="395" r:id="rId3"/>
    <p:sldId id="436" r:id="rId4"/>
    <p:sldId id="396" r:id="rId5"/>
    <p:sldId id="465" r:id="rId6"/>
    <p:sldId id="397" r:id="rId7"/>
    <p:sldId id="398" r:id="rId8"/>
    <p:sldId id="447" r:id="rId9"/>
    <p:sldId id="399" r:id="rId10"/>
    <p:sldId id="462" r:id="rId11"/>
    <p:sldId id="400" r:id="rId12"/>
    <p:sldId id="401" r:id="rId13"/>
    <p:sldId id="402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46" r:id="rId24"/>
    <p:sldId id="411" r:id="rId25"/>
    <p:sldId id="412" r:id="rId26"/>
    <p:sldId id="413" r:id="rId27"/>
    <p:sldId id="414" r:id="rId28"/>
    <p:sldId id="418" r:id="rId29"/>
    <p:sldId id="419" r:id="rId30"/>
    <p:sldId id="420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50" r:id="rId46"/>
    <p:sldId id="451" r:id="rId47"/>
    <p:sldId id="452" r:id="rId48"/>
    <p:sldId id="453" r:id="rId49"/>
    <p:sldId id="454" r:id="rId50"/>
    <p:sldId id="455" r:id="rId51"/>
    <p:sldId id="457" r:id="rId52"/>
    <p:sldId id="458" r:id="rId53"/>
    <p:sldId id="459" r:id="rId54"/>
    <p:sldId id="460" r:id="rId55"/>
    <p:sldId id="449" r:id="rId56"/>
    <p:sldId id="448" r:id="rId57"/>
    <p:sldId id="464" r:id="rId58"/>
    <p:sldId id="463" r:id="rId59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0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0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16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212" algn="l" defTabSz="91408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255" algn="l" defTabSz="91408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296" algn="l" defTabSz="91408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339" algn="l" defTabSz="91408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FF"/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19AC7-D5D6-4394-9340-9D96CA978BD3}" type="doc">
      <dgm:prSet loTypeId="urn:microsoft.com/office/officeart/2005/8/layout/bProcess2" loCatId="process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36CFAAFF-C30B-4FDB-9F46-3E15733BCCD7}">
      <dgm:prSet phldrT="[Tekst]"/>
      <dgm:spPr/>
      <dgm:t>
        <a:bodyPr/>
        <a:lstStyle/>
        <a:p>
          <a:r>
            <a:rPr lang="pl-PL" dirty="0" smtClean="0"/>
            <a:t>Próba</a:t>
          </a:r>
          <a:endParaRPr lang="pl-PL" dirty="0"/>
        </a:p>
      </dgm:t>
    </dgm:pt>
    <dgm:pt modelId="{B84D70A8-D325-4463-ADF8-95A4E644458F}" type="parTrans" cxnId="{8F1CA7AE-C022-4008-B74F-C37040E29A97}">
      <dgm:prSet/>
      <dgm:spPr/>
      <dgm:t>
        <a:bodyPr/>
        <a:lstStyle/>
        <a:p>
          <a:endParaRPr lang="pl-PL"/>
        </a:p>
      </dgm:t>
    </dgm:pt>
    <dgm:pt modelId="{DDF4300F-6F3D-4299-9DDF-F82FBD6C86CE}" type="sibTrans" cxnId="{8F1CA7AE-C022-4008-B74F-C37040E29A97}">
      <dgm:prSet/>
      <dgm:spPr/>
      <dgm:t>
        <a:bodyPr/>
        <a:lstStyle/>
        <a:p>
          <a:endParaRPr lang="pl-PL"/>
        </a:p>
      </dgm:t>
    </dgm:pt>
    <dgm:pt modelId="{CD433B4B-1470-41AC-A96D-BACC5AF0AA8D}">
      <dgm:prSet phldrT="[Tekst]"/>
      <dgm:spPr/>
      <dgm:t>
        <a:bodyPr/>
        <a:lstStyle/>
        <a:p>
          <a:r>
            <a:rPr lang="pl-PL" dirty="0" smtClean="0"/>
            <a:t>Estymacja</a:t>
          </a:r>
          <a:endParaRPr lang="pl-PL" dirty="0"/>
        </a:p>
      </dgm:t>
    </dgm:pt>
    <dgm:pt modelId="{A5B31D59-9A6D-4A20-B9A3-37D46DA6311D}" type="parTrans" cxnId="{3218597E-9014-4E36-9047-BEC31205455B}">
      <dgm:prSet/>
      <dgm:spPr/>
      <dgm:t>
        <a:bodyPr/>
        <a:lstStyle/>
        <a:p>
          <a:endParaRPr lang="pl-PL"/>
        </a:p>
      </dgm:t>
    </dgm:pt>
    <dgm:pt modelId="{8E348C83-F433-4BFA-9CAA-E65A5A83FBF6}" type="sibTrans" cxnId="{3218597E-9014-4E36-9047-BEC31205455B}">
      <dgm:prSet/>
      <dgm:spPr/>
      <dgm:t>
        <a:bodyPr/>
        <a:lstStyle/>
        <a:p>
          <a:endParaRPr lang="pl-PL"/>
        </a:p>
      </dgm:t>
    </dgm:pt>
    <dgm:pt modelId="{59918F1A-7846-4DCB-B4FB-40F607F5206A}">
      <dgm:prSet phldrT="[Tekst]"/>
      <dgm:spPr/>
      <dgm:t>
        <a:bodyPr/>
        <a:lstStyle/>
        <a:p>
          <a:r>
            <a:rPr lang="pl-PL" dirty="0" smtClean="0"/>
            <a:t>Populacja</a:t>
          </a:r>
          <a:endParaRPr lang="pl-PL" dirty="0"/>
        </a:p>
      </dgm:t>
    </dgm:pt>
    <dgm:pt modelId="{61D35282-0746-44D1-9BC5-36354EBF340C}" type="parTrans" cxnId="{E305A7C2-68BB-4EB2-AA6D-756910AAD0D9}">
      <dgm:prSet/>
      <dgm:spPr/>
      <dgm:t>
        <a:bodyPr/>
        <a:lstStyle/>
        <a:p>
          <a:endParaRPr lang="pl-PL"/>
        </a:p>
      </dgm:t>
    </dgm:pt>
    <dgm:pt modelId="{57550043-6215-45E6-A452-1370366C6C6E}" type="sibTrans" cxnId="{E305A7C2-68BB-4EB2-AA6D-756910AAD0D9}">
      <dgm:prSet/>
      <dgm:spPr/>
      <dgm:t>
        <a:bodyPr/>
        <a:lstStyle/>
        <a:p>
          <a:endParaRPr lang="pl-PL"/>
        </a:p>
      </dgm:t>
    </dgm:pt>
    <dgm:pt modelId="{BA8F9FE1-EE62-4F0B-85B1-D305076C653B}" type="pres">
      <dgm:prSet presAssocID="{78419AC7-D5D6-4394-9340-9D96CA978BD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87241963-FE4B-4396-B175-17513CFB2E6D}" type="pres">
      <dgm:prSet presAssocID="{36CFAAFF-C30B-4FDB-9F46-3E15733BCCD7}" presName="firstNode" presStyleLbl="node1" presStyleIdx="0" presStyleCnt="3" custLinFactX="100000" custLinFactNeighborX="113922" custLinFactNeighborY="992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8B136D-433D-42D7-8CFE-AAD747576FAB}" type="pres">
      <dgm:prSet presAssocID="{DDF4300F-6F3D-4299-9DDF-F82FBD6C86CE}" presName="sibTrans" presStyleLbl="sibTrans2D1" presStyleIdx="0" presStyleCnt="2"/>
      <dgm:spPr/>
      <dgm:t>
        <a:bodyPr/>
        <a:lstStyle/>
        <a:p>
          <a:endParaRPr lang="pl-PL"/>
        </a:p>
      </dgm:t>
    </dgm:pt>
    <dgm:pt modelId="{04E8C2BA-8276-4292-9CFB-CDD0D61248AD}" type="pres">
      <dgm:prSet presAssocID="{CD433B4B-1470-41AC-A96D-BACC5AF0AA8D}" presName="middleNode" presStyleCnt="0"/>
      <dgm:spPr/>
    </dgm:pt>
    <dgm:pt modelId="{5FAB6A2D-AE28-46BF-ADD1-31839F20B0CF}" type="pres">
      <dgm:prSet presAssocID="{CD433B4B-1470-41AC-A96D-BACC5AF0AA8D}" presName="padding" presStyleLbl="node1" presStyleIdx="0" presStyleCnt="3"/>
      <dgm:spPr/>
    </dgm:pt>
    <dgm:pt modelId="{909F6761-3ED3-4589-82FE-03F768C2DA88}" type="pres">
      <dgm:prSet presAssocID="{CD433B4B-1470-41AC-A96D-BACC5AF0AA8D}" presName="shape" presStyleLbl="node1" presStyleIdx="1" presStyleCnt="3" custScaleX="168166" custScaleY="129797" custLinFactX="1406" custLinFactNeighborX="100000" custLinFactNeighborY="-83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5810A8-FDD3-40A2-9160-A1CC89F27007}" type="pres">
      <dgm:prSet presAssocID="{8E348C83-F433-4BFA-9CAA-E65A5A83FBF6}" presName="sibTrans" presStyleLbl="sibTrans2D1" presStyleIdx="1" presStyleCnt="2"/>
      <dgm:spPr/>
      <dgm:t>
        <a:bodyPr/>
        <a:lstStyle/>
        <a:p>
          <a:endParaRPr lang="pl-PL"/>
        </a:p>
      </dgm:t>
    </dgm:pt>
    <dgm:pt modelId="{54663996-152B-407E-9E37-3EF260DEB898}" type="pres">
      <dgm:prSet presAssocID="{59918F1A-7846-4DCB-B4FB-40F607F5206A}" presName="lastNode" presStyleLbl="node1" presStyleIdx="2" presStyleCnt="3" custLinFactX="-100000" custLinFactY="-35090" custLinFactNeighborX="-120398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F1CA7AE-C022-4008-B74F-C37040E29A97}" srcId="{78419AC7-D5D6-4394-9340-9D96CA978BD3}" destId="{36CFAAFF-C30B-4FDB-9F46-3E15733BCCD7}" srcOrd="0" destOrd="0" parTransId="{B84D70A8-D325-4463-ADF8-95A4E644458F}" sibTransId="{DDF4300F-6F3D-4299-9DDF-F82FBD6C86CE}"/>
    <dgm:cxn modelId="{3218597E-9014-4E36-9047-BEC31205455B}" srcId="{78419AC7-D5D6-4394-9340-9D96CA978BD3}" destId="{CD433B4B-1470-41AC-A96D-BACC5AF0AA8D}" srcOrd="1" destOrd="0" parTransId="{A5B31D59-9A6D-4A20-B9A3-37D46DA6311D}" sibTransId="{8E348C83-F433-4BFA-9CAA-E65A5A83FBF6}"/>
    <dgm:cxn modelId="{2D03B6DF-FB33-48CE-9BAB-F946036C12D8}" type="presOf" srcId="{78419AC7-D5D6-4394-9340-9D96CA978BD3}" destId="{BA8F9FE1-EE62-4F0B-85B1-D305076C653B}" srcOrd="0" destOrd="0" presId="urn:microsoft.com/office/officeart/2005/8/layout/bProcess2"/>
    <dgm:cxn modelId="{6274B64B-233F-4945-BFEF-D6DBF84BF27B}" type="presOf" srcId="{59918F1A-7846-4DCB-B4FB-40F607F5206A}" destId="{54663996-152B-407E-9E37-3EF260DEB898}" srcOrd="0" destOrd="0" presId="urn:microsoft.com/office/officeart/2005/8/layout/bProcess2"/>
    <dgm:cxn modelId="{1A24D5FF-FE23-4459-8BAE-3054CE95E9AF}" type="presOf" srcId="{36CFAAFF-C30B-4FDB-9F46-3E15733BCCD7}" destId="{87241963-FE4B-4396-B175-17513CFB2E6D}" srcOrd="0" destOrd="0" presId="urn:microsoft.com/office/officeart/2005/8/layout/bProcess2"/>
    <dgm:cxn modelId="{17A85BFB-9F5D-4A6E-8CE5-3C80B979FC02}" type="presOf" srcId="{DDF4300F-6F3D-4299-9DDF-F82FBD6C86CE}" destId="{6B8B136D-433D-42D7-8CFE-AAD747576FAB}" srcOrd="0" destOrd="0" presId="urn:microsoft.com/office/officeart/2005/8/layout/bProcess2"/>
    <dgm:cxn modelId="{193F2BA1-A975-4938-BDFC-893D60C07CBF}" type="presOf" srcId="{8E348C83-F433-4BFA-9CAA-E65A5A83FBF6}" destId="{E25810A8-FDD3-40A2-9160-A1CC89F27007}" srcOrd="0" destOrd="0" presId="urn:microsoft.com/office/officeart/2005/8/layout/bProcess2"/>
    <dgm:cxn modelId="{E305A7C2-68BB-4EB2-AA6D-756910AAD0D9}" srcId="{78419AC7-D5D6-4394-9340-9D96CA978BD3}" destId="{59918F1A-7846-4DCB-B4FB-40F607F5206A}" srcOrd="2" destOrd="0" parTransId="{61D35282-0746-44D1-9BC5-36354EBF340C}" sibTransId="{57550043-6215-45E6-A452-1370366C6C6E}"/>
    <dgm:cxn modelId="{2512B0A7-8F62-4752-A376-D48DEF7DC9E5}" type="presOf" srcId="{CD433B4B-1470-41AC-A96D-BACC5AF0AA8D}" destId="{909F6761-3ED3-4589-82FE-03F768C2DA88}" srcOrd="0" destOrd="0" presId="urn:microsoft.com/office/officeart/2005/8/layout/bProcess2"/>
    <dgm:cxn modelId="{1F357487-B35F-46A4-8962-8F4966625E48}" type="presParOf" srcId="{BA8F9FE1-EE62-4F0B-85B1-D305076C653B}" destId="{87241963-FE4B-4396-B175-17513CFB2E6D}" srcOrd="0" destOrd="0" presId="urn:microsoft.com/office/officeart/2005/8/layout/bProcess2"/>
    <dgm:cxn modelId="{CBFB2B31-95E8-4369-9274-31C85BB59B52}" type="presParOf" srcId="{BA8F9FE1-EE62-4F0B-85B1-D305076C653B}" destId="{6B8B136D-433D-42D7-8CFE-AAD747576FAB}" srcOrd="1" destOrd="0" presId="urn:microsoft.com/office/officeart/2005/8/layout/bProcess2"/>
    <dgm:cxn modelId="{B826D2A4-72AD-44B5-A807-00E026224437}" type="presParOf" srcId="{BA8F9FE1-EE62-4F0B-85B1-D305076C653B}" destId="{04E8C2BA-8276-4292-9CFB-CDD0D61248AD}" srcOrd="2" destOrd="0" presId="urn:microsoft.com/office/officeart/2005/8/layout/bProcess2"/>
    <dgm:cxn modelId="{E2E263C3-6644-48E3-8CE4-2EB28C258690}" type="presParOf" srcId="{04E8C2BA-8276-4292-9CFB-CDD0D61248AD}" destId="{5FAB6A2D-AE28-46BF-ADD1-31839F20B0CF}" srcOrd="0" destOrd="0" presId="urn:microsoft.com/office/officeart/2005/8/layout/bProcess2"/>
    <dgm:cxn modelId="{E0772412-E0B0-4D20-B8C4-342962FEE4D8}" type="presParOf" srcId="{04E8C2BA-8276-4292-9CFB-CDD0D61248AD}" destId="{909F6761-3ED3-4589-82FE-03F768C2DA88}" srcOrd="1" destOrd="0" presId="urn:microsoft.com/office/officeart/2005/8/layout/bProcess2"/>
    <dgm:cxn modelId="{69A4CBF4-9599-4418-922D-9F9DBC42BB21}" type="presParOf" srcId="{BA8F9FE1-EE62-4F0B-85B1-D305076C653B}" destId="{E25810A8-FDD3-40A2-9160-A1CC89F27007}" srcOrd="3" destOrd="0" presId="urn:microsoft.com/office/officeart/2005/8/layout/bProcess2"/>
    <dgm:cxn modelId="{759E3C93-4CBA-4FF3-AA73-CCBAA9122C20}" type="presParOf" srcId="{BA8F9FE1-EE62-4F0B-85B1-D305076C653B}" destId="{54663996-152B-407E-9E37-3EF260DEB898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AD655-5BB5-4157-8CB4-899F2201200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658A052-456D-4FDD-953C-DCEFB185EDBA}">
      <dgm:prSet phldrT="[Tekst]" custT="1"/>
      <dgm:spPr/>
      <dgm:t>
        <a:bodyPr/>
        <a:lstStyle/>
        <a:p>
          <a:r>
            <a:rPr lang="pl-PL" sz="2400" dirty="0" smtClean="0">
              <a:solidFill>
                <a:srgbClr val="006699"/>
              </a:solidFill>
            </a:rPr>
            <a:t>Losowanie z populacji</a:t>
          </a:r>
        </a:p>
        <a:p>
          <a:r>
            <a:rPr lang="pl-PL" sz="2400" i="1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rPr>
            <a:t>n</a:t>
          </a:r>
          <a:r>
            <a:rPr lang="pl-PL" sz="2400" dirty="0" smtClean="0">
              <a:solidFill>
                <a:srgbClr val="006699"/>
              </a:solidFill>
            </a:rPr>
            <a:t> - elementowej próby</a:t>
          </a:r>
          <a:endParaRPr lang="pl-PL" sz="2400" dirty="0">
            <a:solidFill>
              <a:srgbClr val="006699"/>
            </a:solidFill>
          </a:endParaRPr>
        </a:p>
      </dgm:t>
    </dgm:pt>
    <dgm:pt modelId="{111B4507-16F9-457E-A016-33B4E621F94F}" type="parTrans" cxnId="{F8012116-D487-4ECA-B084-977FF5551399}">
      <dgm:prSet/>
      <dgm:spPr/>
      <dgm:t>
        <a:bodyPr/>
        <a:lstStyle/>
        <a:p>
          <a:endParaRPr lang="pl-PL"/>
        </a:p>
      </dgm:t>
    </dgm:pt>
    <dgm:pt modelId="{83DFC5F7-0DD1-4921-8DC8-01AEA3D672F2}" type="sibTrans" cxnId="{F8012116-D487-4ECA-B084-977FF5551399}">
      <dgm:prSet/>
      <dgm:spPr/>
      <dgm:t>
        <a:bodyPr/>
        <a:lstStyle/>
        <a:p>
          <a:endParaRPr lang="pl-PL"/>
        </a:p>
      </dgm:t>
    </dgm:pt>
    <dgm:pt modelId="{D67DFAC1-E71F-4E82-87BA-9A569C8303C8}" type="pres">
      <dgm:prSet presAssocID="{780AD655-5BB5-4157-8CB4-899F22012006}" presName="arrowDiagram" presStyleCnt="0">
        <dgm:presLayoutVars>
          <dgm:chMax val="5"/>
          <dgm:dir/>
          <dgm:resizeHandles val="exact"/>
        </dgm:presLayoutVars>
      </dgm:prSet>
      <dgm:spPr/>
    </dgm:pt>
    <dgm:pt modelId="{633FA113-8458-4F66-A2EC-84170575AF8C}" type="pres">
      <dgm:prSet presAssocID="{780AD655-5BB5-4157-8CB4-899F22012006}" presName="arrow" presStyleLbl="bgShp" presStyleIdx="0" presStyleCnt="1" custFlipVert="1" custFlipHor="0" custScaleX="86611" custScaleY="100000"/>
      <dgm:spPr/>
    </dgm:pt>
    <dgm:pt modelId="{4A0EF284-EB1A-4DC9-870D-2F994AFD7204}" type="pres">
      <dgm:prSet presAssocID="{780AD655-5BB5-4157-8CB4-899F22012006}" presName="arrowDiagram1" presStyleCnt="0">
        <dgm:presLayoutVars>
          <dgm:bulletEnabled val="1"/>
        </dgm:presLayoutVars>
      </dgm:prSet>
      <dgm:spPr/>
    </dgm:pt>
    <dgm:pt modelId="{725D2375-9797-41EC-8E97-49CE90D7B71E}" type="pres">
      <dgm:prSet presAssocID="{3658A052-456D-4FDD-953C-DCEFB185EDBA}" presName="bullet1" presStyleLbl="node1" presStyleIdx="0" presStyleCnt="1" custLinFactX="-200000" custLinFactY="100000" custLinFactNeighborX="-255047" custLinFactNeighborY="199750"/>
      <dgm:spPr/>
    </dgm:pt>
    <dgm:pt modelId="{D2DF14FD-216A-41D6-B7E1-C8B8D0E7B5F7}" type="pres">
      <dgm:prSet presAssocID="{3658A052-456D-4FDD-953C-DCEFB185EDBA}" presName="textBox1" presStyleLbl="revTx" presStyleIdx="0" presStyleCnt="1" custScaleX="226956" custScaleY="66368" custLinFactNeighborX="-93981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640E940-CE18-42F4-A37C-6A1C381042AB}" type="presOf" srcId="{3658A052-456D-4FDD-953C-DCEFB185EDBA}" destId="{D2DF14FD-216A-41D6-B7E1-C8B8D0E7B5F7}" srcOrd="0" destOrd="0" presId="urn:microsoft.com/office/officeart/2005/8/layout/arrow2"/>
    <dgm:cxn modelId="{F8012116-D487-4ECA-B084-977FF5551399}" srcId="{780AD655-5BB5-4157-8CB4-899F22012006}" destId="{3658A052-456D-4FDD-953C-DCEFB185EDBA}" srcOrd="0" destOrd="0" parTransId="{111B4507-16F9-457E-A016-33B4E621F94F}" sibTransId="{83DFC5F7-0DD1-4921-8DC8-01AEA3D672F2}"/>
    <dgm:cxn modelId="{2220928F-3ECA-4570-A040-3737DE79A98A}" type="presOf" srcId="{780AD655-5BB5-4157-8CB4-899F22012006}" destId="{D67DFAC1-E71F-4E82-87BA-9A569C8303C8}" srcOrd="0" destOrd="0" presId="urn:microsoft.com/office/officeart/2005/8/layout/arrow2"/>
    <dgm:cxn modelId="{319D2088-900E-47BD-B9AE-57B31BA65914}" type="presParOf" srcId="{D67DFAC1-E71F-4E82-87BA-9A569C8303C8}" destId="{633FA113-8458-4F66-A2EC-84170575AF8C}" srcOrd="0" destOrd="0" presId="urn:microsoft.com/office/officeart/2005/8/layout/arrow2"/>
    <dgm:cxn modelId="{9465DCDB-57F6-4C55-8700-F12AA3A163B8}" type="presParOf" srcId="{D67DFAC1-E71F-4E82-87BA-9A569C8303C8}" destId="{4A0EF284-EB1A-4DC9-870D-2F994AFD7204}" srcOrd="1" destOrd="0" presId="urn:microsoft.com/office/officeart/2005/8/layout/arrow2"/>
    <dgm:cxn modelId="{E0604E4E-67AD-463F-80EA-58B2F0AC985C}" type="presParOf" srcId="{4A0EF284-EB1A-4DC9-870D-2F994AFD7204}" destId="{725D2375-9797-41EC-8E97-49CE90D7B71E}" srcOrd="0" destOrd="0" presId="urn:microsoft.com/office/officeart/2005/8/layout/arrow2"/>
    <dgm:cxn modelId="{9BE77CDC-E8D0-4210-9D46-574890D29A0F}" type="presParOf" srcId="{4A0EF284-EB1A-4DC9-870D-2F994AFD7204}" destId="{D2DF14FD-216A-41D6-B7E1-C8B8D0E7B5F7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241963-FE4B-4396-B175-17513CFB2E6D}">
      <dsp:nvSpPr>
        <dsp:cNvPr id="0" name=""/>
        <dsp:cNvSpPr/>
      </dsp:nvSpPr>
      <dsp:spPr>
        <a:xfrm>
          <a:off x="6047904" y="2160578"/>
          <a:ext cx="2173932" cy="2173932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Próba</a:t>
          </a:r>
          <a:endParaRPr lang="pl-PL" sz="2900" kern="1200" dirty="0"/>
        </a:p>
      </dsp:txBody>
      <dsp:txXfrm>
        <a:off x="6047904" y="2160578"/>
        <a:ext cx="2173932" cy="2173932"/>
      </dsp:txXfrm>
    </dsp:sp>
    <dsp:sp modelId="{6B8B136D-433D-42D7-8CFE-AAD747576FAB}">
      <dsp:nvSpPr>
        <dsp:cNvPr id="0" name=""/>
        <dsp:cNvSpPr/>
      </dsp:nvSpPr>
      <dsp:spPr>
        <a:xfrm rot="16666233">
          <a:off x="5212639" y="2795762"/>
          <a:ext cx="760876" cy="482779"/>
        </a:xfrm>
        <a:prstGeom prst="triangle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9F6761-3ED3-4589-82FE-03F768C2DA88}">
      <dsp:nvSpPr>
        <dsp:cNvPr id="0" name=""/>
        <dsp:cNvSpPr/>
      </dsp:nvSpPr>
      <dsp:spPr>
        <a:xfrm>
          <a:off x="2735536" y="1872550"/>
          <a:ext cx="2438428" cy="1882073"/>
        </a:xfrm>
        <a:prstGeom prst="ellipse">
          <a:avLst/>
        </a:prstGeom>
        <a:solidFill>
          <a:schemeClr val="accent6">
            <a:shade val="50000"/>
            <a:hueOff val="0"/>
            <a:satOff val="-24950"/>
            <a:lumOff val="3310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Estymacja</a:t>
          </a:r>
          <a:endParaRPr lang="pl-PL" sz="2900" kern="1200" dirty="0"/>
        </a:p>
      </dsp:txBody>
      <dsp:txXfrm>
        <a:off x="2735536" y="1872550"/>
        <a:ext cx="2438428" cy="1882073"/>
      </dsp:txXfrm>
    </dsp:sp>
    <dsp:sp modelId="{E25810A8-FDD3-40A2-9160-A1CC89F27007}">
      <dsp:nvSpPr>
        <dsp:cNvPr id="0" name=""/>
        <dsp:cNvSpPr/>
      </dsp:nvSpPr>
      <dsp:spPr>
        <a:xfrm rot="18062765">
          <a:off x="2113644" y="1692940"/>
          <a:ext cx="760876" cy="482779"/>
        </a:xfrm>
        <a:prstGeom prst="triangle">
          <a:avLst/>
        </a:prstGeom>
        <a:solidFill>
          <a:schemeClr val="accent6">
            <a:shade val="90000"/>
            <a:hueOff val="0"/>
            <a:satOff val="-35432"/>
            <a:lumOff val="4377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663996-152B-407E-9E37-3EF260DEB898}">
      <dsp:nvSpPr>
        <dsp:cNvPr id="0" name=""/>
        <dsp:cNvSpPr/>
      </dsp:nvSpPr>
      <dsp:spPr>
        <a:xfrm>
          <a:off x="0" y="341"/>
          <a:ext cx="2173932" cy="2173932"/>
        </a:xfrm>
        <a:prstGeom prst="ellipse">
          <a:avLst/>
        </a:prstGeom>
        <a:solidFill>
          <a:schemeClr val="accent6">
            <a:shade val="50000"/>
            <a:hueOff val="0"/>
            <a:satOff val="-24950"/>
            <a:lumOff val="3310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Populacja</a:t>
          </a:r>
          <a:endParaRPr lang="pl-PL" sz="2900" kern="1200" dirty="0"/>
        </a:p>
      </dsp:txBody>
      <dsp:txXfrm>
        <a:off x="0" y="341"/>
        <a:ext cx="2173932" cy="21739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3FA113-8458-4F66-A2EC-84170575AF8C}">
      <dsp:nvSpPr>
        <dsp:cNvPr id="0" name=""/>
        <dsp:cNvSpPr/>
      </dsp:nvSpPr>
      <dsp:spPr>
        <a:xfrm flipV="1">
          <a:off x="25101" y="6718"/>
          <a:ext cx="3336186" cy="24074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D2375-9797-41EC-8E97-49CE90D7B71E}">
      <dsp:nvSpPr>
        <dsp:cNvPr id="0" name=""/>
        <dsp:cNvSpPr/>
      </dsp:nvSpPr>
      <dsp:spPr>
        <a:xfrm>
          <a:off x="1409173" y="1349363"/>
          <a:ext cx="285042" cy="285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F14FD-216A-41D6-B7E1-C8B8D0E7B5F7}">
      <dsp:nvSpPr>
        <dsp:cNvPr id="0" name=""/>
        <dsp:cNvSpPr/>
      </dsp:nvSpPr>
      <dsp:spPr>
        <a:xfrm>
          <a:off x="0" y="936240"/>
          <a:ext cx="3496865" cy="1179158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1038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rgbClr val="006699"/>
              </a:solidFill>
            </a:rPr>
            <a:t>Losowanie z populacji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i="1" kern="1200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rPr>
            <a:t>n</a:t>
          </a:r>
          <a:r>
            <a:rPr lang="pl-PL" sz="2400" kern="1200" dirty="0" smtClean="0">
              <a:solidFill>
                <a:srgbClr val="006699"/>
              </a:solidFill>
            </a:rPr>
            <a:t> - elementowej próby</a:t>
          </a:r>
          <a:endParaRPr lang="pl-PL" sz="2400" kern="1200" dirty="0">
            <a:solidFill>
              <a:srgbClr val="006699"/>
            </a:solidFill>
          </a:endParaRPr>
        </a:p>
      </dsp:txBody>
      <dsp:txXfrm>
        <a:off x="0" y="936240"/>
        <a:ext cx="3496865" cy="11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91408" tIns="45705" rIns="91408" bIns="45705"/>
          <a:lstStyle/>
          <a:p>
            <a:pPr>
              <a:defRPr/>
            </a:pPr>
            <a:endParaRPr lang="pl-PL"/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91408" tIns="45705" rIns="91408" bIns="45705"/>
          <a:lstStyle/>
          <a:p>
            <a:pPr>
              <a:defRPr/>
            </a:pPr>
            <a:endParaRPr lang="pl-PL"/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3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6" y="188916"/>
            <a:ext cx="7488237" cy="60642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00800" cy="122555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40513" y="188916"/>
            <a:ext cx="2057400" cy="61928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6" y="188916"/>
            <a:ext cx="6019800" cy="6192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6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68315" y="1268416"/>
            <a:ext cx="4038600" cy="5113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6" y="1268413"/>
            <a:ext cx="4038600" cy="24796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6" y="3900488"/>
            <a:ext cx="4038600" cy="2481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6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268416"/>
            <a:ext cx="8229600" cy="5113337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378" y="476250"/>
            <a:ext cx="7210425" cy="94138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476378" y="1628776"/>
            <a:ext cx="3529013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7788" y="1628776"/>
            <a:ext cx="3529012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8"/>
            <a:ext cx="2133600" cy="476250"/>
          </a:xfrm>
          <a:prstGeom prst="rect">
            <a:avLst/>
          </a:prstGeom>
          <a:ln/>
        </p:spPr>
        <p:txBody>
          <a:bodyPr lIns="91408" tIns="45705" rIns="91408" bIns="45705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6245228"/>
            <a:ext cx="2133600" cy="476250"/>
          </a:xfrm>
          <a:prstGeom prst="rect">
            <a:avLst/>
          </a:prstGeom>
          <a:ln/>
        </p:spPr>
        <p:txBody>
          <a:bodyPr lIns="91408" tIns="45705" rIns="91408" bIns="45705"/>
          <a:lstStyle>
            <a:lvl1pPr>
              <a:defRPr/>
            </a:lvl1pPr>
          </a:lstStyle>
          <a:p>
            <a:pPr>
              <a:defRPr/>
            </a:pPr>
            <a:fld id="{7826FE9D-8F7D-43F0-A69D-C72F3F7F93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91157" tIns="45581" rIns="91157" bIns="45581"/>
          <a:lstStyle/>
          <a:p>
            <a:pPr>
              <a:defRPr/>
            </a:pPr>
            <a:endParaRPr lang="pl-PL" sz="1600" dirty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91157" tIns="45581" rIns="91157" bIns="45581"/>
          <a:lstStyle/>
          <a:p>
            <a:pPr>
              <a:defRPr/>
            </a:pPr>
            <a:endParaRPr lang="pl-PL" sz="1600" dirty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3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40" y="188940"/>
            <a:ext cx="7488237" cy="60642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00800" cy="122555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5" y="44069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5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783" indent="0">
              <a:buNone/>
              <a:defRPr sz="1800"/>
            </a:lvl2pPr>
            <a:lvl3pPr marL="911565" indent="0">
              <a:buNone/>
              <a:defRPr sz="1600"/>
            </a:lvl3pPr>
            <a:lvl4pPr marL="1367345" indent="0">
              <a:buNone/>
              <a:defRPr sz="1400"/>
            </a:lvl4pPr>
            <a:lvl5pPr marL="1823133" indent="0">
              <a:buNone/>
              <a:defRPr sz="1400"/>
            </a:lvl5pPr>
            <a:lvl6pPr marL="2278916" indent="0">
              <a:buNone/>
              <a:defRPr sz="1400"/>
            </a:lvl6pPr>
            <a:lvl7pPr marL="2734695" indent="0">
              <a:buNone/>
              <a:defRPr sz="1400"/>
            </a:lvl7pPr>
            <a:lvl8pPr marL="3190480" indent="0">
              <a:buNone/>
              <a:defRPr sz="1400"/>
            </a:lvl8pPr>
            <a:lvl9pPr marL="3646265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5" y="1268417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6" y="1268417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83" indent="0">
              <a:buNone/>
              <a:defRPr sz="2000" b="1"/>
            </a:lvl2pPr>
            <a:lvl3pPr marL="911565" indent="0">
              <a:buNone/>
              <a:defRPr sz="1800" b="1"/>
            </a:lvl3pPr>
            <a:lvl4pPr marL="1367345" indent="0">
              <a:buNone/>
              <a:defRPr sz="1600" b="1"/>
            </a:lvl4pPr>
            <a:lvl5pPr marL="1823133" indent="0">
              <a:buNone/>
              <a:defRPr sz="1600" b="1"/>
            </a:lvl5pPr>
            <a:lvl6pPr marL="2278916" indent="0">
              <a:buNone/>
              <a:defRPr sz="1600" b="1"/>
            </a:lvl6pPr>
            <a:lvl7pPr marL="2734695" indent="0">
              <a:buNone/>
              <a:defRPr sz="1600" b="1"/>
            </a:lvl7pPr>
            <a:lvl8pPr marL="3190480" indent="0">
              <a:buNone/>
              <a:defRPr sz="1600" b="1"/>
            </a:lvl8pPr>
            <a:lvl9pPr marL="3646265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83" indent="0">
              <a:buNone/>
              <a:defRPr sz="2000" b="1"/>
            </a:lvl2pPr>
            <a:lvl3pPr marL="911565" indent="0">
              <a:buNone/>
              <a:defRPr sz="1800" b="1"/>
            </a:lvl3pPr>
            <a:lvl4pPr marL="1367345" indent="0">
              <a:buNone/>
              <a:defRPr sz="1600" b="1"/>
            </a:lvl4pPr>
            <a:lvl5pPr marL="1823133" indent="0">
              <a:buNone/>
              <a:defRPr sz="1600" b="1"/>
            </a:lvl5pPr>
            <a:lvl6pPr marL="2278916" indent="0">
              <a:buNone/>
              <a:defRPr sz="1600" b="1"/>
            </a:lvl6pPr>
            <a:lvl7pPr marL="2734695" indent="0">
              <a:buNone/>
              <a:defRPr sz="1600" b="1"/>
            </a:lvl7pPr>
            <a:lvl8pPr marL="3190480" indent="0">
              <a:buNone/>
              <a:defRPr sz="1600" b="1"/>
            </a:lvl8pPr>
            <a:lvl9pPr marL="3646265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27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7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2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783" indent="0">
              <a:buNone/>
              <a:defRPr sz="1200"/>
            </a:lvl2pPr>
            <a:lvl3pPr marL="911565" indent="0">
              <a:buNone/>
              <a:defRPr sz="1000"/>
            </a:lvl3pPr>
            <a:lvl4pPr marL="1367345" indent="0">
              <a:buNone/>
              <a:defRPr sz="900"/>
            </a:lvl4pPr>
            <a:lvl5pPr marL="1823133" indent="0">
              <a:buNone/>
              <a:defRPr sz="900"/>
            </a:lvl5pPr>
            <a:lvl6pPr marL="2278916" indent="0">
              <a:buNone/>
              <a:defRPr sz="900"/>
            </a:lvl6pPr>
            <a:lvl7pPr marL="2734695" indent="0">
              <a:buNone/>
              <a:defRPr sz="900"/>
            </a:lvl7pPr>
            <a:lvl8pPr marL="3190480" indent="0">
              <a:buNone/>
              <a:defRPr sz="900"/>
            </a:lvl8pPr>
            <a:lvl9pPr marL="3646265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83" indent="0">
              <a:buNone/>
              <a:defRPr sz="2800"/>
            </a:lvl2pPr>
            <a:lvl3pPr marL="911565" indent="0">
              <a:buNone/>
              <a:defRPr sz="2400"/>
            </a:lvl3pPr>
            <a:lvl4pPr marL="1367345" indent="0">
              <a:buNone/>
              <a:defRPr sz="2000"/>
            </a:lvl4pPr>
            <a:lvl5pPr marL="1823133" indent="0">
              <a:buNone/>
              <a:defRPr sz="2000"/>
            </a:lvl5pPr>
            <a:lvl6pPr marL="2278916" indent="0">
              <a:buNone/>
              <a:defRPr sz="2000"/>
            </a:lvl6pPr>
            <a:lvl7pPr marL="2734695" indent="0">
              <a:buNone/>
              <a:defRPr sz="2000"/>
            </a:lvl7pPr>
            <a:lvl8pPr marL="3190480" indent="0">
              <a:buNone/>
              <a:defRPr sz="2000"/>
            </a:lvl8pPr>
            <a:lvl9pPr marL="3646265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783" indent="0">
              <a:buNone/>
              <a:defRPr sz="1200"/>
            </a:lvl2pPr>
            <a:lvl3pPr marL="911565" indent="0">
              <a:buNone/>
              <a:defRPr sz="1000"/>
            </a:lvl3pPr>
            <a:lvl4pPr marL="1367345" indent="0">
              <a:buNone/>
              <a:defRPr sz="900"/>
            </a:lvl4pPr>
            <a:lvl5pPr marL="1823133" indent="0">
              <a:buNone/>
              <a:defRPr sz="900"/>
            </a:lvl5pPr>
            <a:lvl6pPr marL="2278916" indent="0">
              <a:buNone/>
              <a:defRPr sz="900"/>
            </a:lvl6pPr>
            <a:lvl7pPr marL="2734695" indent="0">
              <a:buNone/>
              <a:defRPr sz="900"/>
            </a:lvl7pPr>
            <a:lvl8pPr marL="3190480" indent="0">
              <a:buNone/>
              <a:defRPr sz="900"/>
            </a:lvl8pPr>
            <a:lvl9pPr marL="3646265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40513" y="188940"/>
            <a:ext cx="2057400" cy="61928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6" y="188940"/>
            <a:ext cx="6019800" cy="6192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40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68315" y="1268417"/>
            <a:ext cx="4038600" cy="5113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6" y="1268413"/>
            <a:ext cx="4038600" cy="24796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6" y="3900488"/>
            <a:ext cx="4038600" cy="2481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40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268417"/>
            <a:ext cx="8229600" cy="5113337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2" indent="0">
              <a:buNone/>
              <a:defRPr sz="1800"/>
            </a:lvl2pPr>
            <a:lvl3pPr marL="914085" indent="0">
              <a:buNone/>
              <a:defRPr sz="1600"/>
            </a:lvl3pPr>
            <a:lvl4pPr marL="1371126" indent="0">
              <a:buNone/>
              <a:defRPr sz="1400"/>
            </a:lvl4pPr>
            <a:lvl5pPr marL="1828169" indent="0">
              <a:buNone/>
              <a:defRPr sz="1400"/>
            </a:lvl5pPr>
            <a:lvl6pPr marL="2285212" indent="0">
              <a:buNone/>
              <a:defRPr sz="1400"/>
            </a:lvl6pPr>
            <a:lvl7pPr marL="2742255" indent="0">
              <a:buNone/>
              <a:defRPr sz="1400"/>
            </a:lvl7pPr>
            <a:lvl8pPr marL="3199296" indent="0">
              <a:buNone/>
              <a:defRPr sz="1400"/>
            </a:lvl8pPr>
            <a:lvl9pPr marL="3656339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5" y="1268416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6" y="1268416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2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6" indent="0">
              <a:buNone/>
              <a:defRPr sz="1600" b="1"/>
            </a:lvl4pPr>
            <a:lvl5pPr marL="1828169" indent="0">
              <a:buNone/>
              <a:defRPr sz="1600" b="1"/>
            </a:lvl5pPr>
            <a:lvl6pPr marL="2285212" indent="0">
              <a:buNone/>
              <a:defRPr sz="1600" b="1"/>
            </a:lvl6pPr>
            <a:lvl7pPr marL="2742255" indent="0">
              <a:buNone/>
              <a:defRPr sz="1600" b="1"/>
            </a:lvl7pPr>
            <a:lvl8pPr marL="3199296" indent="0">
              <a:buNone/>
              <a:defRPr sz="1600" b="1"/>
            </a:lvl8pPr>
            <a:lvl9pPr marL="3656339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2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6" indent="0">
              <a:buNone/>
              <a:defRPr sz="1600" b="1"/>
            </a:lvl4pPr>
            <a:lvl5pPr marL="1828169" indent="0">
              <a:buNone/>
              <a:defRPr sz="1600" b="1"/>
            </a:lvl5pPr>
            <a:lvl6pPr marL="2285212" indent="0">
              <a:buNone/>
              <a:defRPr sz="1600" b="1"/>
            </a:lvl6pPr>
            <a:lvl7pPr marL="2742255" indent="0">
              <a:buNone/>
              <a:defRPr sz="1600" b="1"/>
            </a:lvl7pPr>
            <a:lvl8pPr marL="3199296" indent="0">
              <a:buNone/>
              <a:defRPr sz="1600" b="1"/>
            </a:lvl8pPr>
            <a:lvl9pPr marL="3656339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3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2" indent="0">
              <a:buNone/>
              <a:defRPr sz="1200"/>
            </a:lvl2pPr>
            <a:lvl3pPr marL="914085" indent="0">
              <a:buNone/>
              <a:defRPr sz="1000"/>
            </a:lvl3pPr>
            <a:lvl4pPr marL="1371126" indent="0">
              <a:buNone/>
              <a:defRPr sz="900"/>
            </a:lvl4pPr>
            <a:lvl5pPr marL="1828169" indent="0">
              <a:buNone/>
              <a:defRPr sz="900"/>
            </a:lvl5pPr>
            <a:lvl6pPr marL="2285212" indent="0">
              <a:buNone/>
              <a:defRPr sz="900"/>
            </a:lvl6pPr>
            <a:lvl7pPr marL="2742255" indent="0">
              <a:buNone/>
              <a:defRPr sz="900"/>
            </a:lvl7pPr>
            <a:lvl8pPr marL="3199296" indent="0">
              <a:buNone/>
              <a:defRPr sz="900"/>
            </a:lvl8pPr>
            <a:lvl9pPr marL="3656339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42" indent="0">
              <a:buNone/>
              <a:defRPr sz="2800"/>
            </a:lvl2pPr>
            <a:lvl3pPr marL="914085" indent="0">
              <a:buNone/>
              <a:defRPr sz="2400"/>
            </a:lvl3pPr>
            <a:lvl4pPr marL="1371126" indent="0">
              <a:buNone/>
              <a:defRPr sz="2000"/>
            </a:lvl4pPr>
            <a:lvl5pPr marL="1828169" indent="0">
              <a:buNone/>
              <a:defRPr sz="2000"/>
            </a:lvl5pPr>
            <a:lvl6pPr marL="2285212" indent="0">
              <a:buNone/>
              <a:defRPr sz="2000"/>
            </a:lvl6pPr>
            <a:lvl7pPr marL="2742255" indent="0">
              <a:buNone/>
              <a:defRPr sz="2000"/>
            </a:lvl7pPr>
            <a:lvl8pPr marL="3199296" indent="0">
              <a:buNone/>
              <a:defRPr sz="2000"/>
            </a:lvl8pPr>
            <a:lvl9pPr marL="3656339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2" indent="0">
              <a:buNone/>
              <a:defRPr sz="1200"/>
            </a:lvl2pPr>
            <a:lvl3pPr marL="914085" indent="0">
              <a:buNone/>
              <a:defRPr sz="1000"/>
            </a:lvl3pPr>
            <a:lvl4pPr marL="1371126" indent="0">
              <a:buNone/>
              <a:defRPr sz="900"/>
            </a:lvl4pPr>
            <a:lvl5pPr marL="1828169" indent="0">
              <a:buNone/>
              <a:defRPr sz="900"/>
            </a:lvl5pPr>
            <a:lvl6pPr marL="2285212" indent="0">
              <a:buNone/>
              <a:defRPr sz="900"/>
            </a:lvl6pPr>
            <a:lvl7pPr marL="2742255" indent="0">
              <a:buNone/>
              <a:defRPr sz="900"/>
            </a:lvl7pPr>
            <a:lvl8pPr marL="3199296" indent="0">
              <a:buNone/>
              <a:defRPr sz="900"/>
            </a:lvl8pPr>
            <a:lvl9pPr marL="3656339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6" y="188913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5" rIns="91408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6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+mn-lt"/>
              </a:defRPr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91408" tIns="45705" rIns="91408" bIns="45705"/>
          <a:lstStyle/>
          <a:p>
            <a:pPr>
              <a:defRPr/>
            </a:pPr>
            <a:endParaRPr lang="pl-PL"/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3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91408" tIns="45705" rIns="91408" bIns="45705"/>
          <a:lstStyle/>
          <a:p>
            <a:pPr>
              <a:defRPr/>
            </a:pPr>
            <a:endParaRPr lang="pl-PL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597651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5" rIns="91408" bIns="45705" anchor="b"/>
          <a:lstStyle/>
          <a:p>
            <a:pPr algn="r">
              <a:defRPr/>
            </a:pPr>
            <a:fld id="{7A434666-0B18-4ED2-9129-491A238E40DC}" type="slidenum">
              <a:rPr lang="pl-PL" sz="1000">
                <a:latin typeface="Calibri" pitchFamily="34" charset="0"/>
              </a:rPr>
              <a:pPr algn="r">
                <a:defRPr/>
              </a:pPr>
              <a:t>‹#›</a:t>
            </a:fld>
            <a:endParaRPr lang="pl-PL" sz="100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042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085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126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169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25216" indent="-285651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400">
          <a:solidFill>
            <a:schemeClr val="tx1"/>
          </a:solidFill>
          <a:latin typeface="+mn-lt"/>
        </a:defRPr>
      </a:lvl2pPr>
      <a:lvl3pPr marL="1233062" indent="-228521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000">
          <a:solidFill>
            <a:schemeClr val="tx1"/>
          </a:solidFill>
          <a:latin typeface="+mn-lt"/>
        </a:defRPr>
      </a:lvl3pPr>
      <a:lvl4pPr marL="1640909" indent="-228521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691" indent="-228521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3733" indent="-228521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0775" indent="-228521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7817" indent="-228521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4860" indent="-228521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2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5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6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9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2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55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96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9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40" y="188913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57" tIns="45581" rIns="91157" bIns="455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7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57" tIns="45581" rIns="91157" bIns="45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7" tIns="45581" rIns="91157" bIns="45581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+mn-lt"/>
              </a:defRPr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KISIM, WIMiIP, AGH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91157" tIns="45581" rIns="91157" bIns="45581"/>
          <a:lstStyle/>
          <a:p>
            <a:pPr>
              <a:defRPr/>
            </a:pPr>
            <a:endParaRPr lang="pl-PL" sz="1600" dirty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3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91157" tIns="45581" rIns="91157" bIns="45581"/>
          <a:lstStyle/>
          <a:p>
            <a:pPr>
              <a:defRPr/>
            </a:pPr>
            <a:endParaRPr lang="pl-PL" sz="1600" dirty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597651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57" tIns="45581" rIns="91157" bIns="45581" anchor="b"/>
          <a:lstStyle/>
          <a:p>
            <a:pPr algn="r">
              <a:defRPr/>
            </a:pPr>
            <a:fld id="{7A434666-0B18-4ED2-9129-491A238E40DC}" type="slidenum">
              <a:rPr lang="pl-PL" sz="100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pPr algn="r">
                <a:defRPr/>
              </a:pPr>
              <a:t>‹#›</a:t>
            </a:fld>
            <a:endParaRPr lang="pl-PL" sz="100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5783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1565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67345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3133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22942" indent="-284865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400">
          <a:solidFill>
            <a:schemeClr val="tx1"/>
          </a:solidFill>
          <a:latin typeface="+mn-lt"/>
        </a:defRPr>
      </a:lvl2pPr>
      <a:lvl3pPr marL="1229663" indent="-227891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000">
          <a:solidFill>
            <a:schemeClr val="tx1"/>
          </a:solidFill>
          <a:latin typeface="+mn-lt"/>
        </a:defRPr>
      </a:lvl3pPr>
      <a:lvl4pPr marL="1636390" indent="-227891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1024" indent="-227891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06808" indent="-227891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62590" indent="-227891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18365" indent="-227891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74154" indent="-227891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1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83" algn="l" defTabSz="911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65" algn="l" defTabSz="911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45" algn="l" defTabSz="911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133" algn="l" defTabSz="911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916" algn="l" defTabSz="911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695" algn="l" defTabSz="911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480" algn="l" defTabSz="911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265" algn="l" defTabSz="911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636914"/>
            <a:ext cx="7772400" cy="1470025"/>
          </a:xfrm>
        </p:spPr>
        <p:txBody>
          <a:bodyPr/>
          <a:lstStyle/>
          <a:p>
            <a:r>
              <a:rPr lang="pl-PL" dirty="0">
                <a:solidFill>
                  <a:srgbClr val="006699"/>
                </a:solidFill>
                <a:latin typeface="+mn-lt"/>
              </a:rPr>
              <a:t>Wnioskowanie statystyczne</a:t>
            </a:r>
            <a:br>
              <a:rPr lang="pl-PL" dirty="0">
                <a:solidFill>
                  <a:srgbClr val="006699"/>
                </a:solidFill>
                <a:latin typeface="+mn-lt"/>
              </a:rPr>
            </a:br>
            <a:r>
              <a:rPr lang="pl-PL" dirty="0">
                <a:solidFill>
                  <a:srgbClr val="006699"/>
                </a:solidFill>
                <a:latin typeface="+mn-lt"/>
              </a:rPr>
              <a:t>Weryfikacja hipotez statystycznych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5" y="3"/>
            <a:ext cx="7488237" cy="1007839"/>
          </a:xfrm>
        </p:spPr>
        <p:txBody>
          <a:bodyPr/>
          <a:lstStyle/>
          <a:p>
            <a:r>
              <a:rPr lang="pl-PL" dirty="0"/>
              <a:t>2. Przyjęcie odpowiedniego poziomu istotności </a:t>
            </a:r>
            <a:r>
              <a:rPr lang="pl-PL" dirty="0">
                <a:solidFill>
                  <a:srgbClr val="006699"/>
                </a:solidFill>
                <a:sym typeface="Symbol" pitchFamily="18" charset="2"/>
              </a:rPr>
              <a:t></a:t>
            </a:r>
            <a:r>
              <a:rPr lang="pl-PL" dirty="0">
                <a:sym typeface="Symbol" pitchFamily="18" charset="2"/>
              </a:rPr>
              <a:t> oraz liczebności </a:t>
            </a:r>
            <a:r>
              <a:rPr lang="pl-PL" dirty="0" smtClean="0">
                <a:sym typeface="Symbol" pitchFamily="18" charset="2"/>
              </a:rPr>
              <a:t>próby</a:t>
            </a:r>
            <a:endParaRPr lang="pl-PL" dirty="0">
              <a:sym typeface="Symbol" pitchFamily="18" charset="2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7" y="1268763"/>
            <a:ext cx="7942337" cy="4824958"/>
          </a:xfrm>
        </p:spPr>
        <p:txBody>
          <a:bodyPr/>
          <a:lstStyle/>
          <a:p>
            <a:pPr>
              <a:buFontTx/>
              <a:buNone/>
            </a:pPr>
            <a:r>
              <a:rPr lang="pl-PL" dirty="0"/>
              <a:t>Przy podejmowaniu decyzji weryfikującej hipotezy możemy popełnić dwa rodzaje błędów</a:t>
            </a:r>
          </a:p>
          <a:p>
            <a:pPr>
              <a:buFontTx/>
              <a:buNone/>
            </a:pP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827584" y="2636912"/>
          <a:ext cx="7560840" cy="338437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26603"/>
                <a:gridCol w="2546978"/>
                <a:gridCol w="2787259"/>
              </a:tblGrid>
              <a:tr h="617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3200" u="none" strike="noStrike" dirty="0"/>
                        <a:t>Decyzja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3200" u="none" strike="noStrike" dirty="0"/>
                        <a:t>Hipoteza H</a:t>
                      </a:r>
                      <a:r>
                        <a:rPr lang="pl-PL" sz="3200" u="none" strike="noStrike" baseline="-25000" dirty="0"/>
                        <a:t>0</a:t>
                      </a:r>
                      <a:endParaRPr lang="pl-PL" sz="3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3751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/>
                        <a:t>prawdziwa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/>
                        <a:t>fałszywa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375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3200" u="none" strike="noStrike" dirty="0"/>
                        <a:t>odrzucić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>
                          <a:solidFill>
                            <a:schemeClr val="bg1"/>
                          </a:solidFill>
                        </a:rPr>
                        <a:t>błąd I rodzaju </a:t>
                      </a:r>
                      <a:endParaRPr lang="pl-PL" sz="3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/>
                        <a:t>decyzja trafna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73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pl-PL" sz="3200" dirty="0" smtClean="0">
                          <a:solidFill>
                            <a:schemeClr val="bg1"/>
                          </a:solidFill>
                          <a:sym typeface="Symbol" pitchFamily="18" charset="2"/>
                        </a:rPr>
                        <a:t></a:t>
                      </a:r>
                      <a:endParaRPr lang="pl-PL" sz="3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525" marR="9525" marT="9525" marB="0" anchor="b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u="none" strike="noStrike" dirty="0" smtClean="0"/>
                        <a:t>1-</a:t>
                      </a:r>
                      <a:r>
                        <a:rPr lang="pl-PL" sz="3200" dirty="0" smtClean="0">
                          <a:sym typeface="Symbol" pitchFamily="18" charset="2"/>
                        </a:rPr>
                        <a:t></a:t>
                      </a:r>
                      <a:endParaRPr lang="pl-PL" sz="3200" i="1" dirty="0" smtClean="0"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525" marR="9525" marT="9525" marB="0" anchor="b"/>
                </a:tc>
              </a:tr>
              <a:tr h="5375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3200" u="none" strike="noStrike" dirty="0"/>
                        <a:t>nie odrzucić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/>
                        <a:t>decyzja trafna</a:t>
                      </a:r>
                      <a:endParaRPr lang="pl-PL" sz="3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>
                          <a:solidFill>
                            <a:srgbClr val="FFFF00"/>
                          </a:solidFill>
                        </a:rPr>
                        <a:t>błąd II rodzaju</a:t>
                      </a:r>
                      <a:endParaRPr lang="pl-PL" sz="3200" b="0" i="0" u="none" strike="noStrike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6699"/>
                    </a:solidFill>
                  </a:tcPr>
                </a:tc>
              </a:tr>
              <a:tr h="5773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 smtClean="0"/>
                        <a:t>1-</a:t>
                      </a:r>
                      <a:r>
                        <a:rPr lang="pl-PL" sz="3200" dirty="0" smtClean="0">
                          <a:sym typeface="Symbol" pitchFamily="18" charset="2"/>
                        </a:rPr>
                        <a:t></a:t>
                      </a:r>
                      <a:endParaRPr lang="pl-PL" sz="3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pl-PL" sz="3200" dirty="0" smtClean="0">
                          <a:solidFill>
                            <a:srgbClr val="FFFF00"/>
                          </a:solidFill>
                          <a:sym typeface="Symbol" pitchFamily="18" charset="2"/>
                        </a:rPr>
                        <a:t></a:t>
                      </a:r>
                      <a:endParaRPr lang="pl-PL" sz="3200" i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525" marR="9525" marT="9525" marB="0" anchor="b"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11560" y="2276873"/>
            <a:ext cx="4176464" cy="369302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pl-PL" dirty="0" smtClean="0">
                <a:solidFill>
                  <a:srgbClr val="006699"/>
                </a:solidFill>
                <a:latin typeface="+mj-lt"/>
                <a:sym typeface="Symbol" pitchFamily="18" charset="2"/>
              </a:rPr>
              <a:t> ― błąd radykała</a:t>
            </a:r>
            <a:endParaRPr lang="pl-PL" i="1" dirty="0">
              <a:solidFill>
                <a:srgbClr val="006699"/>
              </a:solidFill>
              <a:latin typeface="+mj-lt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796136" y="6021288"/>
            <a:ext cx="2592288" cy="369302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pl-PL" dirty="0" smtClean="0">
                <a:solidFill>
                  <a:srgbClr val="800000"/>
                </a:solidFill>
                <a:sym typeface="Symbol" pitchFamily="18" charset="2"/>
              </a:rPr>
              <a:t></a:t>
            </a:r>
            <a:r>
              <a:rPr lang="pl-PL" dirty="0" smtClean="0">
                <a:solidFill>
                  <a:srgbClr val="800000"/>
                </a:solidFill>
                <a:latin typeface="+mj-lt"/>
                <a:sym typeface="Symbol" pitchFamily="18" charset="2"/>
              </a:rPr>
              <a:t> ― błąd konserwatysty</a:t>
            </a:r>
            <a:endParaRPr lang="pl-PL" i="1" dirty="0">
              <a:solidFill>
                <a:srgbClr val="800000"/>
              </a:solidFill>
              <a:latin typeface="+mj-lt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błędów popełnianych przy weryfikacji hipotez statystycznych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424936" cy="532859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400" dirty="0">
                <a:solidFill>
                  <a:srgbClr val="006699"/>
                </a:solidFill>
              </a:rPr>
              <a:t>Błąd I rodzaju </a:t>
            </a:r>
            <a:r>
              <a:rPr lang="pl-PL" sz="2400" dirty="0"/>
              <a:t>polega na odrzuceniu hipotezy zerowej, mimo że jest prawdziwa. </a:t>
            </a:r>
          </a:p>
          <a:p>
            <a:pPr>
              <a:lnSpc>
                <a:spcPct val="80000"/>
              </a:lnSpc>
            </a:pPr>
            <a:r>
              <a:rPr lang="pl-PL" sz="2400" dirty="0"/>
              <a:t>Przyjmowany w procesie weryfikacji hipotezy poziom istotności jest równy prawdopodobieństwu popełnienia błędu I rodzaju, zwykle </a:t>
            </a:r>
            <a:r>
              <a:rPr lang="pl-PL" sz="2400" dirty="0">
                <a:sym typeface="Symbol" pitchFamily="18" charset="2"/>
              </a:rPr>
              <a:t>=</a:t>
            </a:r>
            <a:r>
              <a:rPr lang="pl-PL" sz="2400" dirty="0" smtClean="0">
                <a:sym typeface="Symbol" pitchFamily="18" charset="2"/>
              </a:rPr>
              <a:t>0.05 lub </a:t>
            </a:r>
            <a:r>
              <a:rPr lang="pl-PL" sz="2400" dirty="0">
                <a:sym typeface="Symbol" pitchFamily="18" charset="2"/>
              </a:rPr>
              <a:t>0.01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solidFill>
                  <a:srgbClr val="006699"/>
                </a:solidFill>
                <a:sym typeface="Symbol" pitchFamily="18" charset="2"/>
              </a:rPr>
              <a:t>Błąd II rodzaju </a:t>
            </a:r>
            <a:r>
              <a:rPr lang="pl-PL" sz="2400" dirty="0">
                <a:sym typeface="Symbol" pitchFamily="18" charset="2"/>
              </a:rPr>
              <a:t>polega za przyjęciu za prawdziwą hipotezy H</a:t>
            </a:r>
            <a:r>
              <a:rPr lang="pl-PL" sz="2400" baseline="-25000" dirty="0">
                <a:sym typeface="Symbol" pitchFamily="18" charset="2"/>
              </a:rPr>
              <a:t>0</a:t>
            </a:r>
            <a:r>
              <a:rPr lang="pl-PL" sz="2400" dirty="0"/>
              <a:t> gdy ona w rzeczywistości jest fałszywa.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dirty="0">
                <a:solidFill>
                  <a:srgbClr val="800000"/>
                </a:solidFill>
              </a:rPr>
              <a:t>Przykład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000" dirty="0">
                <a:solidFill>
                  <a:srgbClr val="800000"/>
                </a:solidFill>
              </a:rPr>
              <a:t>-  oskarżony jest niewinny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dirty="0">
                <a:solidFill>
                  <a:srgbClr val="800000"/>
                </a:solidFill>
              </a:rPr>
              <a:t> - oskarżony jest winien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dirty="0">
                <a:solidFill>
                  <a:srgbClr val="006699"/>
                </a:solidFill>
              </a:rPr>
              <a:t>Błąd I rodzaju : 	sąd skazał niewinnego</a:t>
            </a:r>
            <a:r>
              <a:rPr lang="pl-PL" sz="2000" dirty="0">
                <a:solidFill>
                  <a:srgbClr val="800000"/>
                </a:solidFill>
              </a:rPr>
              <a:t>: 	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000" baseline="-25000" dirty="0">
                <a:solidFill>
                  <a:srgbClr val="800000"/>
                </a:solidFill>
              </a:rPr>
              <a:t> </a:t>
            </a:r>
            <a:r>
              <a:rPr lang="pl-PL" sz="2000" dirty="0">
                <a:solidFill>
                  <a:srgbClr val="800000"/>
                </a:solidFill>
              </a:rPr>
              <a:t>prawdziwa, ale ją odrzucono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dirty="0">
                <a:solidFill>
                  <a:srgbClr val="006699"/>
                </a:solidFill>
              </a:rPr>
              <a:t>Błąd II rodzaju:	sąd uwolnił winnego</a:t>
            </a:r>
            <a:r>
              <a:rPr lang="pl-PL" sz="2000" dirty="0">
                <a:solidFill>
                  <a:srgbClr val="800000"/>
                </a:solidFill>
              </a:rPr>
              <a:t>:	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dirty="0">
                <a:solidFill>
                  <a:srgbClr val="800000"/>
                </a:solidFill>
              </a:rPr>
              <a:t> prawdziwa, a przyjęto 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000" baseline="-25000" dirty="0">
                <a:solidFill>
                  <a:srgbClr val="800000"/>
                </a:solidFill>
              </a:rPr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dirty="0">
                <a:solidFill>
                  <a:srgbClr val="800000"/>
                </a:solidFill>
              </a:rPr>
              <a:t>Tu błąd I rodzaju jest znacznie bardziej dotkliwy, </a:t>
            </a:r>
            <a:r>
              <a:rPr lang="pl-PL" sz="2000" dirty="0" smtClean="0">
                <a:solidFill>
                  <a:srgbClr val="800000"/>
                </a:solidFill>
              </a:rPr>
              <a:t/>
            </a:r>
            <a:br>
              <a:rPr lang="pl-PL" sz="2000" dirty="0" smtClean="0">
                <a:solidFill>
                  <a:srgbClr val="800000"/>
                </a:solidFill>
              </a:rPr>
            </a:br>
            <a:r>
              <a:rPr lang="pl-PL" sz="2000" dirty="0" smtClean="0">
                <a:solidFill>
                  <a:srgbClr val="800000"/>
                </a:solidFill>
              </a:rPr>
              <a:t>dlatego </a:t>
            </a:r>
            <a:r>
              <a:rPr lang="pl-PL" sz="2000" dirty="0">
                <a:solidFill>
                  <a:srgbClr val="800000"/>
                </a:solidFill>
              </a:rPr>
              <a:t>należy zminimalizować prawdopodobieństwo jego popełnienia </a:t>
            </a:r>
            <a:r>
              <a:rPr lang="pl-PL" sz="2000" dirty="0" smtClean="0">
                <a:solidFill>
                  <a:srgbClr val="800000"/>
                </a:solidFill>
              </a:rPr>
              <a:t/>
            </a:r>
            <a:br>
              <a:rPr lang="pl-PL" sz="2000" dirty="0" smtClean="0">
                <a:solidFill>
                  <a:srgbClr val="800000"/>
                </a:solidFill>
              </a:rPr>
            </a:br>
            <a:r>
              <a:rPr lang="pl-PL" sz="2000" dirty="0" smtClean="0">
                <a:solidFill>
                  <a:srgbClr val="800000"/>
                </a:solidFill>
              </a:rPr>
              <a:t>(</a:t>
            </a:r>
            <a:r>
              <a:rPr lang="pl-PL" sz="2000" dirty="0">
                <a:solidFill>
                  <a:srgbClr val="800000"/>
                </a:solidFill>
              </a:rPr>
              <a:t>czyli dostarczyć „niezbitych” dowodów)	</a:t>
            </a:r>
            <a:r>
              <a:rPr lang="pl-PL" sz="20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9" y="0"/>
            <a:ext cx="7673975" cy="990600"/>
          </a:xfrm>
        </p:spPr>
        <p:txBody>
          <a:bodyPr/>
          <a:lstStyle/>
          <a:p>
            <a:r>
              <a:rPr lang="pl-PL" dirty="0">
                <a:solidFill>
                  <a:srgbClr val="006699"/>
                </a:solidFill>
                <a:latin typeface="+mn-lt"/>
              </a:rPr>
              <a:t>Związek pomiędzy błędami I </a:t>
            </a:r>
            <a:r>
              <a:rPr lang="pl-PL" dirty="0" err="1">
                <a:solidFill>
                  <a:srgbClr val="006699"/>
                </a:solidFill>
                <a:latin typeface="+mn-lt"/>
              </a:rPr>
              <a:t>i</a:t>
            </a:r>
            <a:r>
              <a:rPr lang="pl-PL" dirty="0">
                <a:solidFill>
                  <a:srgbClr val="006699"/>
                </a:solidFill>
                <a:latin typeface="+mn-lt"/>
              </a:rPr>
              <a:t> II rodzaju: zmniejszanie wartości 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dirty="0">
                <a:solidFill>
                  <a:srgbClr val="006699"/>
                </a:solidFill>
                <a:latin typeface="+mn-lt"/>
                <a:sym typeface="Symbol" pitchFamily="18" charset="2"/>
              </a:rPr>
              <a:t> pociąga wzrost wartości</a:t>
            </a:r>
            <a:r>
              <a:rPr lang="pl-PL" dirty="0">
                <a:solidFill>
                  <a:srgbClr val="006699"/>
                </a:solidFill>
                <a:latin typeface="+mn-lt"/>
              </a:rPr>
              <a:t> 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153400" cy="5221288"/>
          </a:xfrm>
        </p:spPr>
        <p:txBody>
          <a:bodyPr/>
          <a:lstStyle/>
          <a:p>
            <a:pPr>
              <a:buFontTx/>
              <a:buNone/>
            </a:pP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=m</a:t>
            </a:r>
            <a:r>
              <a:rPr lang="pl-PL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	 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&gt;m</a:t>
            </a:r>
            <a:r>
              <a:rPr lang="pl-PL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  <a:p>
            <a:pPr>
              <a:buFontTx/>
              <a:buNone/>
            </a:pPr>
            <a:r>
              <a:rPr lang="pl-PL" dirty="0">
                <a:sym typeface="Symbol" pitchFamily="18" charset="2"/>
              </a:rPr>
              <a:t>Przy przyjętym poziomie istotności 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dirty="0">
                <a:sym typeface="Symbol" pitchFamily="18" charset="2"/>
              </a:rPr>
              <a:t>, obszar krytyczny obejmuje wartości średnie </a:t>
            </a:r>
            <a:r>
              <a:rPr lang="pl-PL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A</a:t>
            </a:r>
            <a:r>
              <a:rPr lang="pl-PL" dirty="0">
                <a:sym typeface="Symbol" pitchFamily="18" charset="2"/>
              </a:rPr>
              <a:t>, gdy 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 (x </a:t>
            </a:r>
            <a:r>
              <a:rPr lang="pl-PL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A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)= </a:t>
            </a:r>
          </a:p>
          <a:p>
            <a:pPr>
              <a:buFontTx/>
              <a:buNone/>
            </a:pPr>
            <a:r>
              <a:rPr lang="pl-PL" dirty="0">
                <a:sym typeface="Symbol" pitchFamily="18" charset="2"/>
              </a:rPr>
              <a:t>Dla określenia obszaru 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pl-PL" dirty="0">
                <a:sym typeface="Symbol" pitchFamily="18" charset="2"/>
              </a:rPr>
              <a:t> przyjmiemy następujący zestaw hipotez </a:t>
            </a:r>
            <a:r>
              <a:rPr lang="pl-PL" dirty="0" smtClean="0">
                <a:sym typeface="Symbol" pitchFamily="18" charset="2"/>
              </a:rPr>
              <a:t>	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=m</a:t>
            </a:r>
            <a:r>
              <a:rPr lang="pl-PL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	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= m</a:t>
            </a:r>
            <a:r>
              <a:rPr lang="pl-PL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&gt;m</a:t>
            </a:r>
            <a:r>
              <a:rPr lang="pl-PL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lang="pl-PL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4">
              <a:buFontTx/>
              <a:buNone/>
            </a:pPr>
            <a:r>
              <a:rPr lang="pl-PL" baseline="-25000" dirty="0">
                <a:sym typeface="Symbol" pitchFamily="18" charset="2"/>
              </a:rPr>
              <a:t> </a:t>
            </a:r>
          </a:p>
          <a:p>
            <a:pPr lvl="4"/>
            <a:endParaRPr lang="pl-PL" dirty="0"/>
          </a:p>
          <a:p>
            <a:pPr lvl="4">
              <a:buFontTx/>
              <a:buNone/>
            </a:pPr>
            <a:r>
              <a:rPr lang="pl-PL" dirty="0"/>
              <a:t>H</a:t>
            </a:r>
            <a:r>
              <a:rPr lang="pl-PL" baseline="-25000" dirty="0"/>
              <a:t>0</a:t>
            </a:r>
            <a:r>
              <a:rPr lang="pl-PL" dirty="0"/>
              <a:t>: </a:t>
            </a:r>
            <a:r>
              <a:rPr lang="pl-PL" dirty="0">
                <a:sym typeface="Symbol" pitchFamily="18" charset="2"/>
              </a:rPr>
              <a:t>=m</a:t>
            </a:r>
            <a:r>
              <a:rPr lang="pl-PL" baseline="-25000" dirty="0">
                <a:sym typeface="Symbol" pitchFamily="18" charset="2"/>
              </a:rPr>
              <a:t>0 	 </a:t>
            </a:r>
            <a:r>
              <a:rPr lang="pl-PL" dirty="0"/>
              <a:t>H</a:t>
            </a:r>
            <a:r>
              <a:rPr lang="pl-PL" baseline="-25000" dirty="0"/>
              <a:t>1</a:t>
            </a:r>
            <a:r>
              <a:rPr lang="pl-PL" dirty="0"/>
              <a:t>: </a:t>
            </a:r>
            <a:r>
              <a:rPr lang="pl-PL" dirty="0">
                <a:sym typeface="Symbol" pitchFamily="18" charset="2"/>
              </a:rPr>
              <a:t>=m</a:t>
            </a:r>
            <a:r>
              <a:rPr lang="pl-PL" baseline="-25000" dirty="0">
                <a:sym typeface="Symbol" pitchFamily="18" charset="2"/>
              </a:rPr>
              <a:t>1 </a:t>
            </a:r>
            <a:r>
              <a:rPr lang="pl-PL" dirty="0">
                <a:sym typeface="Symbol" pitchFamily="18" charset="2"/>
              </a:rPr>
              <a:t>	</a:t>
            </a:r>
          </a:p>
        </p:txBody>
      </p:sp>
      <p:sp>
        <p:nvSpPr>
          <p:cNvPr id="209933" name="Line 13"/>
          <p:cNvSpPr>
            <a:spLocks noChangeShapeType="1"/>
          </p:cNvSpPr>
          <p:nvPr/>
        </p:nvSpPr>
        <p:spPr bwMode="auto">
          <a:xfrm flipH="1">
            <a:off x="4427538" y="5373690"/>
            <a:ext cx="1439862" cy="7191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91408" tIns="45705" rIns="91408" bIns="45705"/>
          <a:lstStyle/>
          <a:p>
            <a:endParaRPr lang="pl-PL">
              <a:latin typeface="+mn-lt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1547665" y="4005064"/>
            <a:ext cx="5012924" cy="2485132"/>
            <a:chOff x="1547664" y="4293096"/>
            <a:chExt cx="4626109" cy="2197100"/>
          </a:xfrm>
        </p:grpSpPr>
        <p:sp>
          <p:nvSpPr>
            <p:cNvPr id="209935" name="Rectangle 15"/>
            <p:cNvSpPr>
              <a:spLocks noChangeArrowheads="1"/>
            </p:cNvSpPr>
            <p:nvPr/>
          </p:nvSpPr>
          <p:spPr bwMode="auto">
            <a:xfrm>
              <a:off x="1547664" y="4725144"/>
              <a:ext cx="287283" cy="3265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pl-PL" dirty="0">
                  <a:latin typeface="+mn-lt"/>
                  <a:sym typeface="Symbol" pitchFamily="18" charset="2"/>
                </a:rPr>
                <a:t></a:t>
              </a:r>
            </a:p>
          </p:txBody>
        </p:sp>
        <p:pic>
          <p:nvPicPr>
            <p:cNvPr id="209938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4293096"/>
              <a:ext cx="3889375" cy="2197100"/>
            </a:xfrm>
            <a:prstGeom prst="rect">
              <a:avLst/>
            </a:prstGeom>
            <a:noFill/>
          </p:spPr>
        </p:pic>
        <p:sp>
          <p:nvSpPr>
            <p:cNvPr id="209939" name="Rectangle 19"/>
            <p:cNvSpPr>
              <a:spLocks noChangeArrowheads="1"/>
            </p:cNvSpPr>
            <p:nvPr/>
          </p:nvSpPr>
          <p:spPr bwMode="auto">
            <a:xfrm>
              <a:off x="5868739" y="4796830"/>
              <a:ext cx="305034" cy="32652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pl-PL" dirty="0">
                  <a:solidFill>
                    <a:schemeClr val="accent2"/>
                  </a:solidFill>
                  <a:latin typeface="+mn-lt"/>
                  <a:sym typeface="Symbol" pitchFamily="18" charset="2"/>
                </a:rPr>
                <a:t></a:t>
              </a:r>
            </a:p>
          </p:txBody>
        </p:sp>
        <p:sp>
          <p:nvSpPr>
            <p:cNvPr id="209940" name="Line 20"/>
            <p:cNvSpPr>
              <a:spLocks noChangeShapeType="1"/>
            </p:cNvSpPr>
            <p:nvPr/>
          </p:nvSpPr>
          <p:spPr bwMode="auto">
            <a:xfrm flipH="1">
              <a:off x="4139952" y="5157192"/>
              <a:ext cx="1873250" cy="79216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>
                <a:latin typeface="+mn-lt"/>
              </a:endParaRPr>
            </a:p>
          </p:txBody>
        </p:sp>
        <p:sp>
          <p:nvSpPr>
            <p:cNvPr id="209941" name="Line 21"/>
            <p:cNvSpPr>
              <a:spLocks noChangeShapeType="1"/>
            </p:cNvSpPr>
            <p:nvPr/>
          </p:nvSpPr>
          <p:spPr bwMode="auto">
            <a:xfrm>
              <a:off x="1835696" y="5013176"/>
              <a:ext cx="1655762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Moc testu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7" y="1124745"/>
            <a:ext cx="8496944" cy="5257006"/>
          </a:xfrm>
          <a:noFill/>
        </p:spPr>
        <p:txBody>
          <a:bodyPr>
            <a:normAutofit lnSpcReduction="10000"/>
          </a:bodyPr>
          <a:lstStyle/>
          <a:p>
            <a:pPr marL="269782" indent="-269782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 smtClean="0"/>
              <a:t>Z przedstawionego rysunku widać, że nie jest możliwe jednoczesne minimalizowanie prawdopodobieństwa popełnienia obu błędów.</a:t>
            </a:r>
          </a:p>
          <a:p>
            <a:pPr marL="269782" indent="-269782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 smtClean="0"/>
              <a:t>Z wartością </a:t>
            </a:r>
            <a:r>
              <a:rPr lang="pl-PL" sz="2400" dirty="0" smtClean="0">
                <a:sym typeface="Symbol" pitchFamily="18" charset="2"/>
              </a:rPr>
              <a:t> związana jest moc testu, która jest określana jako </a:t>
            </a:r>
            <a:r>
              <a:rPr lang="pl-PL" sz="2400" dirty="0" smtClean="0">
                <a:solidFill>
                  <a:srgbClr val="006699"/>
                </a:solidFill>
                <a:sym typeface="Symbol" pitchFamily="18" charset="2"/>
              </a:rPr>
              <a:t>prawdopodobieństwo odrzucenia hipotezy zerowej, gdy jest ona fałszywa</a:t>
            </a:r>
            <a:r>
              <a:rPr lang="pl-PL" sz="2400" dirty="0" smtClean="0">
                <a:sym typeface="Symbol" pitchFamily="18" charset="2"/>
              </a:rPr>
              <a:t>, czyli wynosi 1- .</a:t>
            </a:r>
          </a:p>
          <a:p>
            <a:pPr marL="269782" indent="-269782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 smtClean="0">
                <a:sym typeface="Symbol" pitchFamily="18" charset="2"/>
              </a:rPr>
              <a:t>Moc testu zależy od poziomu istotności , a także </a:t>
            </a:r>
            <a:br>
              <a:rPr lang="pl-PL" sz="2400" dirty="0" smtClean="0">
                <a:sym typeface="Symbol" pitchFamily="18" charset="2"/>
              </a:rPr>
            </a:br>
            <a:r>
              <a:rPr lang="pl-PL" sz="2400" dirty="0" smtClean="0">
                <a:sym typeface="Symbol" pitchFamily="18" charset="2"/>
              </a:rPr>
              <a:t>od postaci hipotezy alternatywnej i liczebności próby</a:t>
            </a:r>
          </a:p>
          <a:p>
            <a:pPr marL="269782" indent="-269782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 smtClean="0">
                <a:sym typeface="Symbol" pitchFamily="18" charset="2"/>
              </a:rPr>
              <a:t>W statystyce praktycznie postępuje się podobnie jak w sądzie przyjmując zasadę domniemania prawdziwości hipotezy zerowej, co oznacza, że chcemy aby </a:t>
            </a:r>
            <a:r>
              <a:rPr lang="pl-PL" sz="2400" dirty="0" smtClean="0">
                <a:solidFill>
                  <a:srgbClr val="006699"/>
                </a:solidFill>
                <a:sym typeface="Symbol" pitchFamily="18" charset="2"/>
              </a:rPr>
              <a:t>błąd I rodzaju </a:t>
            </a:r>
            <a:r>
              <a:rPr lang="pl-PL" sz="2400" dirty="0" smtClean="0">
                <a:sym typeface="Symbol" pitchFamily="18" charset="2"/>
              </a:rPr>
              <a:t>nie często miał miejsce. </a:t>
            </a:r>
          </a:p>
          <a:p>
            <a:pPr marL="269782" indent="-269782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 smtClean="0">
                <a:sym typeface="Symbol" pitchFamily="18" charset="2"/>
              </a:rPr>
              <a:t>Określając </a:t>
            </a:r>
            <a:r>
              <a:rPr lang="pl-PL" sz="2400" dirty="0" smtClean="0">
                <a:solidFill>
                  <a:srgbClr val="006699"/>
                </a:solidFill>
                <a:sym typeface="Symbol" pitchFamily="18" charset="2"/>
              </a:rPr>
              <a:t>poziom istotności określamy granicę błędu I rodzaju</a:t>
            </a:r>
            <a:r>
              <a:rPr lang="pl-PL" sz="2400" dirty="0" smtClean="0">
                <a:sym typeface="Symbol" pitchFamily="18" charset="2"/>
              </a:rPr>
              <a:t>, pamiętając że przyjmując niższą wartość  uzyskujemy wyższą wiarygodność hipotezy alternatywnej (jej przyjęcie jest jakby mocniej uzasadnione), ale </a:t>
            </a:r>
            <a:r>
              <a:rPr lang="pl-PL" sz="2400" dirty="0" smtClean="0">
                <a:solidFill>
                  <a:srgbClr val="006699"/>
                </a:solidFill>
                <a:sym typeface="Symbol" pitchFamily="18" charset="2"/>
              </a:rPr>
              <a:t>będzie trudniej odrzucić hipotezę </a:t>
            </a:r>
            <a:r>
              <a:rPr lang="pl-PL" sz="2400" dirty="0" smtClean="0">
                <a:sym typeface="Symbol" pitchFamily="18" charset="2"/>
              </a:rPr>
              <a:t>zerową.</a:t>
            </a:r>
          </a:p>
          <a:p>
            <a:pPr marL="269782" indent="-269782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pl-PL" sz="16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5" y="260651"/>
            <a:ext cx="7488237" cy="576262"/>
          </a:xfrm>
        </p:spPr>
        <p:txBody>
          <a:bodyPr/>
          <a:lstStyle/>
          <a:p>
            <a:pPr eaLnBrk="1" hangingPunct="1"/>
            <a:r>
              <a:rPr lang="pl-PL" dirty="0" smtClean="0">
                <a:sym typeface="Symbol" pitchFamily="18" charset="2"/>
              </a:rPr>
              <a:t>3. Określenie obszaru krytycznego i obszaru przyjęcia sprawdzanej hipotezy H</a:t>
            </a:r>
            <a:r>
              <a:rPr lang="pl-PL" baseline="-25000" dirty="0" smtClean="0">
                <a:sym typeface="Symbol" pitchFamily="18" charset="2"/>
              </a:rPr>
              <a:t>0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0" algn="l"/>
              </a:tabLst>
            </a:pPr>
            <a:r>
              <a:rPr lang="pl-PL" sz="2400" dirty="0" smtClean="0"/>
              <a:t>	</a:t>
            </a:r>
            <a:r>
              <a:rPr lang="pl-PL" dirty="0" smtClean="0"/>
              <a:t>Jeśli prawdziwa jest hipoteza zerowa, to wartość statystyki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dirty="0" smtClean="0"/>
              <a:t> nie powinna przekraczać pewnej wartości krytycznej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pl-PL" sz="2400" i="1" baseline="-25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609390" indent="-609390" eaLnBrk="1" hangingPunct="1">
              <a:lnSpc>
                <a:spcPct val="80000"/>
              </a:lnSpc>
            </a:pPr>
            <a:endParaRPr lang="pl-PL" sz="2400" dirty="0" smtClean="0">
              <a:sym typeface="Symbol" pitchFamily="18" charset="2"/>
            </a:endParaRPr>
          </a:p>
          <a:p>
            <a:pPr marL="609390" indent="-609390" eaLnBrk="1" hangingPunct="1">
              <a:lnSpc>
                <a:spcPct val="80000"/>
              </a:lnSpc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U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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/2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)  = </a:t>
            </a:r>
            <a:r>
              <a:rPr lang="pl-PL" sz="2400" dirty="0" smtClean="0">
                <a:sym typeface="Symbol" pitchFamily="18" charset="2"/>
              </a:rPr>
              <a:t>	</a:t>
            </a:r>
            <a:r>
              <a:rPr lang="pl-PL" sz="2400" dirty="0" smtClean="0">
                <a:solidFill>
                  <a:srgbClr val="006699"/>
                </a:solidFill>
                <a:sym typeface="Symbol" pitchFamily="18" charset="2"/>
              </a:rPr>
              <a:t>dwustronny</a:t>
            </a:r>
            <a:r>
              <a:rPr lang="pl-PL" sz="2400" dirty="0" smtClean="0">
                <a:sym typeface="Symbol" pitchFamily="18" charset="2"/>
              </a:rPr>
              <a:t> obszar krytyczny</a:t>
            </a:r>
          </a:p>
          <a:p>
            <a:pPr marL="609390" indent="-609390" eaLnBrk="1" hangingPunct="1">
              <a:lnSpc>
                <a:spcPct val="80000"/>
              </a:lnSpc>
            </a:pPr>
            <a:endParaRPr lang="pl-PL" sz="2400" dirty="0" smtClean="0">
              <a:sym typeface="Symbol" pitchFamily="18" charset="2"/>
            </a:endParaRPr>
          </a:p>
          <a:p>
            <a:pPr marL="609390" indent="-609390" eaLnBrk="1" hangingPunct="1">
              <a:lnSpc>
                <a:spcPct val="80000"/>
              </a:lnSpc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P(U 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)  = </a:t>
            </a:r>
            <a:r>
              <a:rPr lang="pl-PL" sz="2400" dirty="0" smtClean="0">
                <a:sym typeface="Symbol" pitchFamily="18" charset="2"/>
              </a:rPr>
              <a:t>		</a:t>
            </a:r>
            <a:r>
              <a:rPr lang="pl-PL" sz="2400" dirty="0" smtClean="0">
                <a:solidFill>
                  <a:srgbClr val="800000"/>
                </a:solidFill>
                <a:sym typeface="Symbol" pitchFamily="18" charset="2"/>
              </a:rPr>
              <a:t>prawostronny</a:t>
            </a:r>
            <a:r>
              <a:rPr lang="pl-PL" sz="2400" dirty="0" smtClean="0">
                <a:sym typeface="Symbol" pitchFamily="18" charset="2"/>
              </a:rPr>
              <a:t> obszar krytyczny</a:t>
            </a:r>
          </a:p>
          <a:p>
            <a:pPr marL="609390" indent="-609390" eaLnBrk="1" hangingPunct="1">
              <a:lnSpc>
                <a:spcPct val="80000"/>
              </a:lnSpc>
            </a:pPr>
            <a:endParaRPr lang="pl-PL" sz="2400" dirty="0" smtClean="0">
              <a:sym typeface="Symbol" pitchFamily="18" charset="2"/>
            </a:endParaRPr>
          </a:p>
          <a:p>
            <a:pPr marL="609390" indent="-609390" eaLnBrk="1" hangingPunct="1">
              <a:lnSpc>
                <a:spcPct val="80000"/>
              </a:lnSpc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P(U ≤ -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i="1" baseline="-25000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)  = </a:t>
            </a:r>
            <a:r>
              <a:rPr lang="pl-PL" sz="2400" dirty="0" smtClean="0">
                <a:sym typeface="Symbol" pitchFamily="18" charset="2"/>
              </a:rPr>
              <a:t>		</a:t>
            </a:r>
            <a:r>
              <a:rPr lang="pl-PL" sz="2400" dirty="0" smtClean="0">
                <a:solidFill>
                  <a:srgbClr val="00B050"/>
                </a:solidFill>
                <a:sym typeface="Symbol" pitchFamily="18" charset="2"/>
              </a:rPr>
              <a:t>lewostronny</a:t>
            </a:r>
            <a:r>
              <a:rPr lang="pl-PL" sz="2400" dirty="0" smtClean="0">
                <a:sym typeface="Symbol" pitchFamily="18" charset="2"/>
              </a:rPr>
              <a:t> obszar krytyczny</a:t>
            </a:r>
          </a:p>
          <a:p>
            <a:pPr marL="609390" indent="-609390" eaLnBrk="1" hangingPunct="1">
              <a:lnSpc>
                <a:spcPct val="80000"/>
              </a:lnSpc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dirty="0" smtClean="0"/>
              <a:t>H</a:t>
            </a:r>
            <a:r>
              <a:rPr lang="pl-PL" sz="2400" baseline="-25000" dirty="0" smtClean="0"/>
              <a:t>0</a:t>
            </a:r>
            <a:r>
              <a:rPr lang="pl-PL" sz="2400" dirty="0" smtClean="0"/>
              <a:t>: m=m</a:t>
            </a:r>
            <a:r>
              <a:rPr lang="pl-PL" sz="2400" baseline="-25000" dirty="0" smtClean="0"/>
              <a:t>0</a:t>
            </a:r>
            <a:r>
              <a:rPr lang="pl-PL" sz="2400" dirty="0" smtClean="0">
                <a:sym typeface="Symbol" pitchFamily="18" charset="2"/>
              </a:rPr>
              <a:t>  </a:t>
            </a:r>
            <a:r>
              <a:rPr lang="pl-PL" sz="2400" dirty="0" smtClean="0"/>
              <a:t>H</a:t>
            </a:r>
            <a:r>
              <a:rPr lang="pl-PL" sz="2400" baseline="-25000" dirty="0" smtClean="0"/>
              <a:t>1</a:t>
            </a:r>
            <a:r>
              <a:rPr lang="pl-PL" sz="2400" dirty="0" smtClean="0"/>
              <a:t>: m</a:t>
            </a:r>
            <a:r>
              <a:rPr lang="pl-PL" sz="2400" dirty="0" smtClean="0">
                <a:cs typeface="Times New Roman" pitchFamily="18" charset="0"/>
              </a:rPr>
              <a:t>&lt;</a:t>
            </a:r>
            <a:r>
              <a:rPr lang="pl-PL" sz="2400" dirty="0" smtClean="0"/>
              <a:t>m</a:t>
            </a:r>
            <a:r>
              <a:rPr lang="pl-PL" sz="2400" baseline="-25000" dirty="0" smtClean="0"/>
              <a:t>0 </a:t>
            </a:r>
            <a:br>
              <a:rPr lang="pl-PL" sz="2400" baseline="-25000" dirty="0" smtClean="0"/>
            </a:br>
            <a:r>
              <a:rPr lang="pl-PL" sz="2400" baseline="-25000" dirty="0" smtClean="0"/>
              <a:t> </a:t>
            </a:r>
            <a:r>
              <a:rPr lang="pl-PL" sz="2400" dirty="0" smtClean="0">
                <a:solidFill>
                  <a:schemeClr val="accent2"/>
                </a:solidFill>
                <a:sym typeface="Symbol" pitchFamily="18" charset="2"/>
              </a:rPr>
              <a:t>P(U </a:t>
            </a:r>
            <a:r>
              <a:rPr lang="pl-PL" sz="2400" dirty="0" smtClean="0">
                <a:cs typeface="Times New Roman" pitchFamily="18" charset="0"/>
                <a:sym typeface="Symbol" pitchFamily="18" charset="2"/>
              </a:rPr>
              <a:t>≤</a:t>
            </a:r>
            <a:r>
              <a:rPr lang="pl-PL" sz="2400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pl-PL" sz="2400" dirty="0" err="1" smtClean="0">
                <a:solidFill>
                  <a:schemeClr val="accent2"/>
                </a:solidFill>
              </a:rPr>
              <a:t>u</a:t>
            </a:r>
            <a:r>
              <a:rPr lang="pl-PL" sz="2400" baseline="-25000" dirty="0" err="1" smtClean="0">
                <a:solidFill>
                  <a:schemeClr val="accent2"/>
                </a:solidFill>
                <a:sym typeface="Symbol" pitchFamily="18" charset="2"/>
              </a:rPr>
              <a:t></a:t>
            </a:r>
            <a:r>
              <a:rPr lang="pl-PL" sz="2400" dirty="0" smtClean="0">
                <a:solidFill>
                  <a:schemeClr val="accent2"/>
                </a:solidFill>
                <a:sym typeface="Symbol" pitchFamily="18" charset="2"/>
              </a:rPr>
              <a:t> )  = 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5003801" y="1709740"/>
            <a:ext cx="3851503" cy="4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5" rIns="91408" bIns="45705">
            <a:spAutoFit/>
          </a:bodyPr>
          <a:lstStyle/>
          <a:p>
            <a:r>
              <a:rPr lang="pl-PL" sz="2400" dirty="0">
                <a:latin typeface="Calibri" pitchFamily="34" charset="0"/>
              </a:rPr>
              <a:t>lewostronny obszar krytyczny</a:t>
            </a:r>
          </a:p>
        </p:txBody>
      </p:sp>
      <p:pic>
        <p:nvPicPr>
          <p:cNvPr id="47109" name="Picture 4" descr="Grafika:Rozk&amp;lstrok;ad normaln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41438"/>
            <a:ext cx="76327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211638" y="5949952"/>
            <a:ext cx="338490" cy="4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5" rIns="91408" bIns="45705">
            <a:spAutoFit/>
          </a:bodyPr>
          <a:lstStyle/>
          <a:p>
            <a:r>
              <a:rPr lang="pl-PL" sz="2400" dirty="0">
                <a:latin typeface="Times New Roman" pitchFamily="18" charset="0"/>
              </a:rPr>
              <a:t>0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195513" y="5949952"/>
            <a:ext cx="578940" cy="4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5" rIns="91408" bIns="45705">
            <a:spAutoFit/>
          </a:bodyPr>
          <a:lstStyle/>
          <a:p>
            <a:r>
              <a:rPr lang="pl-PL" sz="2400" b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u </a:t>
            </a:r>
            <a:r>
              <a:rPr lang="pl-PL" sz="2400" b="1" baseline="-250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484440" y="5084764"/>
            <a:ext cx="378565" cy="4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5" rIns="91408" bIns="45705">
            <a:spAutoFit/>
          </a:bodyPr>
          <a:lstStyle/>
          <a:p>
            <a:r>
              <a:rPr lang="pl-PL" sz="2400" b="1" dirty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2916238" y="4221166"/>
            <a:ext cx="0" cy="1728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91408" tIns="45705" rIns="91408" bIns="45705"/>
          <a:lstStyle/>
          <a:p>
            <a:endParaRPr lang="pl-PL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V="1">
            <a:off x="1331913" y="5661028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9969" tIns="46783" rIns="89969" bIns="46783">
            <a:spAutoFit/>
          </a:bodyPr>
          <a:lstStyle/>
          <a:p>
            <a:endParaRPr lang="pl-PL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 flipV="1">
            <a:off x="971553" y="5734050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9969" tIns="46783" rIns="89969" bIns="46783">
            <a:spAutoFit/>
          </a:bodyPr>
          <a:lstStyle/>
          <a:p>
            <a:endParaRPr lang="pl-PL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 flipV="1">
            <a:off x="1763713" y="5300664"/>
            <a:ext cx="4318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9969" tIns="46783" rIns="89969" bIns="46783">
            <a:spAutoFit/>
          </a:bodyPr>
          <a:lstStyle/>
          <a:p>
            <a:endParaRPr lang="pl-PL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 flipV="1">
            <a:off x="2124075" y="4725991"/>
            <a:ext cx="792163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9969" tIns="46783" rIns="89969" bIns="46783">
            <a:spAutoFit/>
          </a:bodyPr>
          <a:lstStyle/>
          <a:p>
            <a:endParaRPr lang="pl-PL"/>
          </a:p>
        </p:txBody>
      </p:sp>
      <p:sp>
        <p:nvSpPr>
          <p:cNvPr id="47118" name="Line 15"/>
          <p:cNvSpPr>
            <a:spLocks noChangeShapeType="1"/>
          </p:cNvSpPr>
          <p:nvPr/>
        </p:nvSpPr>
        <p:spPr bwMode="auto">
          <a:xfrm flipV="1">
            <a:off x="2484438" y="5300664"/>
            <a:ext cx="4318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9969" tIns="46783" rIns="89969" bIns="46783"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dirty="0" smtClean="0"/>
              <a:t>H</a:t>
            </a:r>
            <a:r>
              <a:rPr lang="pl-PL" sz="2400" baseline="-25000" dirty="0" smtClean="0"/>
              <a:t>0</a:t>
            </a:r>
            <a:r>
              <a:rPr lang="pl-PL" sz="2400" dirty="0" smtClean="0"/>
              <a:t>: m=m</a:t>
            </a:r>
            <a:r>
              <a:rPr lang="pl-PL" sz="2400" baseline="-25000" dirty="0" smtClean="0"/>
              <a:t>0</a:t>
            </a:r>
            <a:r>
              <a:rPr lang="pl-PL" sz="2400" dirty="0" smtClean="0">
                <a:sym typeface="Symbol" pitchFamily="18" charset="2"/>
              </a:rPr>
              <a:t>  </a:t>
            </a:r>
            <a:r>
              <a:rPr lang="pl-PL" sz="2400" dirty="0" smtClean="0"/>
              <a:t>H</a:t>
            </a:r>
            <a:r>
              <a:rPr lang="pl-PL" sz="2400" baseline="-25000" dirty="0" smtClean="0"/>
              <a:t>1</a:t>
            </a:r>
            <a:r>
              <a:rPr lang="pl-PL" sz="2400" dirty="0" smtClean="0"/>
              <a:t>: m</a:t>
            </a:r>
            <a:r>
              <a:rPr lang="pl-PL" sz="2400" dirty="0" smtClean="0">
                <a:cs typeface="Times New Roman" pitchFamily="18" charset="0"/>
              </a:rPr>
              <a:t>&gt;</a:t>
            </a:r>
            <a:r>
              <a:rPr lang="pl-PL" sz="2400" dirty="0" smtClean="0"/>
              <a:t>m</a:t>
            </a:r>
            <a:r>
              <a:rPr lang="pl-PL" sz="2400" baseline="-25000" dirty="0" smtClean="0"/>
              <a:t>0 </a:t>
            </a:r>
            <a:br>
              <a:rPr lang="pl-PL" sz="2400" baseline="-25000" dirty="0" smtClean="0"/>
            </a:br>
            <a:r>
              <a:rPr lang="pl-PL" sz="2400" baseline="-25000" dirty="0" smtClean="0"/>
              <a:t> </a:t>
            </a:r>
            <a:r>
              <a:rPr lang="pl-PL" sz="2400" dirty="0" smtClean="0">
                <a:solidFill>
                  <a:schemeClr val="accent2"/>
                </a:solidFill>
                <a:sym typeface="Symbol" pitchFamily="18" charset="2"/>
              </a:rPr>
              <a:t>P(U  </a:t>
            </a:r>
            <a:r>
              <a:rPr lang="pl-PL" sz="2400" dirty="0" err="1" smtClean="0">
                <a:solidFill>
                  <a:schemeClr val="accent2"/>
                </a:solidFill>
              </a:rPr>
              <a:t>u</a:t>
            </a:r>
            <a:r>
              <a:rPr lang="pl-PL" sz="2400" baseline="-25000" dirty="0" err="1" smtClean="0">
                <a:solidFill>
                  <a:schemeClr val="accent2"/>
                </a:solidFill>
                <a:sym typeface="Symbol" pitchFamily="18" charset="2"/>
              </a:rPr>
              <a:t></a:t>
            </a:r>
            <a:r>
              <a:rPr lang="pl-PL" sz="2400" dirty="0" smtClean="0">
                <a:solidFill>
                  <a:schemeClr val="accent2"/>
                </a:solidFill>
                <a:sym typeface="Symbol" pitchFamily="18" charset="2"/>
              </a:rPr>
              <a:t> )  = </a:t>
            </a:r>
          </a:p>
        </p:txBody>
      </p:sp>
      <p:sp>
        <p:nvSpPr>
          <p:cNvPr id="48132" name="Text Box 10"/>
          <p:cNvSpPr txBox="1">
            <a:spLocks noChangeArrowheads="1"/>
          </p:cNvSpPr>
          <p:nvPr/>
        </p:nvSpPr>
        <p:spPr bwMode="auto">
          <a:xfrm>
            <a:off x="4751389" y="1495427"/>
            <a:ext cx="4036938" cy="4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5" rIns="91408" bIns="45705">
            <a:spAutoFit/>
          </a:bodyPr>
          <a:lstStyle/>
          <a:p>
            <a:r>
              <a:rPr lang="pl-PL" sz="2400" dirty="0">
                <a:latin typeface="Calibri" pitchFamily="34" charset="0"/>
              </a:rPr>
              <a:t>prawostronny obszar krytyczny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4213" y="1268413"/>
            <a:ext cx="7632700" cy="5148264"/>
            <a:chOff x="567" y="981"/>
            <a:chExt cx="4808" cy="3243"/>
          </a:xfrm>
        </p:grpSpPr>
        <p:pic>
          <p:nvPicPr>
            <p:cNvPr id="48134" name="Picture 4" descr="Grafika:Rozk&amp;lstrok;ad normalny.sv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" y="981"/>
              <a:ext cx="4808" cy="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5" name="Text Box 5"/>
            <p:cNvSpPr txBox="1">
              <a:spLocks noChangeArrowheads="1"/>
            </p:cNvSpPr>
            <p:nvPr/>
          </p:nvSpPr>
          <p:spPr bwMode="auto">
            <a:xfrm>
              <a:off x="2789" y="3884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400" dirty="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8136" name="Rectangle 6"/>
            <p:cNvSpPr>
              <a:spLocks noChangeArrowheads="1"/>
            </p:cNvSpPr>
            <p:nvPr/>
          </p:nvSpPr>
          <p:spPr bwMode="auto">
            <a:xfrm>
              <a:off x="2426" y="2568"/>
              <a:ext cx="56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3200" b="1" dirty="0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1- </a:t>
              </a:r>
            </a:p>
          </p:txBody>
        </p:sp>
        <p:sp>
          <p:nvSpPr>
            <p:cNvPr id="48137" name="Rectangle 7"/>
            <p:cNvSpPr>
              <a:spLocks noChangeArrowheads="1"/>
            </p:cNvSpPr>
            <p:nvPr/>
          </p:nvSpPr>
          <p:spPr bwMode="auto">
            <a:xfrm>
              <a:off x="3651" y="3933"/>
              <a:ext cx="4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400" b="1" dirty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u </a:t>
              </a:r>
              <a:r>
                <a:rPr lang="pl-PL" sz="2400" b="1" baseline="-25000" dirty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1-</a:t>
              </a:r>
            </a:p>
          </p:txBody>
        </p:sp>
        <p:sp>
          <p:nvSpPr>
            <p:cNvPr id="48138" name="Rectangle 8"/>
            <p:cNvSpPr>
              <a:spLocks noChangeArrowheads="1"/>
            </p:cNvSpPr>
            <p:nvPr/>
          </p:nvSpPr>
          <p:spPr bwMode="auto">
            <a:xfrm>
              <a:off x="4014" y="3566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400" b="1" dirty="0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48139" name="Line 9"/>
            <p:cNvSpPr>
              <a:spLocks noChangeShapeType="1"/>
            </p:cNvSpPr>
            <p:nvPr/>
          </p:nvSpPr>
          <p:spPr bwMode="auto">
            <a:xfrm flipV="1">
              <a:off x="3833" y="2795"/>
              <a:ext cx="0" cy="108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140" name="Line 11"/>
            <p:cNvSpPr>
              <a:spLocks noChangeShapeType="1"/>
            </p:cNvSpPr>
            <p:nvPr/>
          </p:nvSpPr>
          <p:spPr bwMode="auto">
            <a:xfrm flipH="1">
              <a:off x="3833" y="3113"/>
              <a:ext cx="226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48141" name="Line 12"/>
            <p:cNvSpPr>
              <a:spLocks noChangeShapeType="1"/>
            </p:cNvSpPr>
            <p:nvPr/>
          </p:nvSpPr>
          <p:spPr bwMode="auto">
            <a:xfrm flipH="1">
              <a:off x="3923" y="3339"/>
              <a:ext cx="272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48142" name="Line 13"/>
            <p:cNvSpPr>
              <a:spLocks noChangeShapeType="1"/>
            </p:cNvSpPr>
            <p:nvPr/>
          </p:nvSpPr>
          <p:spPr bwMode="auto">
            <a:xfrm flipH="1">
              <a:off x="4195" y="3475"/>
              <a:ext cx="182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48143" name="Line 14"/>
            <p:cNvSpPr>
              <a:spLocks noChangeShapeType="1"/>
            </p:cNvSpPr>
            <p:nvPr/>
          </p:nvSpPr>
          <p:spPr bwMode="auto">
            <a:xfrm flipH="1">
              <a:off x="4422" y="3612"/>
              <a:ext cx="136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48144" name="Line 15"/>
            <p:cNvSpPr>
              <a:spLocks noChangeShapeType="1"/>
            </p:cNvSpPr>
            <p:nvPr/>
          </p:nvSpPr>
          <p:spPr bwMode="auto">
            <a:xfrm flipH="1">
              <a:off x="4694" y="3702"/>
              <a:ext cx="9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dirty="0" smtClean="0"/>
              <a:t>H</a:t>
            </a:r>
            <a:r>
              <a:rPr lang="pl-PL" sz="2400" baseline="-25000" dirty="0" smtClean="0"/>
              <a:t>0</a:t>
            </a:r>
            <a:r>
              <a:rPr lang="pl-PL" sz="2400" dirty="0" smtClean="0"/>
              <a:t>: m=m</a:t>
            </a:r>
            <a:r>
              <a:rPr lang="pl-PL" sz="2400" baseline="-25000" dirty="0" smtClean="0"/>
              <a:t>0</a:t>
            </a:r>
            <a:r>
              <a:rPr lang="pl-PL" sz="2400" dirty="0" smtClean="0">
                <a:sym typeface="Symbol" pitchFamily="18" charset="2"/>
              </a:rPr>
              <a:t> 	</a:t>
            </a:r>
            <a:r>
              <a:rPr lang="pl-PL" sz="2400" dirty="0" smtClean="0"/>
              <a:t>H</a:t>
            </a:r>
            <a:r>
              <a:rPr lang="pl-PL" sz="2400" baseline="-25000" dirty="0" smtClean="0"/>
              <a:t>1</a:t>
            </a:r>
            <a:r>
              <a:rPr lang="pl-PL" sz="2400" dirty="0" smtClean="0"/>
              <a:t>: m</a:t>
            </a:r>
            <a:r>
              <a:rPr lang="pl-PL" sz="2400" dirty="0" smtClean="0">
                <a:cs typeface="Times New Roman" pitchFamily="18" charset="0"/>
              </a:rPr>
              <a:t>≠</a:t>
            </a:r>
            <a:r>
              <a:rPr lang="pl-PL" sz="2400" dirty="0" smtClean="0"/>
              <a:t>m</a:t>
            </a:r>
            <a:r>
              <a:rPr lang="pl-PL" sz="2400" baseline="-25000" dirty="0" smtClean="0"/>
              <a:t>0 </a:t>
            </a:r>
            <a:br>
              <a:rPr lang="pl-PL" sz="2400" baseline="-25000" dirty="0" smtClean="0"/>
            </a:br>
            <a:r>
              <a:rPr lang="pl-PL" sz="2400" dirty="0" smtClean="0">
                <a:solidFill>
                  <a:schemeClr val="accent2"/>
                </a:solidFill>
                <a:sym typeface="Symbol" pitchFamily="18" charset="2"/>
              </a:rPr>
              <a:t>P (</a:t>
            </a:r>
            <a:r>
              <a:rPr lang="pl-PL" sz="2400" dirty="0" err="1" smtClean="0">
                <a:solidFill>
                  <a:schemeClr val="accent2"/>
                </a:solidFill>
                <a:sym typeface="Symbol" pitchFamily="18" charset="2"/>
              </a:rPr>
              <a:t>U</a:t>
            </a:r>
            <a:r>
              <a:rPr lang="pl-PL" sz="2400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pl-PL" sz="2400" dirty="0" err="1" smtClean="0">
                <a:solidFill>
                  <a:schemeClr val="accent2"/>
                </a:solidFill>
                <a:sym typeface="Symbol" pitchFamily="18" charset="2"/>
              </a:rPr>
              <a:t></a:t>
            </a:r>
            <a:r>
              <a:rPr lang="pl-PL" sz="2400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pl-PL" sz="2400" b="1" dirty="0" smtClean="0">
                <a:solidFill>
                  <a:schemeClr val="accent2"/>
                </a:solidFill>
                <a:sym typeface="Symbol" pitchFamily="18" charset="2"/>
              </a:rPr>
              <a:t>u </a:t>
            </a:r>
            <a:r>
              <a:rPr lang="pl-PL" sz="2400" b="1" baseline="-25000" dirty="0" smtClean="0">
                <a:solidFill>
                  <a:schemeClr val="accent2"/>
                </a:solidFill>
                <a:sym typeface="Symbol" pitchFamily="18" charset="2"/>
              </a:rPr>
              <a:t>1-/2</a:t>
            </a:r>
            <a:r>
              <a:rPr lang="pl-PL" sz="2400" dirty="0" smtClean="0">
                <a:solidFill>
                  <a:schemeClr val="accent2"/>
                </a:solidFill>
                <a:sym typeface="Symbol" pitchFamily="18" charset="2"/>
              </a:rPr>
              <a:t>  )  = </a:t>
            </a:r>
          </a:p>
        </p:txBody>
      </p:sp>
      <p:pic>
        <p:nvPicPr>
          <p:cNvPr id="49156" name="Picture 4" descr="Grafika:Rozk&amp;lstrok;ad normaln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25538"/>
            <a:ext cx="76327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138614" y="5734050"/>
            <a:ext cx="338490" cy="4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5" rIns="91408" bIns="45705">
            <a:spAutoFit/>
          </a:bodyPr>
          <a:lstStyle/>
          <a:p>
            <a:r>
              <a:rPr lang="pl-PL" sz="2400" dirty="0">
                <a:latin typeface="Times New Roman" pitchFamily="18" charset="0"/>
              </a:rPr>
              <a:t>0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995739" y="2968627"/>
            <a:ext cx="888320" cy="58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5" rIns="91408" bIns="45705">
            <a:spAutoFit/>
          </a:bodyPr>
          <a:lstStyle/>
          <a:p>
            <a:r>
              <a:rPr lang="pl-PL" sz="3200" b="1" dirty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1- 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507038" y="5811840"/>
            <a:ext cx="946028" cy="4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5" rIns="91408" bIns="45705">
            <a:spAutoFit/>
          </a:bodyPr>
          <a:lstStyle/>
          <a:p>
            <a:r>
              <a:rPr lang="pl-PL" sz="2400" b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u </a:t>
            </a:r>
            <a:r>
              <a:rPr lang="pl-PL" sz="2400" b="1" baseline="-250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1- /2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1762127" y="5229227"/>
            <a:ext cx="617412" cy="4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5" rIns="91408" bIns="45705">
            <a:spAutoFit/>
          </a:bodyPr>
          <a:lstStyle/>
          <a:p>
            <a:r>
              <a:rPr lang="pl-PL" sz="2400" b="1" dirty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/2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6083301" y="5229227"/>
            <a:ext cx="617412" cy="4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5" rIns="91408" bIns="45705">
            <a:spAutoFit/>
          </a:bodyPr>
          <a:lstStyle/>
          <a:p>
            <a:r>
              <a:rPr lang="pl-PL" sz="2400" b="1" dirty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/2</a:t>
            </a: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2770188" y="4149728"/>
            <a:ext cx="0" cy="158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91408" tIns="45705" rIns="91408" bIns="45705"/>
          <a:lstStyle/>
          <a:p>
            <a:endParaRPr lang="pl-PL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V="1">
            <a:off x="5795963" y="4005266"/>
            <a:ext cx="0" cy="1728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91408" tIns="45705" rIns="91408" bIns="45705"/>
          <a:lstStyle/>
          <a:p>
            <a:endParaRPr lang="pl-PL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2338388" y="1773238"/>
            <a:ext cx="403225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08" tIns="45705" rIns="91408" bIns="45705"/>
          <a:lstStyle/>
          <a:p>
            <a:endParaRPr lang="pl-PL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6083300" y="1773238"/>
            <a:ext cx="287338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08" tIns="45705" rIns="91408" bIns="45705"/>
          <a:lstStyle/>
          <a:p>
            <a:endParaRPr lang="pl-PL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4859340" y="1277940"/>
            <a:ext cx="3793346" cy="4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5" rIns="91408" bIns="45705">
            <a:spAutoFit/>
          </a:bodyPr>
          <a:lstStyle/>
          <a:p>
            <a:r>
              <a:rPr lang="pl-PL" sz="2400" dirty="0">
                <a:latin typeface="Calibri" pitchFamily="34" charset="0"/>
              </a:rPr>
              <a:t>dwustronny obszar krytyczny</a:t>
            </a: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V="1">
            <a:off x="1187452" y="5443541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9969" tIns="46783" rIns="89969" bIns="46783">
            <a:spAutoFit/>
          </a:bodyPr>
          <a:lstStyle/>
          <a:p>
            <a:endParaRPr lang="pl-PL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V="1">
            <a:off x="827088" y="5516563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9969" tIns="46783" rIns="89969" bIns="46783">
            <a:spAutoFit/>
          </a:bodyPr>
          <a:lstStyle/>
          <a:p>
            <a:endParaRPr lang="pl-PL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V="1">
            <a:off x="1619250" y="5083176"/>
            <a:ext cx="4318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9969" tIns="46783" rIns="89969" bIns="46783">
            <a:spAutoFit/>
          </a:bodyPr>
          <a:lstStyle/>
          <a:p>
            <a:endParaRPr lang="pl-PL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V="1">
            <a:off x="1979613" y="4508503"/>
            <a:ext cx="792162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9969" tIns="46783" rIns="89969" bIns="46783">
            <a:spAutoFit/>
          </a:bodyPr>
          <a:lstStyle/>
          <a:p>
            <a:endParaRPr lang="pl-PL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 flipV="1">
            <a:off x="2339975" y="5083176"/>
            <a:ext cx="4318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9969" tIns="46783" rIns="89969" bIns="46783">
            <a:spAutoFit/>
          </a:bodyPr>
          <a:lstStyle/>
          <a:p>
            <a:endParaRPr lang="pl-PL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 flipV="1">
            <a:off x="6588126" y="5300663"/>
            <a:ext cx="2873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9969" tIns="46783" rIns="89969" bIns="46783">
            <a:spAutoFit/>
          </a:bodyPr>
          <a:lstStyle/>
          <a:p>
            <a:endParaRPr lang="pl-PL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 flipV="1">
            <a:off x="7164388" y="544512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9969" tIns="46783" rIns="89969" bIns="46783">
            <a:spAutoFit/>
          </a:bodyPr>
          <a:lstStyle/>
          <a:p>
            <a:endParaRPr lang="pl-PL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 flipV="1">
            <a:off x="5795966" y="4508500"/>
            <a:ext cx="2889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9969" tIns="46783" rIns="89969" bIns="46783">
            <a:spAutoFit/>
          </a:bodyPr>
          <a:lstStyle/>
          <a:p>
            <a:endParaRPr lang="pl-PL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V="1">
            <a:off x="5795963" y="4797425"/>
            <a:ext cx="5048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9969" tIns="46783" rIns="89969" bIns="46783">
            <a:spAutoFit/>
          </a:bodyPr>
          <a:lstStyle/>
          <a:p>
            <a:endParaRPr lang="pl-PL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 flipV="1">
            <a:off x="6084888" y="5013328"/>
            <a:ext cx="4318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9969" tIns="46783" rIns="89969" bIns="46783"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dirty="0" smtClean="0">
                <a:sym typeface="Symbol" pitchFamily="18" charset="2"/>
              </a:rPr>
              <a:t>4. Wybór testu weryfikującego H</a:t>
            </a:r>
            <a:r>
              <a:rPr lang="pl-PL" sz="2400" baseline="-25000" dirty="0" smtClean="0">
                <a:sym typeface="Symbol" pitchFamily="18" charset="2"/>
              </a:rPr>
              <a:t>0</a:t>
            </a:r>
            <a:r>
              <a:rPr lang="pl-PL" sz="2400" dirty="0" smtClean="0">
                <a:sym typeface="Symbol" pitchFamily="18" charset="2"/>
              </a:rPr>
              <a:t/>
            </a:r>
            <a:br>
              <a:rPr lang="pl-PL" sz="2400" dirty="0" smtClean="0">
                <a:sym typeface="Symbol" pitchFamily="18" charset="2"/>
              </a:rPr>
            </a:br>
            <a:r>
              <a:rPr lang="pl-PL" sz="2400" dirty="0" smtClean="0">
                <a:sym typeface="Symbol" pitchFamily="18" charset="2"/>
              </a:rPr>
              <a:t> i wyliczenie statystyki testowej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6"/>
            <a:ext cx="8568952" cy="5400599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dirty="0" smtClean="0"/>
              <a:t>Rozważamy rozkład średnich z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dirty="0" smtClean="0"/>
              <a:t>-elementowej próby, jest to rozkład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N(m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/     )</a:t>
            </a:r>
            <a:r>
              <a:rPr lang="pl-PL" dirty="0" smtClean="0"/>
              <a:t>, o ile hipoteza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dirty="0" smtClean="0"/>
              <a:t> jest prawdziwa.</a:t>
            </a:r>
          </a:p>
          <a:p>
            <a:pPr eaLnBrk="1" hangingPunct="1">
              <a:lnSpc>
                <a:spcPct val="90000"/>
              </a:lnSpc>
            </a:pPr>
            <a:r>
              <a:rPr lang="pl-PL" dirty="0" smtClean="0"/>
              <a:t>Stąd statystyka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dirty="0" smtClean="0"/>
              <a:t>, określona wzorem </a:t>
            </a:r>
          </a:p>
          <a:p>
            <a:pPr eaLnBrk="1" hangingPunct="1">
              <a:lnSpc>
                <a:spcPct val="90000"/>
              </a:lnSpc>
            </a:pPr>
            <a:endParaRPr lang="pl-PL" dirty="0" smtClean="0"/>
          </a:p>
          <a:p>
            <a:pPr eaLnBrk="1" hangingPunct="1">
              <a:lnSpc>
                <a:spcPct val="90000"/>
              </a:lnSpc>
            </a:pPr>
            <a:endParaRPr lang="pl-PL" dirty="0" smtClean="0"/>
          </a:p>
          <a:p>
            <a:pPr eaLnBrk="1" hangingPunct="1">
              <a:lnSpc>
                <a:spcPct val="90000"/>
              </a:lnSpc>
            </a:pPr>
            <a:r>
              <a:rPr lang="pl-PL" dirty="0" smtClean="0"/>
              <a:t> ma rozkład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N(0,1)</a:t>
            </a:r>
            <a:r>
              <a:rPr lang="pl-PL" dirty="0" smtClean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pl-PL" dirty="0" smtClean="0"/>
              <a:t>Jeśli prawdziwa jest hipoteza zerowa , to wartość statystyki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dirty="0" smtClean="0"/>
              <a:t> nie powinna przekraczać pewnej wartości krytycznej 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pl-PL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dirty="0" smtClean="0">
                <a:sym typeface="Symbol" pitchFamily="18" charset="2"/>
              </a:rPr>
              <a:t> oznacza obszar zbiór nietypowych wartości statystyki testowej pod warunkiem prawdziwości hipotezy zerowej</a:t>
            </a:r>
          </a:p>
          <a:p>
            <a:pPr eaLnBrk="1" hangingPunct="1">
              <a:lnSpc>
                <a:spcPct val="90000"/>
              </a:lnSpc>
            </a:pPr>
            <a:endParaRPr lang="pl-PL" sz="2400" dirty="0" smtClean="0">
              <a:sym typeface="Symbol" pitchFamily="18" charset="2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987825" y="1556795"/>
          <a:ext cx="428625" cy="434975"/>
        </p:xfrm>
        <a:graphic>
          <a:graphicData uri="http://schemas.openxmlformats.org/presentationml/2006/ole">
            <p:oleObj spid="_x0000_s243714" name="Równanie" r:id="rId3" imgW="241200" imgH="228600" progId="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2916238" y="2589213"/>
          <a:ext cx="2671762" cy="946150"/>
        </p:xfrm>
        <a:graphic>
          <a:graphicData uri="http://schemas.openxmlformats.org/presentationml/2006/ole">
            <p:oleObj spid="_x0000_s243715" name="Równanie" r:id="rId4" imgW="939600" imgH="431640" progId="">
              <p:embed/>
            </p:oleObj>
          </a:graphicData>
        </a:graphic>
      </p:graphicFrame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6084168" y="2636912"/>
            <a:ext cx="2843808" cy="93610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/>
          <a:p>
            <a:pPr algn="ctr" defTabSz="914085" eaLnBrk="0" hangingPunct="0">
              <a:spcBef>
                <a:spcPct val="50000"/>
              </a:spcBef>
              <a:buSzPct val="70000"/>
              <a:defRPr/>
            </a:pPr>
            <a:r>
              <a:rPr lang="pl-PL" sz="2000" kern="0" dirty="0" smtClean="0">
                <a:solidFill>
                  <a:schemeClr val="tx1"/>
                </a:solidFill>
              </a:rPr>
              <a:t>zwana czasem testem</a:t>
            </a:r>
          </a:p>
          <a:p>
            <a:pPr algn="ctr" defTabSz="914085" eaLnBrk="0" hangingPunct="0">
              <a:spcBef>
                <a:spcPts val="0"/>
              </a:spcBef>
              <a:buSzPct val="70000"/>
              <a:defRPr/>
            </a:pPr>
            <a:r>
              <a:rPr lang="pl-PL" sz="2800" i="1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</a:p>
          <a:p>
            <a:pPr algn="ctr" defTabSz="914085" eaLnBrk="0" hangingPunct="0">
              <a:spcBef>
                <a:spcPct val="50000"/>
              </a:spcBef>
              <a:buSzPct val="70000"/>
              <a:defRPr/>
            </a:pPr>
            <a:endParaRPr lang="pl-PL" sz="20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dirty="0" smtClean="0">
                <a:solidFill>
                  <a:schemeClr val="accent2"/>
                </a:solidFill>
              </a:rPr>
              <a:t>Funkcje testowe dla dużej próby i dla małej, gdy nieznana jest wartość wariancji w populacji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339975" y="2205038"/>
          <a:ext cx="4103688" cy="1090612"/>
        </p:xfrm>
        <a:graphic>
          <a:graphicData uri="http://schemas.openxmlformats.org/presentationml/2006/ole">
            <p:oleObj spid="_x0000_s244738" name="Równanie" r:id="rId3" imgW="939600" imgH="431640" progId="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3124200" y="4800601"/>
          <a:ext cx="3429000" cy="1295400"/>
        </p:xfrm>
        <a:graphic>
          <a:graphicData uri="http://schemas.openxmlformats.org/presentationml/2006/ole">
            <p:oleObj spid="_x0000_s244739" name="Równanie" r:id="rId4" imgW="1054080" imgH="431640" progId="">
              <p:embed/>
            </p:oleObj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295400" y="1457327"/>
            <a:ext cx="1604414" cy="4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5" rIns="91408" bIns="45705">
            <a:spAutoFit/>
          </a:bodyPr>
          <a:lstStyle/>
          <a:p>
            <a:r>
              <a:rPr lang="pl-PL" sz="2400" dirty="0">
                <a:latin typeface="Calibri" pitchFamily="34" charset="0"/>
              </a:rPr>
              <a:t>Duża próba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331914" y="4014788"/>
            <a:ext cx="1623970" cy="4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5" rIns="91408" bIns="45705">
            <a:spAutoFit/>
          </a:bodyPr>
          <a:lstStyle/>
          <a:p>
            <a:r>
              <a:rPr lang="pl-PL" sz="2400" dirty="0">
                <a:latin typeface="Calibri" pitchFamily="34" charset="0"/>
              </a:rPr>
              <a:t>Mała próba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68313" y="1268416"/>
          <a:ext cx="8229600" cy="511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7" name="Objaśnienie prostokątne zaokrąglone 6"/>
          <p:cNvSpPr/>
          <p:nvPr/>
        </p:nvSpPr>
        <p:spPr>
          <a:xfrm>
            <a:off x="2627786" y="404664"/>
            <a:ext cx="1872208" cy="1152128"/>
          </a:xfrm>
          <a:prstGeom prst="wedgeRoundRectCallout">
            <a:avLst>
              <a:gd name="adj1" fmla="val -56864"/>
              <a:gd name="adj2" fmla="val 898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pl-PL" sz="2400" dirty="0" smtClean="0">
                <a:solidFill>
                  <a:srgbClr val="006699"/>
                </a:solidFill>
              </a:rPr>
              <a:t>To chcemy poznać</a:t>
            </a:r>
            <a:endParaRPr lang="pl-PL" sz="2400" dirty="0">
              <a:solidFill>
                <a:srgbClr val="006699"/>
              </a:solidFill>
            </a:endParaRPr>
          </a:p>
        </p:txBody>
      </p:sp>
      <p:sp>
        <p:nvSpPr>
          <p:cNvPr id="8" name="Objaśnienie prostokątne zaokrąglone 7"/>
          <p:cNvSpPr/>
          <p:nvPr/>
        </p:nvSpPr>
        <p:spPr>
          <a:xfrm>
            <a:off x="5148066" y="5445224"/>
            <a:ext cx="1872208" cy="1152128"/>
          </a:xfrm>
          <a:prstGeom prst="wedgeRoundRectCallout">
            <a:avLst>
              <a:gd name="adj1" fmla="val 33611"/>
              <a:gd name="adj2" fmla="val -689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r>
              <a:rPr lang="pl-PL" sz="2000" dirty="0" smtClean="0">
                <a:solidFill>
                  <a:srgbClr val="006699"/>
                </a:solidFill>
              </a:rPr>
              <a:t>Tu dokonujemy pomiarów</a:t>
            </a:r>
          </a:p>
          <a:p>
            <a:r>
              <a:rPr lang="pl-PL" sz="2000" dirty="0" smtClean="0">
                <a:solidFill>
                  <a:srgbClr val="006699"/>
                </a:solidFill>
              </a:rPr>
              <a:t>i obserwacji</a:t>
            </a:r>
            <a:endParaRPr lang="pl-PL" sz="2000" dirty="0">
              <a:solidFill>
                <a:srgbClr val="006699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539552" y="4149080"/>
          <a:ext cx="3851920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Prostokąt 13"/>
          <p:cNvSpPr/>
          <p:nvPr/>
        </p:nvSpPr>
        <p:spPr>
          <a:xfrm>
            <a:off x="4860032" y="188639"/>
            <a:ext cx="4283968" cy="2677626"/>
          </a:xfrm>
          <a:prstGeom prst="rect">
            <a:avLst/>
          </a:prstGeom>
        </p:spPr>
        <p:txBody>
          <a:bodyPr wrap="square" lIns="91408" tIns="45705" rIns="91408" bIns="45705">
            <a:spAutoFit/>
          </a:bodyPr>
          <a:lstStyle/>
          <a:p>
            <a:r>
              <a:rPr lang="pl-PL" sz="2400" b="1" i="1" dirty="0" smtClean="0">
                <a:solidFill>
                  <a:srgbClr val="006699"/>
                </a:solidFill>
                <a:latin typeface="+mn-lt"/>
              </a:rPr>
              <a:t>Estymacja</a:t>
            </a:r>
            <a:r>
              <a:rPr lang="pl-PL" sz="2400" dirty="0" smtClean="0">
                <a:solidFill>
                  <a:srgbClr val="006699"/>
                </a:solidFill>
                <a:latin typeface="+mn-lt"/>
              </a:rPr>
              <a:t> zawiera metody </a:t>
            </a:r>
            <a:r>
              <a:rPr lang="pl-PL" sz="2400" i="1" dirty="0" smtClean="0">
                <a:solidFill>
                  <a:srgbClr val="006699"/>
                </a:solidFill>
                <a:latin typeface="+mn-lt"/>
              </a:rPr>
              <a:t>wnioskowania statystycznego </a:t>
            </a:r>
            <a:r>
              <a:rPr lang="pl-PL" sz="2400" dirty="0" smtClean="0">
                <a:solidFill>
                  <a:srgbClr val="006699"/>
                </a:solidFill>
                <a:latin typeface="+mn-lt"/>
              </a:rPr>
              <a:t>dotyczące sposobów </a:t>
            </a:r>
            <a:r>
              <a:rPr lang="pl-PL" sz="2400" dirty="0" smtClean="0">
                <a:solidFill>
                  <a:srgbClr val="C00000"/>
                </a:solidFill>
                <a:latin typeface="+mn-lt"/>
              </a:rPr>
              <a:t>oszacowań parametrów</a:t>
            </a:r>
            <a:r>
              <a:rPr lang="pl-PL" sz="2400" dirty="0" smtClean="0">
                <a:solidFill>
                  <a:srgbClr val="006699"/>
                </a:solidFill>
                <a:latin typeface="+mn-lt"/>
              </a:rPr>
              <a:t> zmiennych losowych w całej populacji na podstawie danych uzyskanych z próby statystycznej</a:t>
            </a:r>
            <a:endParaRPr lang="pl-PL" sz="2400" dirty="0">
              <a:solidFill>
                <a:srgbClr val="0066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Podstawa do podjęcia decyzji weryfikacyjnej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28432" lvl="1" indent="-360239" eaLnBrk="1" hangingPunct="1"/>
            <a:r>
              <a:rPr lang="pl-PL" dirty="0" smtClean="0">
                <a:sym typeface="Symbol" pitchFamily="18" charset="2"/>
              </a:rPr>
              <a:t>Jeżeli obliczona wartość funkcji testowej znajdzie się w obszarze krytycznym (np.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 &gt;A</a:t>
            </a:r>
            <a:r>
              <a:rPr lang="pl-PL" dirty="0" smtClean="0">
                <a:sym typeface="Symbol" pitchFamily="18" charset="2"/>
              </a:rPr>
              <a:t>) , hipotezę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dirty="0" smtClean="0">
                <a:sym typeface="Symbol" pitchFamily="18" charset="2"/>
              </a:rPr>
              <a:t> należy odrzucić i przyjąć hipotezę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dirty="0" smtClean="0">
                <a:sym typeface="Symbol" pitchFamily="18" charset="2"/>
              </a:rPr>
              <a:t> </a:t>
            </a:r>
          </a:p>
          <a:p>
            <a:pPr marL="628432" lvl="1" indent="-360239" eaLnBrk="1" hangingPunct="1"/>
            <a:r>
              <a:rPr lang="pl-PL" dirty="0" smtClean="0">
                <a:sym typeface="Symbol" pitchFamily="18" charset="2"/>
              </a:rPr>
              <a:t>W  programach komputerowych decyzję podejmuje się na następującej podstawie </a:t>
            </a:r>
          </a:p>
          <a:p>
            <a:pPr marL="1171170" lvl="2" eaLnBrk="1" hangingPunct="1"/>
            <a:r>
              <a:rPr lang="pl-PL" dirty="0" smtClean="0">
                <a:sym typeface="Symbol" pitchFamily="18" charset="2"/>
              </a:rPr>
              <a:t>jeśli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p&lt;   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 smtClean="0">
                <a:solidFill>
                  <a:srgbClr val="800000"/>
                </a:solidFill>
                <a:sym typeface="Symbol" pitchFamily="18" charset="2"/>
              </a:rPr>
              <a:t>odrzucamy, przyjmujemy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  <a:p>
            <a:pPr marL="1171170" lvl="2" eaLnBrk="1" hangingPunct="1"/>
            <a:r>
              <a:rPr lang="pl-PL" dirty="0" smtClean="0">
                <a:sym typeface="Symbol" pitchFamily="18" charset="2"/>
              </a:rPr>
              <a:t>jeśli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   </a:t>
            </a:r>
            <a:r>
              <a:rPr lang="pl-PL" dirty="0" smtClean="0">
                <a:solidFill>
                  <a:srgbClr val="800000"/>
                </a:solidFill>
                <a:sym typeface="Symbol" pitchFamily="18" charset="2"/>
              </a:rPr>
              <a:t> nie ma podstaw do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odrzucenia 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pl-PL" sz="2400" dirty="0" smtClean="0"/>
          </a:p>
        </p:txBody>
      </p:sp>
      <p:pic>
        <p:nvPicPr>
          <p:cNvPr id="50181" name="Picture 5" descr="Grafika:Rozk&amp;lstrok;ad normaln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3" y="4292602"/>
            <a:ext cx="47529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4427538" y="5300665"/>
            <a:ext cx="0" cy="9366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lIns="91408" tIns="45705" rIns="91408" bIns="45705"/>
          <a:lstStyle/>
          <a:p>
            <a:endParaRPr lang="pl-PL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211639" y="6237290"/>
            <a:ext cx="407419" cy="4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5" rIns="91408" bIns="45705">
            <a:spAutoFit/>
          </a:bodyPr>
          <a:lstStyle/>
          <a:p>
            <a:r>
              <a:rPr lang="pl-PL" sz="2400" dirty="0">
                <a:solidFill>
                  <a:srgbClr val="FF33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4427538" y="62372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8" tIns="45705" rIns="91408" bIns="45705"/>
          <a:lstStyle/>
          <a:p>
            <a:endParaRPr lang="pl-PL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4427541" y="6308725"/>
            <a:ext cx="18002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lIns="91408" tIns="45705" rIns="91408" bIns="45705"/>
          <a:lstStyle/>
          <a:p>
            <a:endParaRPr lang="pl-PL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572002" y="5734050"/>
            <a:ext cx="378565" cy="4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5" rIns="91408" bIns="45705">
            <a:spAutoFit/>
          </a:bodyPr>
          <a:lstStyle/>
          <a:p>
            <a:r>
              <a:rPr lang="pl-PL" sz="2400" dirty="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4427538" y="5589588"/>
            <a:ext cx="288925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89969" tIns="46783" rIns="89969" bIns="46783">
            <a:spAutoFit/>
          </a:bodyPr>
          <a:lstStyle/>
          <a:p>
            <a:endParaRPr lang="pl-PL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4716466" y="5876925"/>
            <a:ext cx="288925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89969" tIns="46783" rIns="89969" bIns="46783">
            <a:spAutoFit/>
          </a:bodyPr>
          <a:lstStyle/>
          <a:p>
            <a:endParaRPr lang="pl-PL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>
            <a:off x="5219703" y="6092825"/>
            <a:ext cx="144463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89969" tIns="46783" rIns="89969" bIns="46783"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dirty="0" smtClean="0"/>
              <a:t>Przykład realizowany z pomocą pakietu STATISTICA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531" y="1124745"/>
            <a:ext cx="8374385" cy="5257006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pl-PL" dirty="0" smtClean="0"/>
              <a:t>Dane z badań przeprowadzonych w 1996 roku dotyczące </a:t>
            </a:r>
            <a:r>
              <a:rPr lang="pl-PL" dirty="0" smtClean="0">
                <a:solidFill>
                  <a:srgbClr val="006699"/>
                </a:solidFill>
              </a:rPr>
              <a:t>zarobków Polaków</a:t>
            </a:r>
            <a:r>
              <a:rPr lang="pl-PL" dirty="0" smtClean="0"/>
              <a:t>. Ankiety wysłano do 5000 pracowników wylosowanych przez GUS. Ankiety zwróciło 1255 osób. Arkusz zawiera następujące informacje o badanych osobach: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000" dirty="0" smtClean="0"/>
              <a:t>Płeć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000" dirty="0" smtClean="0"/>
              <a:t>Wykształcenie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000" dirty="0" smtClean="0"/>
              <a:t>Wiek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000" dirty="0" smtClean="0"/>
              <a:t>Staż pracy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000" dirty="0" smtClean="0"/>
              <a:t>Płaca brutto</a:t>
            </a:r>
          </a:p>
          <a:p>
            <a:pPr eaLnBrk="1" hangingPunct="1">
              <a:lnSpc>
                <a:spcPct val="80000"/>
              </a:lnSpc>
            </a:pPr>
            <a:r>
              <a:rPr lang="pl-PL" dirty="0" smtClean="0"/>
              <a:t>Stawiam pod </a:t>
            </a:r>
            <a:r>
              <a:rPr lang="pl-PL" dirty="0" smtClean="0">
                <a:solidFill>
                  <a:srgbClr val="006699"/>
                </a:solidFill>
              </a:rPr>
              <a:t>wątpliwość</a:t>
            </a:r>
            <a:r>
              <a:rPr lang="pl-PL" dirty="0" smtClean="0"/>
              <a:t> twierdzenie, że </a:t>
            </a:r>
            <a:r>
              <a:rPr lang="pl-PL" dirty="0" smtClean="0">
                <a:solidFill>
                  <a:srgbClr val="800000"/>
                </a:solidFill>
              </a:rPr>
              <a:t>płeć nie ma wpływu na wysokość zarobków w Polsce</a:t>
            </a:r>
            <a:r>
              <a:rPr lang="pl-PL" dirty="0" smtClean="0"/>
              <a:t>, jeśli  by tak było to nie powinno być różnic pomiędzy średnimi wartościami zarobków kobiet i mężczyzn.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600" dirty="0" smtClean="0"/>
              <a:t>Hipotezą zerową jest zdanie: </a:t>
            </a:r>
            <a:r>
              <a:rPr lang="pl-PL" sz="2600" dirty="0" smtClean="0">
                <a:solidFill>
                  <a:srgbClr val="006699"/>
                </a:solidFill>
              </a:rPr>
              <a:t>Zarobki mężczyzn i kobiet nie różnią się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600" dirty="0" smtClean="0"/>
              <a:t> </a:t>
            </a:r>
            <a:r>
              <a:rPr lang="pl-PL" sz="2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600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: m</a:t>
            </a:r>
            <a:r>
              <a:rPr lang="pl-PL" sz="2600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pl-PL" sz="2600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600" dirty="0" smtClean="0"/>
              <a:t>przy hipotezie alternatywnej  </a:t>
            </a:r>
            <a:r>
              <a:rPr lang="pl-PL" sz="2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600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: m</a:t>
            </a:r>
            <a:r>
              <a:rPr lang="pl-PL" sz="2600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pl-PL" sz="2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pl-PL" sz="2600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466" y="1412877"/>
            <a:ext cx="468153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6" y="5013328"/>
            <a:ext cx="89995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91" y="1412875"/>
            <a:ext cx="39147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Line 7"/>
          <p:cNvSpPr>
            <a:spLocks noChangeShapeType="1"/>
          </p:cNvSpPr>
          <p:nvPr/>
        </p:nvSpPr>
        <p:spPr bwMode="auto">
          <a:xfrm flipH="1">
            <a:off x="2843214" y="981077"/>
            <a:ext cx="792162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08" tIns="45705" rIns="91408" bIns="45705"/>
          <a:lstStyle/>
          <a:p>
            <a:endParaRPr lang="pl-PL"/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 flipH="1">
            <a:off x="5651503" y="188913"/>
            <a:ext cx="3097213" cy="1871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08" tIns="45705" rIns="91408" bIns="45705"/>
          <a:lstStyle/>
          <a:p>
            <a:endParaRPr lang="pl-PL"/>
          </a:p>
        </p:txBody>
      </p:sp>
      <p:sp>
        <p:nvSpPr>
          <p:cNvPr id="52232" name="Line 9"/>
          <p:cNvSpPr>
            <a:spLocks noChangeShapeType="1"/>
          </p:cNvSpPr>
          <p:nvPr/>
        </p:nvSpPr>
        <p:spPr bwMode="auto">
          <a:xfrm flipH="1">
            <a:off x="6084888" y="188913"/>
            <a:ext cx="2735262" cy="2087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08" tIns="45705" rIns="91408" bIns="45705"/>
          <a:lstStyle/>
          <a:p>
            <a:endParaRPr lang="pl-PL"/>
          </a:p>
        </p:txBody>
      </p:sp>
      <p:sp>
        <p:nvSpPr>
          <p:cNvPr id="52233" name="Line 10"/>
          <p:cNvSpPr>
            <a:spLocks noChangeShapeType="1"/>
          </p:cNvSpPr>
          <p:nvPr/>
        </p:nvSpPr>
        <p:spPr bwMode="auto">
          <a:xfrm flipH="1">
            <a:off x="7956550" y="260350"/>
            <a:ext cx="936625" cy="17287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08" tIns="45705" rIns="91408" bIns="45705"/>
          <a:lstStyle/>
          <a:p>
            <a:endParaRPr lang="pl-PL"/>
          </a:p>
        </p:txBody>
      </p:sp>
      <p:sp>
        <p:nvSpPr>
          <p:cNvPr id="52234" name="Line 11"/>
          <p:cNvSpPr>
            <a:spLocks noChangeShapeType="1"/>
          </p:cNvSpPr>
          <p:nvPr/>
        </p:nvSpPr>
        <p:spPr bwMode="auto">
          <a:xfrm>
            <a:off x="3708400" y="981078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08" tIns="45705" rIns="91408" bIns="45705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7" y="260651"/>
            <a:ext cx="7488237" cy="576262"/>
          </a:xfrm>
        </p:spPr>
        <p:txBody>
          <a:bodyPr/>
          <a:lstStyle/>
          <a:p>
            <a:r>
              <a:rPr lang="pl-PL" dirty="0">
                <a:solidFill>
                  <a:schemeClr val="accent2"/>
                </a:solidFill>
              </a:rPr>
              <a:t>Podstawowe twierdzenia dotyczące zmiennych </a:t>
            </a:r>
            <a:br>
              <a:rPr lang="pl-PL" dirty="0">
                <a:solidFill>
                  <a:schemeClr val="accent2"/>
                </a:solidFill>
              </a:rPr>
            </a:br>
            <a:r>
              <a:rPr lang="pl-PL" dirty="0">
                <a:solidFill>
                  <a:schemeClr val="accent2"/>
                </a:solidFill>
              </a:rPr>
              <a:t>o rozkładzie Studenta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251520" y="1124745"/>
            <a:ext cx="8446393" cy="5257006"/>
          </a:xfrm>
        </p:spPr>
        <p:txBody>
          <a:bodyPr>
            <a:normAutofit fontScale="92500" lnSpcReduction="20000"/>
          </a:bodyPr>
          <a:lstStyle/>
          <a:p>
            <a:pPr marL="269782" indent="-269782">
              <a:buFont typeface="Arial" pitchFamily="34" charset="0"/>
              <a:buChar char="•"/>
            </a:pPr>
            <a:r>
              <a:rPr lang="pl-PL" dirty="0" smtClean="0"/>
              <a:t>Stosowany jeśli dysponujemy tylko wynikami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dirty="0" smtClean="0"/>
              <a:t> pomiarów, dla których możemy wyznaczyć takie parametry, jak średnia  i odchylenie standardowe  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dirty="0" smtClean="0"/>
              <a:t> lub wariancja 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dirty="0" smtClean="0"/>
              <a:t> („z próby”), nie znamy natomiast odchylenia standardowego w populacji </a:t>
            </a:r>
            <a:r>
              <a:rPr lang="el-GR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dirty="0" smtClean="0"/>
              <a:t>. </a:t>
            </a:r>
          </a:p>
          <a:p>
            <a:pPr marL="269782" indent="-269782">
              <a:buFont typeface="Arial" pitchFamily="34" charset="0"/>
              <a:buChar char="•"/>
            </a:pPr>
            <a:r>
              <a:rPr lang="pl-PL" dirty="0" smtClean="0"/>
              <a:t>Niech zmienne losowe 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,….., 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/>
              <a:t> mają jednakowy rozkład prawdopodobieństwa, który jest rozkładem normalnym o średniej 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dirty="0" smtClean="0"/>
              <a:t> i wariancji </a:t>
            </a:r>
            <a:r>
              <a:rPr lang="el-GR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/>
              <a:t> oraz niech zmienna 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dirty="0" smtClean="0"/>
              <a:t> będzie określona wzorem:</a:t>
            </a:r>
          </a:p>
          <a:p>
            <a:pPr marL="269782" indent="-269782">
              <a:buFont typeface="Arial" pitchFamily="34" charset="0"/>
              <a:buChar char="•"/>
            </a:pPr>
            <a:endParaRPr lang="pl-PL" dirty="0" smtClean="0"/>
          </a:p>
          <a:p>
            <a:pPr marL="269782" indent="-269782">
              <a:buFont typeface="Arial" pitchFamily="34" charset="0"/>
              <a:buChar char="•"/>
            </a:pPr>
            <a:r>
              <a:rPr lang="pl-PL" dirty="0" smtClean="0"/>
              <a:t>gdzie     jest wartością średnią z próby, zaś 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dirty="0" smtClean="0"/>
              <a:t> - odchyleniem standardowym z próby. Wówczas zmienna 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dirty="0" smtClean="0"/>
              <a:t> ma rozkład </a:t>
            </a:r>
            <a:r>
              <a:rPr lang="pl-PL" dirty="0" err="1" smtClean="0"/>
              <a:t>t-Studenta</a:t>
            </a:r>
            <a:r>
              <a:rPr lang="pl-PL" dirty="0" smtClean="0"/>
              <a:t> o 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v=n-1</a:t>
            </a:r>
            <a:r>
              <a:rPr lang="pl-PL" dirty="0" smtClean="0"/>
              <a:t> stopniach swobody (niezależny od wartości wariancji w populacji </a:t>
            </a:r>
            <a:r>
              <a:rPr lang="el-GR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/>
              <a:t>).</a:t>
            </a:r>
          </a:p>
        </p:txBody>
      </p:sp>
      <p:graphicFrame>
        <p:nvGraphicFramePr>
          <p:cNvPr id="218114" name="Object 6"/>
          <p:cNvGraphicFramePr>
            <a:graphicFrameLocks noChangeAspect="1"/>
          </p:cNvGraphicFramePr>
          <p:nvPr/>
        </p:nvGraphicFramePr>
        <p:xfrm>
          <a:off x="5796136" y="3933056"/>
          <a:ext cx="2454275" cy="917575"/>
        </p:xfrm>
        <a:graphic>
          <a:graphicData uri="http://schemas.openxmlformats.org/presentationml/2006/ole">
            <p:oleObj spid="_x0000_s218114" name="Równanie" r:id="rId3" imgW="863280" imgH="419040" progId="">
              <p:embed/>
            </p:oleObj>
          </a:graphicData>
        </a:graphic>
      </p:graphicFrame>
      <p:graphicFrame>
        <p:nvGraphicFramePr>
          <p:cNvPr id="218115" name="Object 3"/>
          <p:cNvGraphicFramePr>
            <a:graphicFrameLocks noChangeAspect="1"/>
          </p:cNvGraphicFramePr>
          <p:nvPr/>
        </p:nvGraphicFramePr>
        <p:xfrm>
          <a:off x="1259632" y="4797155"/>
          <a:ext cx="432048" cy="465508"/>
        </p:xfrm>
        <a:graphic>
          <a:graphicData uri="http://schemas.openxmlformats.org/presentationml/2006/ole">
            <p:oleObj spid="_x0000_s218115" name="Równanie" r:id="rId4" imgW="177480" imgH="1904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6" y="188915"/>
            <a:ext cx="7488237" cy="719807"/>
          </a:xfrm>
        </p:spPr>
        <p:txBody>
          <a:bodyPr/>
          <a:lstStyle/>
          <a:p>
            <a:r>
              <a:rPr lang="pl-PL" dirty="0"/>
              <a:t>Weryfikacja hipotezy o wariancji </a:t>
            </a:r>
            <a:br>
              <a:rPr lang="pl-PL" dirty="0"/>
            </a:br>
            <a:r>
              <a:rPr lang="pl-PL" dirty="0"/>
              <a:t>w rozkładzie normalnym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7924800" cy="5257800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pl-PL" sz="2400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 </a:t>
            </a:r>
            <a:r>
              <a:rPr lang="pl-PL" sz="2400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	przy  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pl-PL" sz="2400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 </a:t>
            </a:r>
            <a:r>
              <a:rPr lang="pl-PL" sz="2400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)</a:t>
            </a:r>
          </a:p>
          <a:p>
            <a:pPr>
              <a:buFontTx/>
              <a:buNone/>
            </a:pPr>
            <a:r>
              <a:rPr lang="pl-PL" sz="2400" dirty="0" smtClean="0">
                <a:sym typeface="Symbol" pitchFamily="18" charset="2"/>
              </a:rPr>
              <a:t>Przyjmujemy </a:t>
            </a:r>
            <a:r>
              <a:rPr lang="pl-PL" sz="2400" dirty="0">
                <a:sym typeface="Symbol" pitchFamily="18" charset="2"/>
              </a:rPr>
              <a:t>poziom istotności  </a:t>
            </a:r>
          </a:p>
          <a:p>
            <a:pPr>
              <a:buFontTx/>
              <a:buNone/>
            </a:pPr>
            <a:r>
              <a:rPr lang="pl-PL" sz="2400" dirty="0">
                <a:sym typeface="Symbol" pitchFamily="18" charset="2"/>
              </a:rPr>
              <a:t>i wiemy</a:t>
            </a:r>
            <a:r>
              <a:rPr lang="pl-PL" sz="2400" dirty="0" smtClean="0">
                <a:sym typeface="Symbol" pitchFamily="18" charset="2"/>
              </a:rPr>
              <a:t>, że </a:t>
            </a:r>
            <a:r>
              <a:rPr lang="pl-PL" sz="2400" dirty="0">
                <a:sym typeface="Symbol" pitchFamily="18" charset="2"/>
              </a:rPr>
              <a:t>statystyka                           ma rozkład </a:t>
            </a:r>
            <a:r>
              <a:rPr lang="pl-PL" sz="2400" dirty="0" smtClean="0">
                <a:solidFill>
                  <a:schemeClr val="accent2"/>
                </a:solidFill>
              </a:rPr>
              <a:t> </a:t>
            </a:r>
            <a:r>
              <a:rPr lang="pl-PL" sz="2400" i="1" dirty="0" smtClean="0">
                <a:solidFill>
                  <a:schemeClr val="accent2"/>
                </a:solidFill>
                <a:sym typeface="Symbol" pitchFamily="18" charset="2"/>
              </a:rPr>
              <a:t></a:t>
            </a:r>
            <a:r>
              <a:rPr lang="pl-PL" sz="2400" i="1" baseline="30000" dirty="0" smtClean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pl-PL" sz="2400" dirty="0" smtClean="0">
                <a:sym typeface="Symbol" pitchFamily="18" charset="2"/>
              </a:rPr>
              <a:t> </a:t>
            </a:r>
            <a:r>
              <a:rPr lang="pl-PL" sz="2400" dirty="0">
                <a:sym typeface="Symbol" pitchFamily="18" charset="2"/>
              </a:rPr>
              <a:t>o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n-1</a:t>
            </a:r>
            <a:r>
              <a:rPr lang="pl-PL" sz="2400" dirty="0">
                <a:sym typeface="Symbol" pitchFamily="18" charset="2"/>
              </a:rPr>
              <a:t>stopniach swobody.</a:t>
            </a:r>
          </a:p>
          <a:p>
            <a:pPr>
              <a:buFontTx/>
              <a:buNone/>
            </a:pPr>
            <a:r>
              <a:rPr lang="pl-PL" sz="2400" dirty="0" smtClean="0">
                <a:sym typeface="Symbol" pitchFamily="18" charset="2"/>
              </a:rPr>
              <a:t>Skoro</a:t>
            </a:r>
            <a:r>
              <a:rPr lang="pl-PL" sz="2400" dirty="0">
                <a:sym typeface="Symbol" pitchFamily="18" charset="2"/>
              </a:rPr>
              <a:t>, gdy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sz="24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sz="2400" dirty="0">
                <a:sym typeface="Symbol" pitchFamily="18" charset="2"/>
              </a:rPr>
              <a:t> jest prawdziwa, zachodzi równość , </a:t>
            </a:r>
          </a:p>
          <a:p>
            <a:pPr>
              <a:buFontTx/>
              <a:buNone/>
            </a:pPr>
            <a:endParaRPr lang="pl-PL" sz="2400" dirty="0" smtClean="0">
              <a:sym typeface="Symbol" pitchFamily="18" charset="2"/>
            </a:endParaRPr>
          </a:p>
          <a:p>
            <a:pPr>
              <a:buFontTx/>
              <a:buNone/>
            </a:pPr>
            <a:endParaRPr lang="pl-PL" sz="2400" dirty="0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pl-PL" sz="2400" dirty="0" smtClean="0">
                <a:sym typeface="Symbol" pitchFamily="18" charset="2"/>
              </a:rPr>
              <a:t>Zatem </a:t>
            </a:r>
            <a:r>
              <a:rPr lang="pl-PL" sz="2400" dirty="0">
                <a:sym typeface="Symbol" pitchFamily="18" charset="2"/>
              </a:rPr>
              <a:t>hipotezę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sz="24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sz="2400" dirty="0">
                <a:sym typeface="Symbol" pitchFamily="18" charset="2"/>
              </a:rPr>
              <a:t> odrzucamy, na rzecz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sz="24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sz="2400" dirty="0">
                <a:sym typeface="Symbol" pitchFamily="18" charset="2"/>
              </a:rPr>
              <a:t>,  ilekroć stwierdzimy (na podstawie obliczeń), że zaszła nierówność</a:t>
            </a:r>
            <a:r>
              <a:rPr lang="pl-PL" dirty="0">
                <a:sym typeface="Symbol" pitchFamily="18" charset="2"/>
              </a:rPr>
              <a:t>   </a:t>
            </a:r>
          </a:p>
        </p:txBody>
      </p:sp>
      <p:graphicFrame>
        <p:nvGraphicFramePr>
          <p:cNvPr id="198661" name="Object 5"/>
          <p:cNvGraphicFramePr>
            <a:graphicFrameLocks noChangeAspect="1"/>
          </p:cNvGraphicFramePr>
          <p:nvPr/>
        </p:nvGraphicFramePr>
        <p:xfrm>
          <a:off x="2699795" y="5517232"/>
          <a:ext cx="3914109" cy="1124744"/>
        </p:xfrm>
        <a:graphic>
          <a:graphicData uri="http://schemas.openxmlformats.org/presentationml/2006/ole">
            <p:oleObj spid="_x0000_s204802" name="Równanie" r:id="rId3" imgW="622080" imgH="457200" progId="">
              <p:embed/>
            </p:oleObj>
          </a:graphicData>
        </a:graphic>
      </p:graphicFrame>
      <p:graphicFrame>
        <p:nvGraphicFramePr>
          <p:cNvPr id="198662" name="Object 6"/>
          <p:cNvGraphicFramePr>
            <a:graphicFrameLocks noChangeAspect="1"/>
          </p:cNvGraphicFramePr>
          <p:nvPr/>
        </p:nvGraphicFramePr>
        <p:xfrm>
          <a:off x="2987824" y="3645024"/>
          <a:ext cx="2819400" cy="1157288"/>
        </p:xfrm>
        <a:graphic>
          <a:graphicData uri="http://schemas.openxmlformats.org/presentationml/2006/ole">
            <p:oleObj spid="_x0000_s204803" name="Równanie" r:id="rId4" imgW="1091880" imgH="457200" progId="">
              <p:embed/>
            </p:oleObj>
          </a:graphicData>
        </a:graphic>
      </p:graphicFrame>
      <p:graphicFrame>
        <p:nvGraphicFramePr>
          <p:cNvPr id="198663" name="Object 7"/>
          <p:cNvGraphicFramePr>
            <a:graphicFrameLocks noChangeAspect="1"/>
          </p:cNvGraphicFramePr>
          <p:nvPr/>
        </p:nvGraphicFramePr>
        <p:xfrm>
          <a:off x="3419872" y="2060848"/>
          <a:ext cx="1440160" cy="886974"/>
        </p:xfrm>
        <a:graphic>
          <a:graphicData uri="http://schemas.openxmlformats.org/presentationml/2006/ole">
            <p:oleObj spid="_x0000_s204804" name="Równanie" r:id="rId5" imgW="30456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Weryfikacja hipotezy o wariancji </a:t>
            </a:r>
            <a:br>
              <a:rPr lang="pl-PL" dirty="0"/>
            </a:br>
            <a:r>
              <a:rPr lang="pl-PL" dirty="0"/>
              <a:t>w rozkładzie normalnym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24747"/>
            <a:ext cx="8064500" cy="1152525"/>
          </a:xfrm>
        </p:spPr>
        <p:txBody>
          <a:bodyPr/>
          <a:lstStyle/>
          <a:p>
            <a:r>
              <a:rPr lang="pl-PL" sz="2400" dirty="0"/>
              <a:t>Błąd pomiaru odległości za pomocą radaru ma rozkład normalny. Przeprowadzono 10 pomiarów tej samej znanej  odległości i otrzymano następujące wartości błędów </a:t>
            </a:r>
          </a:p>
        </p:txBody>
      </p:sp>
      <p:graphicFrame>
        <p:nvGraphicFramePr>
          <p:cNvPr id="215044" name="Group 4"/>
          <p:cNvGraphicFramePr>
            <a:graphicFrameLocks noGrp="1"/>
          </p:cNvGraphicFramePr>
          <p:nvPr>
            <p:ph sz="quarter" idx="2"/>
          </p:nvPr>
        </p:nvGraphicFramePr>
        <p:xfrm>
          <a:off x="395537" y="2348882"/>
          <a:ext cx="7918450" cy="1702015"/>
        </p:xfrm>
        <a:graphic>
          <a:graphicData uri="http://schemas.openxmlformats.org/drawingml/2006/table">
            <a:tbl>
              <a:tblPr/>
              <a:tblGrid>
                <a:gridCol w="835025"/>
                <a:gridCol w="666750"/>
                <a:gridCol w="722312"/>
                <a:gridCol w="755650"/>
                <a:gridCol w="722313"/>
                <a:gridCol w="720725"/>
                <a:gridCol w="666750"/>
                <a:gridCol w="722312"/>
                <a:gridCol w="663575"/>
                <a:gridCol w="720725"/>
                <a:gridCol w="722313"/>
              </a:tblGrid>
              <a:tr h="3404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k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6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7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8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9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10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4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s</a:t>
                      </a:r>
                      <a:r>
                        <a:rPr kumimoji="0" lang="pl-PL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k</a:t>
                      </a: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 [km]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0,115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-0,250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0,180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-0,060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-0,120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0,010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-0,050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0,075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-0,150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-0,250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403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suma błędów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-0,500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403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średni błąd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-0,050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403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wariancja błędów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0,0216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114" name="Text Box 74"/>
          <p:cNvSpPr txBox="1">
            <a:spLocks noChangeArrowheads="1"/>
          </p:cNvSpPr>
          <p:nvPr/>
        </p:nvSpPr>
        <p:spPr bwMode="auto">
          <a:xfrm>
            <a:off x="395538" y="4149080"/>
            <a:ext cx="7293535" cy="156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8" tIns="45705" rIns="91408" bIns="45705">
            <a:spAutoFit/>
          </a:bodyPr>
          <a:lstStyle/>
          <a:p>
            <a:r>
              <a:rPr lang="pl-PL" sz="2400" dirty="0">
                <a:latin typeface="+mn-lt"/>
              </a:rPr>
              <a:t>Na poziomie istotności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sz="2400" dirty="0">
                <a:latin typeface="+mn-lt"/>
                <a:sym typeface="Symbol" pitchFamily="18" charset="2"/>
              </a:rPr>
              <a:t>=0,05 zweryfikować hipotezę , </a:t>
            </a:r>
          </a:p>
          <a:p>
            <a:r>
              <a:rPr lang="pl-PL" sz="2400" dirty="0">
                <a:latin typeface="+mn-lt"/>
                <a:sym typeface="Symbol" pitchFamily="18" charset="2"/>
              </a:rPr>
              <a:t>że </a:t>
            </a:r>
            <a:r>
              <a:rPr lang="pl-PL" sz="2400" dirty="0">
                <a:solidFill>
                  <a:srgbClr val="006699"/>
                </a:solidFill>
                <a:latin typeface="+mn-lt"/>
                <a:sym typeface="Symbol" pitchFamily="18" charset="2"/>
              </a:rPr>
              <a:t>wariancja </a:t>
            </a:r>
            <a:r>
              <a:rPr lang="pl-PL" sz="2400" dirty="0">
                <a:latin typeface="+mn-lt"/>
                <a:sym typeface="Symbol" pitchFamily="18" charset="2"/>
              </a:rPr>
              <a:t>błędu nie przekracza 0,0125. </a:t>
            </a:r>
          </a:p>
          <a:p>
            <a:r>
              <a:rPr lang="pl-PL" sz="2400" dirty="0">
                <a:latin typeface="+mn-lt"/>
                <a:sym typeface="Symbol" pitchFamily="18" charset="2"/>
              </a:rPr>
              <a:t>Odczytane z tablic </a:t>
            </a:r>
            <a:r>
              <a:rPr lang="pl-PL" sz="2400" dirty="0" smtClean="0">
                <a:solidFill>
                  <a:schemeClr val="accent2"/>
                </a:solidFill>
              </a:rPr>
              <a:t> </a:t>
            </a:r>
            <a:r>
              <a:rPr lang="pl-PL" sz="2400" i="1" dirty="0" smtClean="0">
                <a:solidFill>
                  <a:schemeClr val="accent2"/>
                </a:solidFill>
                <a:sym typeface="Symbol" pitchFamily="18" charset="2"/>
              </a:rPr>
              <a:t></a:t>
            </a:r>
            <a:r>
              <a:rPr lang="pl-PL" sz="2400" i="1" baseline="30000" dirty="0" smtClean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pl-PL" sz="2400" dirty="0" smtClean="0">
                <a:latin typeface="+mn-lt"/>
                <a:sym typeface="Symbol" pitchFamily="18" charset="2"/>
              </a:rPr>
              <a:t>  dla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n-1</a:t>
            </a:r>
            <a:r>
              <a:rPr lang="pl-PL" sz="2400" dirty="0">
                <a:latin typeface="+mn-lt"/>
                <a:sym typeface="Symbol" pitchFamily="18" charset="2"/>
              </a:rPr>
              <a:t>=9 stopni swobody =</a:t>
            </a:r>
            <a:r>
              <a:rPr lang="pl-PL" sz="2400" dirty="0">
                <a:solidFill>
                  <a:srgbClr val="FF0000"/>
                </a:solidFill>
                <a:latin typeface="+mn-lt"/>
              </a:rPr>
              <a:t>16,919</a:t>
            </a:r>
          </a:p>
          <a:p>
            <a:r>
              <a:rPr lang="pl-PL" sz="2400" dirty="0">
                <a:latin typeface="+mn-lt"/>
              </a:rPr>
              <a:t>Obliczam wartość funkcji testowej </a:t>
            </a:r>
          </a:p>
        </p:txBody>
      </p:sp>
      <p:graphicFrame>
        <p:nvGraphicFramePr>
          <p:cNvPr id="215115" name="Object 75"/>
          <p:cNvGraphicFramePr>
            <a:graphicFrameLocks noChangeAspect="1"/>
          </p:cNvGraphicFramePr>
          <p:nvPr>
            <p:ph sz="quarter" idx="3"/>
          </p:nvPr>
        </p:nvGraphicFramePr>
        <p:xfrm>
          <a:off x="467547" y="5661248"/>
          <a:ext cx="6025517" cy="936104"/>
        </p:xfrm>
        <a:graphic>
          <a:graphicData uri="http://schemas.openxmlformats.org/presentationml/2006/ole">
            <p:oleObj spid="_x0000_s205826" name="Równanie" r:id="rId3" imgW="2247840" imgH="457200" progId="">
              <p:embed/>
            </p:oleObj>
          </a:graphicData>
        </a:graphic>
      </p:graphicFrame>
      <p:sp>
        <p:nvSpPr>
          <p:cNvPr id="215116" name="Text Box 76"/>
          <p:cNvSpPr txBox="1">
            <a:spLocks noChangeArrowheads="1"/>
          </p:cNvSpPr>
          <p:nvPr/>
        </p:nvSpPr>
        <p:spPr bwMode="auto">
          <a:xfrm>
            <a:off x="7020273" y="5805264"/>
            <a:ext cx="1483034" cy="83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8" tIns="45705" rIns="91408" bIns="45705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należy </a:t>
            </a:r>
            <a:r>
              <a:rPr lang="pl-PL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odrzucić</a:t>
            </a:r>
            <a:endParaRPr lang="pl-PL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38" name="Rectangle 506"/>
          <p:cNvSpPr>
            <a:spLocks noGrp="1" noChangeArrowheads="1"/>
          </p:cNvSpPr>
          <p:nvPr>
            <p:ph type="title"/>
          </p:nvPr>
        </p:nvSpPr>
        <p:spPr>
          <a:xfrm>
            <a:off x="971603" y="0"/>
            <a:ext cx="7488237" cy="576262"/>
          </a:xfrm>
        </p:spPr>
        <p:txBody>
          <a:bodyPr/>
          <a:lstStyle/>
          <a:p>
            <a:r>
              <a:rPr lang="pl-PL" dirty="0">
                <a:solidFill>
                  <a:schemeClr val="accent2"/>
                </a:solidFill>
              </a:rPr>
              <a:t>Tablice rozkładu </a:t>
            </a:r>
            <a:r>
              <a:rPr lang="pl-PL" dirty="0">
                <a:solidFill>
                  <a:schemeClr val="accent2"/>
                </a:solidFill>
                <a:sym typeface="Symbol" pitchFamily="18" charset="2"/>
              </a:rPr>
              <a:t></a:t>
            </a:r>
            <a:r>
              <a:rPr lang="pl-PL" baseline="30000" dirty="0">
                <a:solidFill>
                  <a:schemeClr val="accent2"/>
                </a:solidFill>
                <a:sym typeface="Symbol" pitchFamily="18" charset="2"/>
              </a:rPr>
              <a:t>2</a:t>
            </a:r>
            <a:endParaRPr lang="pl-PL" dirty="0">
              <a:solidFill>
                <a:schemeClr val="accent2"/>
              </a:solidFill>
              <a:sym typeface="Symbol" pitchFamily="18" charset="2"/>
            </a:endParaRPr>
          </a:p>
        </p:txBody>
      </p:sp>
      <p:graphicFrame>
        <p:nvGraphicFramePr>
          <p:cNvPr id="172546" name="Group 514"/>
          <p:cNvGraphicFramePr>
            <a:graphicFrameLocks noGrp="1"/>
          </p:cNvGraphicFramePr>
          <p:nvPr>
            <p:ph idx="1"/>
          </p:nvPr>
        </p:nvGraphicFramePr>
        <p:xfrm>
          <a:off x="611560" y="1124744"/>
          <a:ext cx="8045450" cy="5308132"/>
        </p:xfrm>
        <a:graphic>
          <a:graphicData uri="http://schemas.openxmlformats.org/drawingml/2006/table">
            <a:tbl>
              <a:tblPr/>
              <a:tblGrid>
                <a:gridCol w="1271587"/>
                <a:gridCol w="1133475"/>
                <a:gridCol w="1120775"/>
                <a:gridCol w="1120775"/>
                <a:gridCol w="1133475"/>
                <a:gridCol w="1131888"/>
                <a:gridCol w="1133475"/>
              </a:tblGrid>
              <a:tr h="368066">
                <a:tc>
                  <a:txBody>
                    <a:bodyPr/>
                    <a:lstStyle/>
                    <a:p>
                      <a:pPr marL="88900" marR="0" lvl="0" indent="-88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i="1" dirty="0" smtClean="0"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0,99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i="1" dirty="0" smtClean="0"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n-1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0,004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0,016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2,706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3,841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6,635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0,020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0,103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0,211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4,605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5,991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9,210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0,115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0,352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0,584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6,251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7,815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11,345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0,297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0,711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1,064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7,779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9,488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13,277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0,554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1,145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1,610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9,236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11,070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15,086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0,872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1,635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2,204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10,645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12,592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16,812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1,239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2,167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2,833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12,017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14,067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18,475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1,646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2,733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3,490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13,362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15,507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20,090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2,088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3,325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4,168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14,684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16,919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21,666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2,558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3,940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4,865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15,987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18,307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23,209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3,053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4,575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5,578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17,275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19,675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24,725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3,571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5,226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6,304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18,549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21,026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26,217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4,107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5,892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7,042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19,812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22,362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27,688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4,660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6,571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7,790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21,064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23,685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29,141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5,229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7,261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8,547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22,307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24,996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30,578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7239" y="474458"/>
            <a:ext cx="7463838" cy="4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8" tIns="45705" rIns="91408" bIns="45705" anchor="ctr">
            <a:spAutoFit/>
          </a:bodyPr>
          <a:lstStyle/>
          <a:p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Kwantyle t</a:t>
            </a:r>
            <a:r>
              <a:rPr lang="pl-PL" sz="2000" baseline="-30000" dirty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sz="2000" baseline="-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(n), rzędu 1-</a:t>
            </a:r>
            <a:r>
              <a:rPr lang="pl-PL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,</a:t>
            </a:r>
            <a:r>
              <a:rPr lang="pl-PL" baseline="-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rozkładu Studenta o n stopniach swobody</a:t>
            </a:r>
            <a:r>
              <a:rPr lang="pl-PL" baseline="-30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pl-PL" baseline="-30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5" y="260651"/>
            <a:ext cx="7488237" cy="576262"/>
          </a:xfrm>
        </p:spPr>
        <p:txBody>
          <a:bodyPr/>
          <a:lstStyle/>
          <a:p>
            <a:r>
              <a:rPr lang="pl-PL" dirty="0"/>
              <a:t>Weryfikacja hipotez dotyczących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rgbClr val="006699"/>
                </a:solidFill>
              </a:rPr>
              <a:t>postaci  </a:t>
            </a:r>
            <a:r>
              <a:rPr lang="pl-PL" dirty="0">
                <a:solidFill>
                  <a:srgbClr val="006699"/>
                </a:solidFill>
              </a:rPr>
              <a:t>nieznanego rozkładu - Testy zgodności </a:t>
            </a:r>
            <a:r>
              <a:rPr lang="pl-PL" dirty="0"/>
              <a:t>. 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7848600" cy="4648200"/>
          </a:xfrm>
        </p:spPr>
        <p:txBody>
          <a:bodyPr/>
          <a:lstStyle/>
          <a:p>
            <a:pPr marL="179327" indent="-179327"/>
            <a:r>
              <a:rPr lang="pl-PL" dirty="0"/>
              <a:t>Podstawowe działania:</a:t>
            </a:r>
          </a:p>
          <a:p>
            <a:pPr marL="179327" indent="-179327">
              <a:buFont typeface="Arial" pitchFamily="34" charset="0"/>
              <a:buChar char="•"/>
            </a:pPr>
            <a:r>
              <a:rPr lang="pl-PL" dirty="0"/>
              <a:t>Konstrukcja rozkładu empirycznego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/>
              <a:t>najlepiej kilku rozkładów o różnej liczbie klas)</a:t>
            </a:r>
          </a:p>
          <a:p>
            <a:pPr marL="179327" indent="-179327">
              <a:buFont typeface="Arial" pitchFamily="34" charset="0"/>
              <a:buChar char="•"/>
            </a:pPr>
            <a:r>
              <a:rPr lang="pl-PL" dirty="0"/>
              <a:t>Ocena podobieństwa rozkładu empirycznego do określonego rozkładu teoretycznego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postawienie hipotezy zerowej.</a:t>
            </a:r>
          </a:p>
          <a:p>
            <a:pPr marL="179327" indent="-179327">
              <a:buFont typeface="Arial" pitchFamily="34" charset="0"/>
              <a:buChar char="•"/>
            </a:pPr>
            <a:r>
              <a:rPr lang="pl-PL" dirty="0"/>
              <a:t>Przyjęcie odpowiedniej statystyki, która może służyć za test do weryfikacji hipotezy </a:t>
            </a:r>
            <a:r>
              <a:rPr lang="pl-PL" dirty="0" smtClean="0"/>
              <a:t>zerowej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64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Test </a:t>
            </a:r>
            <a:r>
              <a:rPr lang="pl-PL">
                <a:sym typeface="Symbol" pitchFamily="18" charset="2"/>
              </a:rPr>
              <a:t></a:t>
            </a:r>
            <a:r>
              <a:rPr lang="pl-PL" baseline="30000">
                <a:sym typeface="Symbol" pitchFamily="18" charset="2"/>
              </a:rPr>
              <a:t>2</a:t>
            </a:r>
            <a:r>
              <a:rPr lang="pl-PL">
                <a:sym typeface="Symbol" pitchFamily="18" charset="2"/>
              </a:rPr>
              <a:t> Pearsona </a:t>
            </a:r>
            <a:endParaRPr lang="pl-PL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568952" cy="4680520"/>
          </a:xfrm>
        </p:spPr>
        <p:txBody>
          <a:bodyPr/>
          <a:lstStyle/>
          <a:p>
            <a:r>
              <a:rPr lang="pl-PL" sz="2400" dirty="0"/>
              <a:t>Niech cecha 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dirty="0"/>
              <a:t> ma rozkład o dystrybuancie </a:t>
            </a:r>
            <a:r>
              <a:rPr lang="pl-PL" sz="24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pl-PL" sz="2400" dirty="0" smtClean="0"/>
              <a:t>Oś </a:t>
            </a:r>
            <a:r>
              <a:rPr lang="pl-PL" sz="2400" dirty="0"/>
              <a:t>rzeczywistą dzielimy na 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r+1</a:t>
            </a:r>
            <a:r>
              <a:rPr lang="pl-PL" sz="2400" dirty="0"/>
              <a:t> rozłącznych przedziałów 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&lt;a</a:t>
            </a:r>
            <a:r>
              <a:rPr lang="pl-PL" sz="24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&lt;.......a</a:t>
            </a:r>
            <a:r>
              <a:rPr lang="pl-PL" sz="24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r+1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 )</a:t>
            </a:r>
          </a:p>
          <a:p>
            <a:r>
              <a:rPr lang="pl-PL" sz="2400" dirty="0">
                <a:sym typeface="Symbol" pitchFamily="18" charset="2"/>
              </a:rPr>
              <a:t>Oznaczmy przez </a:t>
            </a:r>
            <a:r>
              <a:rPr lang="pl-PL" sz="24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pl-PL" sz="2400" i="1" baseline="-2500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pl-PL" sz="2400" dirty="0">
                <a:sym typeface="Symbol" pitchFamily="18" charset="2"/>
              </a:rPr>
              <a:t> prawdopodobieństwo, że zmienna przyjmie wartość z przedziału </a:t>
            </a:r>
            <a:r>
              <a:rPr lang="pl-PL" sz="24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pl-PL" sz="2400" i="1" baseline="-2500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pl-PL" sz="2400" dirty="0">
                <a:sym typeface="Symbol" pitchFamily="18" charset="2"/>
              </a:rPr>
              <a:t>, tzn. </a:t>
            </a:r>
          </a:p>
          <a:p>
            <a:pPr>
              <a:buFontTx/>
              <a:buNone/>
            </a:pPr>
            <a:r>
              <a:rPr lang="pl-PL" sz="2400" dirty="0"/>
              <a:t>	</a:t>
            </a:r>
            <a:r>
              <a:rPr lang="pl-PL" sz="24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i="1" baseline="-2500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4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=F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pl-PL" sz="24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)- F(a</a:t>
            </a:r>
            <a:r>
              <a:rPr lang="pl-PL" sz="24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j-1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),   j=1,2,...,r+1</a:t>
            </a:r>
          </a:p>
          <a:p>
            <a:r>
              <a:rPr lang="pl-PL" sz="2400" dirty="0"/>
              <a:t>Niech 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pl-PL" sz="2400" dirty="0"/>
              <a:t> dla każdego 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400" dirty="0"/>
              <a:t>.</a:t>
            </a:r>
          </a:p>
          <a:p>
            <a:r>
              <a:rPr lang="pl-PL" sz="2400" dirty="0"/>
              <a:t>Liczba </a:t>
            </a:r>
            <a:r>
              <a:rPr lang="pl-PL" sz="24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n*p</a:t>
            </a:r>
            <a:r>
              <a:rPr lang="pl-PL" sz="2400" i="1" baseline="-2500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400" dirty="0"/>
              <a:t> jest oczekiwaną liczbą obserwacji 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dirty="0"/>
              <a:t>-elementowej próbki</a:t>
            </a:r>
          </a:p>
          <a:p>
            <a:r>
              <a:rPr lang="pl-PL" sz="2400" dirty="0"/>
              <a:t>Niech </a:t>
            </a:r>
            <a:r>
              <a:rPr lang="pl-PL" sz="24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i="1" baseline="-2500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400" baseline="-25000" dirty="0"/>
              <a:t> </a:t>
            </a:r>
            <a:r>
              <a:rPr lang="pl-PL" sz="2400" dirty="0"/>
              <a:t> oznacza liczbę obserwacji , które rzeczywiście znalazły się w przedziale </a:t>
            </a:r>
            <a:r>
              <a:rPr lang="pl-PL" sz="24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i="1" baseline="-2500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pl-PL" sz="2400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6699"/>
                </a:solidFill>
              </a:rPr>
              <a:t>Weryfikacja hipotez statystycznych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980728"/>
            <a:ext cx="8712968" cy="568863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400" dirty="0"/>
              <a:t>Każde badanie naukowe rozpoczyna się od sformułowania problemu oraz </a:t>
            </a:r>
            <a:r>
              <a:rPr lang="pl-PL" sz="2400" dirty="0">
                <a:solidFill>
                  <a:srgbClr val="C00000"/>
                </a:solidFill>
              </a:rPr>
              <a:t>najbardziej prawdopodobnego rozwiązania </a:t>
            </a:r>
            <a:r>
              <a:rPr lang="pl-PL" sz="2400" dirty="0"/>
              <a:t>czyli hipotezy badawczej. 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solidFill>
                  <a:srgbClr val="C00000"/>
                </a:solidFill>
              </a:rPr>
              <a:t>Hipoteza</a:t>
            </a:r>
            <a:r>
              <a:rPr lang="pl-PL" sz="2400" dirty="0"/>
              <a:t> powinna być tak sformułowana,  by można ją ocenić przyjąć lub odrzucić. </a:t>
            </a:r>
          </a:p>
          <a:p>
            <a:pPr>
              <a:lnSpc>
                <a:spcPct val="80000"/>
              </a:lnSpc>
            </a:pPr>
            <a:r>
              <a:rPr lang="pl-PL" sz="2400" dirty="0"/>
              <a:t>Hipotezy badawcze mogą dotyczyć: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wartości analizowanych zmiennych: np. wartości średniej, wartości ekstremalnych ( mim, max), 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jednorodności - wariancji...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różnicy pomiędzy wartościami określonej cechy w różnych grupach badawczych ( różnych populacjach): np. różnica w zarobkach pomiędzy kobietami i mężczyznami, albo różnice w liczbie białych krwinek u osób zdrowych i osób z zapaleniem wyrostka robaczkowego itp..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zależności pomiędzy badanymi zmiennymi </a:t>
            </a:r>
            <a:r>
              <a:rPr lang="pl-PL" sz="2000" dirty="0" err="1"/>
              <a:t>np</a:t>
            </a:r>
            <a:r>
              <a:rPr lang="pl-PL" sz="2000" dirty="0"/>
              <a:t> obecność na wykładach</a:t>
            </a:r>
            <a:br>
              <a:rPr lang="pl-PL" sz="2000" dirty="0"/>
            </a:br>
            <a:r>
              <a:rPr lang="pl-PL" sz="2000" dirty="0"/>
              <a:t>i wyniki sprawdzianów wiedzy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rodzaju badanych zależności </a:t>
            </a:r>
            <a:r>
              <a:rPr lang="pl-PL" sz="2000" dirty="0" err="1"/>
              <a:t>np</a:t>
            </a:r>
            <a:r>
              <a:rPr lang="pl-PL" sz="2000" dirty="0"/>
              <a:t> zależność logarytmiczna, wykładnicza, liniowa...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oceny charakteru rozkładu zmiennej losowej. Liczba pijanych kierowców na polskich drogach ma rozkład normalny.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Test </a:t>
            </a:r>
            <a:r>
              <a:rPr lang="pl-PL">
                <a:sym typeface="Symbol" pitchFamily="18" charset="2"/>
              </a:rPr>
              <a:t></a:t>
            </a:r>
            <a:r>
              <a:rPr lang="pl-PL" baseline="30000">
                <a:sym typeface="Symbol" pitchFamily="18" charset="2"/>
              </a:rPr>
              <a:t>2</a:t>
            </a:r>
            <a:r>
              <a:rPr lang="pl-PL">
                <a:sym typeface="Symbol" pitchFamily="18" charset="2"/>
              </a:rPr>
              <a:t> Pearsona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424936" cy="54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dirty="0"/>
              <a:t>Suma kwadratów różnic 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4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i="1" baseline="-2500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4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-n*p</a:t>
            </a:r>
            <a:r>
              <a:rPr lang="pl-PL" sz="2400" i="1" baseline="-2500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4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sz="24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400" dirty="0"/>
              <a:t>tzn.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może </a:t>
            </a:r>
            <a:r>
              <a:rPr lang="pl-PL" sz="2400" dirty="0"/>
              <a:t>być miarą zgodności rozkładu zaobserwowanego </a:t>
            </a:r>
            <a:br>
              <a:rPr lang="pl-PL" sz="2400" dirty="0"/>
            </a:br>
            <a:r>
              <a:rPr lang="pl-PL" sz="2400" dirty="0"/>
              <a:t>w próbce z rozkładem </a:t>
            </a:r>
            <a:r>
              <a:rPr lang="pl-PL" sz="2400" dirty="0" smtClean="0"/>
              <a:t>hipotetycznym.</a:t>
            </a:r>
            <a:endParaRPr lang="pl-PL" sz="2400" dirty="0"/>
          </a:p>
          <a:p>
            <a:pPr>
              <a:lnSpc>
                <a:spcPct val="80000"/>
              </a:lnSpc>
            </a:pPr>
            <a:r>
              <a:rPr lang="pl-PL" sz="2400" dirty="0" smtClean="0"/>
              <a:t>Pearson </a:t>
            </a:r>
            <a:r>
              <a:rPr lang="pl-PL" sz="2400" dirty="0"/>
              <a:t>udowodnił, że statystyka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    </a:t>
            </a:r>
            <a:r>
              <a:rPr lang="pl-PL" sz="2400" dirty="0"/>
              <a:t>								</a:t>
            </a:r>
            <a:r>
              <a:rPr lang="pl-PL" sz="32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(*)</a:t>
            </a:r>
            <a:endParaRPr lang="pl-PL" sz="2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l-PL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ma</a:t>
            </a:r>
            <a:r>
              <a:rPr lang="pl-PL" sz="2400" dirty="0"/>
              <a:t>, gdy </a:t>
            </a:r>
            <a:r>
              <a:rPr lang="pl-PL" sz="2400" dirty="0" err="1"/>
              <a:t>n</a:t>
            </a:r>
            <a:r>
              <a:rPr lang="pl-PL" sz="2400" dirty="0" err="1">
                <a:sym typeface="Symbol" pitchFamily="18" charset="2"/>
              </a:rPr>
              <a:t></a:t>
            </a:r>
            <a:r>
              <a:rPr lang="pl-PL" sz="2400" dirty="0"/>
              <a:t> </a:t>
            </a:r>
            <a:r>
              <a:rPr lang="pl-PL" sz="2400" dirty="0">
                <a:sym typeface="Symbol" pitchFamily="18" charset="2"/>
              </a:rPr>
              <a:t>, rozkład chi-kwadrat o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4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400" dirty="0">
                <a:sym typeface="Symbol" pitchFamily="18" charset="2"/>
              </a:rPr>
              <a:t>stopniach swobody</a:t>
            </a:r>
          </a:p>
        </p:txBody>
      </p:sp>
      <p:graphicFrame>
        <p:nvGraphicFramePr>
          <p:cNvPr id="216068" name="Object 4"/>
          <p:cNvGraphicFramePr>
            <a:graphicFrameLocks noChangeAspect="1"/>
          </p:cNvGraphicFramePr>
          <p:nvPr/>
        </p:nvGraphicFramePr>
        <p:xfrm>
          <a:off x="2843809" y="1484784"/>
          <a:ext cx="3124200" cy="990600"/>
        </p:xfrm>
        <a:graphic>
          <a:graphicData uri="http://schemas.openxmlformats.org/presentationml/2006/ole">
            <p:oleObj spid="_x0000_s206850" name="Równanie" r:id="rId3" imgW="850680" imgH="469800" progId="">
              <p:embed/>
            </p:oleObj>
          </a:graphicData>
        </a:graphic>
      </p:graphicFrame>
      <p:graphicFrame>
        <p:nvGraphicFramePr>
          <p:cNvPr id="216069" name="Object 5"/>
          <p:cNvGraphicFramePr>
            <a:graphicFrameLocks noChangeAspect="1"/>
          </p:cNvGraphicFramePr>
          <p:nvPr/>
        </p:nvGraphicFramePr>
        <p:xfrm>
          <a:off x="2915819" y="3717035"/>
          <a:ext cx="3062287" cy="1081088"/>
        </p:xfrm>
        <a:graphic>
          <a:graphicData uri="http://schemas.openxmlformats.org/presentationml/2006/ole">
            <p:oleObj spid="_x0000_s206851" name="Równanie" r:id="rId4" imgW="1218960" imgH="495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Test </a:t>
            </a:r>
            <a:r>
              <a:rPr lang="pl-PL">
                <a:sym typeface="Symbol" pitchFamily="18" charset="2"/>
              </a:rPr>
              <a:t></a:t>
            </a:r>
            <a:r>
              <a:rPr lang="pl-PL" baseline="30000">
                <a:sym typeface="Symbol" pitchFamily="18" charset="2"/>
              </a:rPr>
              <a:t>2</a:t>
            </a:r>
            <a:r>
              <a:rPr lang="pl-PL">
                <a:sym typeface="Symbol" pitchFamily="18" charset="2"/>
              </a:rPr>
              <a:t> Pearsona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640960" cy="5400600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Statystyka określona wzorem (*), znana jest pod nazwą </a:t>
            </a:r>
            <a:br>
              <a:rPr lang="pl-PL" sz="2400" dirty="0"/>
            </a:br>
            <a:r>
              <a:rPr lang="pl-PL" sz="2400" b="1" i="1" dirty="0"/>
              <a:t>test </a:t>
            </a:r>
            <a:r>
              <a:rPr lang="pl-PL" sz="2400" b="1" i="1" dirty="0">
                <a:sym typeface="Symbol" pitchFamily="18" charset="2"/>
              </a:rPr>
              <a:t></a:t>
            </a:r>
            <a:r>
              <a:rPr lang="pl-PL" sz="2400" b="1" i="1" baseline="30000" dirty="0">
                <a:sym typeface="Symbol" pitchFamily="18" charset="2"/>
              </a:rPr>
              <a:t>2</a:t>
            </a:r>
            <a:r>
              <a:rPr lang="pl-PL" sz="2400" b="1" i="1" dirty="0">
                <a:sym typeface="Symbol" pitchFamily="18" charset="2"/>
              </a:rPr>
              <a:t> Pearsona.</a:t>
            </a:r>
          </a:p>
          <a:p>
            <a:r>
              <a:rPr lang="pl-PL" sz="2400" dirty="0">
                <a:sym typeface="Symbol" pitchFamily="18" charset="2"/>
              </a:rPr>
              <a:t>Statystyka ta nie zależy od postaci dystrybuanty cechy 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400" dirty="0">
                <a:sym typeface="Symbol" pitchFamily="18" charset="2"/>
              </a:rPr>
              <a:t>, a tylko od prawdopodobieństw </a:t>
            </a:r>
            <a:r>
              <a:rPr lang="pl-PL" sz="24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pl-PL" sz="2400" i="1" baseline="-2500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P(</a:t>
            </a:r>
            <a:r>
              <a:rPr lang="pl-PL" sz="24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XI</a:t>
            </a:r>
            <a:r>
              <a:rPr lang="pl-PL" sz="2400" i="1" baseline="-2500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pl-PL" sz="2400" dirty="0">
                <a:sym typeface="Symbol" pitchFamily="18" charset="2"/>
              </a:rPr>
              <a:t>, przy czym podział na przedziały </a:t>
            </a:r>
            <a:r>
              <a:rPr lang="pl-PL" sz="24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pl-PL" sz="2400" i="1" baseline="-2500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pl-PL" sz="2400" dirty="0">
                <a:sym typeface="Symbol" pitchFamily="18" charset="2"/>
              </a:rPr>
              <a:t> jest zupełnie dowolny.</a:t>
            </a:r>
          </a:p>
          <a:p>
            <a:r>
              <a:rPr lang="pl-PL" sz="2400" dirty="0">
                <a:sym typeface="Symbol" pitchFamily="18" charset="2"/>
              </a:rPr>
              <a:t>Taki sam układ prawdopodobieństw 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pl-PL" sz="24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,p</a:t>
            </a:r>
            <a:r>
              <a:rPr lang="pl-PL" sz="24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,...,p</a:t>
            </a:r>
            <a:r>
              <a:rPr lang="pl-PL" sz="24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r+1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400" dirty="0">
                <a:sym typeface="Symbol" pitchFamily="18" charset="2"/>
              </a:rPr>
              <a:t>może odpowiadać wielu różnym rozkładom zarówno typu ciągłego jak i skokowego, stąd test 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pl-PL" sz="2400" i="1" baseline="30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dirty="0">
                <a:sym typeface="Symbol" pitchFamily="18" charset="2"/>
              </a:rPr>
              <a:t> powinien być używany do weryfikowania hipotezy dotyczącej układu prawdopodobieństw a nie postaci rozkładu cechy 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400" dirty="0">
                <a:sym typeface="Symbol" pitchFamily="18" charset="2"/>
              </a:rPr>
              <a:t> w populacji.</a:t>
            </a:r>
          </a:p>
          <a:p>
            <a:r>
              <a:rPr lang="pl-PL" sz="2400" dirty="0">
                <a:sym typeface="Symbol" pitchFamily="18" charset="2"/>
              </a:rPr>
              <a:t>W teście 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pl-PL" sz="2400" i="1" baseline="30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dirty="0">
                <a:sym typeface="Symbol" pitchFamily="18" charset="2"/>
              </a:rPr>
              <a:t> , </a:t>
            </a:r>
          </a:p>
          <a:p>
            <a:pPr lvl="1"/>
            <a:r>
              <a:rPr lang="pl-PL" sz="2000" dirty="0">
                <a:sym typeface="Symbol" pitchFamily="18" charset="2"/>
              </a:rPr>
              <a:t>hipoteza zerowa dotyczy klasy wszystkich rozkładów dla których </a:t>
            </a:r>
            <a:r>
              <a:rPr lang="pl-PL" sz="20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</a:t>
            </a:r>
            <a:r>
              <a:rPr lang="pl-PL" sz="20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XI</a:t>
            </a:r>
            <a:r>
              <a:rPr lang="pl-PL" sz="2000" i="1" baseline="-2500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pl-PL" sz="20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</a:t>
            </a:r>
            <a:r>
              <a:rPr lang="pl-PL" sz="20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pl-PL" sz="2000" i="1" baseline="-2500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pl-PL" sz="20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pl-PL" sz="2000" dirty="0">
              <a:sym typeface="Symbol" pitchFamily="18" charset="2"/>
            </a:endParaRPr>
          </a:p>
          <a:p>
            <a:pPr lvl="1"/>
            <a:r>
              <a:rPr lang="pl-PL" sz="2000" dirty="0">
                <a:sym typeface="Symbol" pitchFamily="18" charset="2"/>
              </a:rPr>
              <a:t>hipoteza alternatywna obejmuje klasę wszystkich tych rozkładów, dla których co najmniej dla jednego </a:t>
            </a:r>
            <a:r>
              <a:rPr lang="pl-PL" sz="21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pl-PL" sz="2000" dirty="0">
                <a:sym typeface="Symbol" pitchFamily="18" charset="2"/>
              </a:rPr>
              <a:t> </a:t>
            </a:r>
            <a:r>
              <a:rPr lang="pl-PL" sz="2000" dirty="0">
                <a:cs typeface="Times New Roman" pitchFamily="18" charset="0"/>
                <a:sym typeface="Symbol" pitchFamily="18" charset="2"/>
              </a:rPr>
              <a:t>zachodzi</a:t>
            </a:r>
            <a:r>
              <a:rPr lang="pl-PL" sz="20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P(</a:t>
            </a:r>
            <a:r>
              <a:rPr lang="pl-PL" sz="20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XI</a:t>
            </a:r>
            <a:r>
              <a:rPr lang="pl-PL" sz="2000" i="1" baseline="-2500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pl-PL" sz="20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 </a:t>
            </a:r>
            <a:r>
              <a:rPr lang="pl-PL" sz="20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pl-PL" sz="2000" i="1" baseline="-2500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pl-PL" sz="20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pl-PL" sz="2000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Weryfikacja hipotezy o zgodności rozkładu empirycznego z teoretycznym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31" y="1124746"/>
            <a:ext cx="8379147" cy="5400599"/>
          </a:xfrm>
        </p:spPr>
        <p:txBody>
          <a:bodyPr>
            <a:normAutofit fontScale="92500" lnSpcReduction="20000"/>
          </a:bodyPr>
          <a:lstStyle/>
          <a:p>
            <a:pPr marL="179327" indent="-179327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/>
              <a:t>Dla danej próbki </a:t>
            </a:r>
            <a:r>
              <a:rPr lang="pl-PL" dirty="0" smtClean="0"/>
              <a:t>statystyka </a:t>
            </a:r>
            <a:r>
              <a:rPr lang="pl-PL" dirty="0">
                <a:sym typeface="Symbol" pitchFamily="18" charset="2"/>
              </a:rPr>
              <a:t></a:t>
            </a:r>
            <a:r>
              <a:rPr lang="pl-PL" baseline="30000" dirty="0">
                <a:sym typeface="Symbol" pitchFamily="18" charset="2"/>
              </a:rPr>
              <a:t>2</a:t>
            </a:r>
            <a:r>
              <a:rPr lang="pl-PL" dirty="0">
                <a:sym typeface="Symbol" pitchFamily="18" charset="2"/>
              </a:rPr>
              <a:t> obliczona ze wzoru (*), będzie mieć taką samą wartość dla wielu różnych rozkładów.</a:t>
            </a:r>
          </a:p>
          <a:p>
            <a:pPr marL="179327" indent="-179327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>
                <a:sym typeface="Symbol" pitchFamily="18" charset="2"/>
              </a:rPr>
              <a:t>Przyjęcie </a:t>
            </a:r>
            <a:r>
              <a:rPr lang="pl-PL" dirty="0">
                <a:sym typeface="Symbol" pitchFamily="18" charset="2"/>
              </a:rPr>
              <a:t>hipotezy zerowej oznacza, że każdy rozkład należący do danej klasy może mieć zastosowanie do opisu zjawiska.</a:t>
            </a:r>
          </a:p>
          <a:p>
            <a:pPr marL="179327" indent="-179327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/>
              <a:t>Kierując </a:t>
            </a:r>
            <a:r>
              <a:rPr lang="pl-PL" dirty="0"/>
              <a:t>się wiedzą o zjawisku, najczęściej wybiera się  jeden </a:t>
            </a:r>
            <a:r>
              <a:rPr lang="pl-PL" dirty="0" smtClean="0"/>
              <a:t>z </a:t>
            </a:r>
            <a:r>
              <a:rPr lang="pl-PL" dirty="0"/>
              <a:t>rozkładów należących do hipotezy zerowej, stąd często upraszcza się problem stosowania testu </a:t>
            </a:r>
            <a:r>
              <a:rPr lang="pl-PL" dirty="0">
                <a:sym typeface="Symbol" pitchFamily="18" charset="2"/>
              </a:rPr>
              <a:t></a:t>
            </a:r>
            <a:r>
              <a:rPr lang="pl-PL" baseline="30000" dirty="0">
                <a:sym typeface="Symbol" pitchFamily="18" charset="2"/>
              </a:rPr>
              <a:t>2 </a:t>
            </a:r>
            <a:r>
              <a:rPr lang="pl-PL" dirty="0">
                <a:sym typeface="Symbol" pitchFamily="18" charset="2"/>
              </a:rPr>
              <a:t>formułując hipotezę zerową jako przypuszczenie, że cecha X ma w populacji rozkład określonej postaci </a:t>
            </a:r>
            <a:r>
              <a:rPr lang="pl-PL" dirty="0" smtClean="0">
                <a:sym typeface="Symbol" pitchFamily="18" charset="2"/>
              </a:rPr>
              <a:t>(czyli opisany </a:t>
            </a:r>
            <a:r>
              <a:rPr lang="pl-PL" dirty="0">
                <a:sym typeface="Symbol" pitchFamily="18" charset="2"/>
              </a:rPr>
              <a:t>konkretną dystrybuantą) </a:t>
            </a:r>
            <a:endParaRPr lang="pl-PL" dirty="0"/>
          </a:p>
          <a:p>
            <a:pPr marL="179327" indent="-179327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/>
              <a:t>Mając </a:t>
            </a:r>
            <a:r>
              <a:rPr lang="pl-PL" dirty="0"/>
              <a:t>sprecyzowaną hipotezę zerową i wybrany test do weryfikacji dalej postępowanie przebiega jak w testach parametrycznych.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Algorytm realizacji testu </a:t>
            </a:r>
            <a:r>
              <a:rPr lang="pl-PL">
                <a:sym typeface="Symbol" pitchFamily="18" charset="2"/>
              </a:rPr>
              <a:t></a:t>
            </a:r>
            <a:r>
              <a:rPr lang="pl-PL" baseline="30000">
                <a:sym typeface="Symbol" pitchFamily="18" charset="2"/>
              </a:rPr>
              <a:t>2 </a:t>
            </a:r>
            <a:r>
              <a:rPr lang="pl-PL">
                <a:sym typeface="Symbol" pitchFamily="18" charset="2"/>
              </a:rPr>
              <a:t>Pearsona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31" y="1052736"/>
            <a:ext cx="8496944" cy="5472608"/>
          </a:xfrm>
        </p:spPr>
        <p:txBody>
          <a:bodyPr/>
          <a:lstStyle/>
          <a:p>
            <a:pPr marL="457042" indent="-457042">
              <a:buFont typeface="+mj-lt"/>
              <a:buAutoNum type="arabicPeriod"/>
            </a:pPr>
            <a:r>
              <a:rPr lang="pl-PL" sz="2400" dirty="0"/>
              <a:t>Przyjmijmy poziom istotności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sz="2400" dirty="0">
                <a:sym typeface="Symbol" pitchFamily="18" charset="2"/>
              </a:rPr>
              <a:t>, </a:t>
            </a:r>
          </a:p>
          <a:p>
            <a:pPr marL="457042" indent="-457042">
              <a:buFont typeface="+mj-lt"/>
              <a:buAutoNum type="arabicPeriod"/>
            </a:pPr>
            <a:r>
              <a:rPr lang="pl-PL" sz="2400" dirty="0">
                <a:sym typeface="Symbol" pitchFamily="18" charset="2"/>
              </a:rPr>
              <a:t>Odczytać z tablic rozkładu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pl-PL" sz="2400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baseline="30000" dirty="0">
                <a:sym typeface="Symbol" pitchFamily="18" charset="2"/>
              </a:rPr>
              <a:t> </a:t>
            </a:r>
            <a:r>
              <a:rPr lang="pl-PL" sz="2400" dirty="0"/>
              <a:t>wartość krytyczną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pl-PL" sz="2400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sz="2400" dirty="0">
                <a:sym typeface="Symbol" pitchFamily="18" charset="2"/>
              </a:rPr>
              <a:t> dla zadanej wartości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sz="2400" dirty="0">
                <a:sym typeface="Symbol" pitchFamily="18" charset="2"/>
              </a:rPr>
              <a:t> i 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pl-PL" sz="2400" dirty="0">
                <a:sym typeface="Symbol" pitchFamily="18" charset="2"/>
              </a:rPr>
              <a:t> stopni swobody</a:t>
            </a:r>
          </a:p>
          <a:p>
            <a:pPr marL="457042" indent="-457042">
              <a:buFont typeface="+mj-lt"/>
              <a:buAutoNum type="arabicPeriod"/>
            </a:pPr>
            <a:r>
              <a:rPr lang="pl-PL" sz="2400" dirty="0"/>
              <a:t>Obliczać wartość statystyki testowej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pl-PL" sz="2400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dirty="0"/>
              <a:t>, </a:t>
            </a:r>
          </a:p>
          <a:p>
            <a:pPr marL="457042" indent="-457042">
              <a:buFont typeface="+mj-lt"/>
              <a:buAutoNum type="arabicPeriod"/>
            </a:pPr>
            <a:r>
              <a:rPr lang="pl-PL" sz="2400" dirty="0"/>
              <a:t>Porównać wartości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pl-PL" sz="2400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obliczone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/>
              <a:t>z wartością krytyczną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pl-PL" sz="2400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sz="2400" dirty="0">
                <a:sym typeface="Symbol" pitchFamily="18" charset="2"/>
              </a:rPr>
              <a:t> </a:t>
            </a:r>
          </a:p>
          <a:p>
            <a:pPr marL="457042" indent="-457042">
              <a:buFont typeface="+mj-lt"/>
              <a:buAutoNum type="arabicPeriod"/>
            </a:pPr>
            <a:r>
              <a:rPr lang="pl-PL" sz="2400" dirty="0">
                <a:sym typeface="Symbol" pitchFamily="18" charset="2"/>
              </a:rPr>
              <a:t>Ponieważ</a:t>
            </a:r>
            <a:r>
              <a:rPr lang="pl-PL" dirty="0">
                <a:sym typeface="Symbol" pitchFamily="18" charset="2"/>
              </a:rPr>
              <a:t> </a:t>
            </a:r>
            <a:r>
              <a:rPr lang="pl-PL" dirty="0" smtClean="0">
                <a:sym typeface="Symbol" pitchFamily="18" charset="2"/>
              </a:rPr>
              <a:t>			       </a:t>
            </a:r>
            <a:r>
              <a:rPr lang="pl-PL" sz="2400" dirty="0" smtClean="0">
                <a:sym typeface="Symbol" pitchFamily="18" charset="2"/>
              </a:rPr>
              <a:t>zatem </a:t>
            </a:r>
            <a:r>
              <a:rPr lang="pl-PL" sz="2400" dirty="0">
                <a:sym typeface="Symbol" pitchFamily="18" charset="2"/>
              </a:rPr>
              <a:t>hipotezę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sz="2400" dirty="0">
                <a:solidFill>
                  <a:srgbClr val="800000"/>
                </a:solidFill>
                <a:sym typeface="Symbol" pitchFamily="18" charset="2"/>
              </a:rPr>
              <a:t> odrzucamy </a:t>
            </a:r>
            <a:r>
              <a:rPr lang="pl-PL" sz="2400" dirty="0">
                <a:sym typeface="Symbol" pitchFamily="18" charset="2"/>
              </a:rPr>
              <a:t>ilekroć stwierdzimy, że</a:t>
            </a:r>
          </a:p>
          <a:p>
            <a:pPr marL="457042" indent="-457042">
              <a:buFont typeface="+mj-lt"/>
              <a:buAutoNum type="arabicPeriod"/>
            </a:pPr>
            <a:endParaRPr lang="pl-PL" sz="2000" dirty="0"/>
          </a:p>
          <a:p>
            <a:pPr marL="457042" indent="-457042">
              <a:buFont typeface="+mj-lt"/>
              <a:buAutoNum type="arabicPeriod"/>
            </a:pP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4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400" dirty="0" smtClean="0">
                <a:solidFill>
                  <a:srgbClr val="800000"/>
                </a:solidFill>
              </a:rPr>
              <a:t> </a:t>
            </a:r>
            <a:r>
              <a:rPr lang="pl-PL" sz="2400" dirty="0">
                <a:solidFill>
                  <a:srgbClr val="800000"/>
                </a:solidFill>
              </a:rPr>
              <a:t>przyjmujemy </a:t>
            </a:r>
            <a:r>
              <a:rPr lang="pl-PL" sz="2400" dirty="0" smtClean="0"/>
              <a:t>gdy</a:t>
            </a:r>
            <a:endParaRPr lang="pl-PL" sz="2400" dirty="0"/>
          </a:p>
        </p:txBody>
      </p:sp>
      <p:graphicFrame>
        <p:nvGraphicFramePr>
          <p:cNvPr id="21914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267747" y="3645027"/>
          <a:ext cx="2232025" cy="530225"/>
        </p:xfrm>
        <a:graphic>
          <a:graphicData uri="http://schemas.openxmlformats.org/presentationml/2006/ole">
            <p:oleObj spid="_x0000_s207874" name="Równanie" r:id="rId3" imgW="1015920" imgH="241200" progId="">
              <p:embed/>
            </p:oleObj>
          </a:graphicData>
        </a:graphic>
      </p:graphicFrame>
      <p:graphicFrame>
        <p:nvGraphicFramePr>
          <p:cNvPr id="219141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3419478" y="4581525"/>
          <a:ext cx="1871663" cy="546100"/>
        </p:xfrm>
        <a:graphic>
          <a:graphicData uri="http://schemas.openxmlformats.org/presentationml/2006/ole">
            <p:oleObj spid="_x0000_s207875" name="Równanie" r:id="rId4" imgW="825480" imgH="241200" progId="">
              <p:embed/>
            </p:oleObj>
          </a:graphicData>
        </a:graphic>
      </p:graphicFrame>
      <p:graphicFrame>
        <p:nvGraphicFramePr>
          <p:cNvPr id="219142" name="Object 6"/>
          <p:cNvGraphicFramePr>
            <a:graphicFrameLocks noChangeAspect="1"/>
          </p:cNvGraphicFramePr>
          <p:nvPr/>
        </p:nvGraphicFramePr>
        <p:xfrm>
          <a:off x="3362325" y="5734052"/>
          <a:ext cx="1841500" cy="546100"/>
        </p:xfrm>
        <a:graphic>
          <a:graphicData uri="http://schemas.openxmlformats.org/presentationml/2006/ole">
            <p:oleObj spid="_x0000_s207876" name="Równanie" r:id="rId5" imgW="812520" imgH="241200" progId="">
              <p:embed/>
            </p:oleObj>
          </a:graphicData>
        </a:graphic>
      </p:graphicFrame>
      <p:sp>
        <p:nvSpPr>
          <p:cNvPr id="7" name="Prostokąt zaokrąglony 6"/>
          <p:cNvSpPr/>
          <p:nvPr/>
        </p:nvSpPr>
        <p:spPr>
          <a:xfrm>
            <a:off x="3203848" y="4581131"/>
            <a:ext cx="2448272" cy="648072"/>
          </a:xfrm>
          <a:prstGeom prst="roundRect">
            <a:avLst/>
          </a:prstGeom>
          <a:solidFill>
            <a:srgbClr val="C00000">
              <a:alpha val="19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Komentarz do testu </a:t>
            </a:r>
            <a:r>
              <a:rPr lang="pl-PL">
                <a:sym typeface="Symbol" pitchFamily="18" charset="2"/>
              </a:rPr>
              <a:t></a:t>
            </a:r>
            <a:r>
              <a:rPr lang="pl-PL" baseline="30000">
                <a:sym typeface="Symbol" pitchFamily="18" charset="2"/>
              </a:rPr>
              <a:t>2</a:t>
            </a:r>
            <a:r>
              <a:rPr lang="pl-PL"/>
              <a:t> 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568952" cy="5184576"/>
          </a:xfrm>
        </p:spPr>
        <p:txBody>
          <a:bodyPr/>
          <a:lstStyle/>
          <a:p>
            <a:pPr marL="179327" indent="-179327">
              <a:buFont typeface="Arial" pitchFamily="34" charset="0"/>
              <a:buChar char="•"/>
            </a:pPr>
            <a:r>
              <a:rPr lang="pl-PL" dirty="0"/>
              <a:t>Przedstawiona metoda weryfikacji hipotezy o postaci rozkładu jest oparta na granicznym rozkładzie statystyki 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(*)</a:t>
            </a:r>
            <a:r>
              <a:rPr lang="pl-PL" dirty="0"/>
              <a:t>, a zatem test 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pl-PL" i="1" baseline="3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dirty="0"/>
              <a:t> , ma zastosowanie od próbek o dużej liczności 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179327" indent="-179327">
              <a:buFont typeface="Arial" pitchFamily="34" charset="0"/>
              <a:buChar char="•"/>
            </a:pPr>
            <a:r>
              <a:rPr lang="pl-PL" dirty="0"/>
              <a:t>Przyjmuje się, że test ten można stosować gdy </a:t>
            </a:r>
            <a:r>
              <a:rPr lang="pl-PL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pl-PL" i="1" baseline="-25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 10 </a:t>
            </a:r>
            <a:r>
              <a:rPr lang="pl-PL" dirty="0">
                <a:sym typeface="Symbol" pitchFamily="18" charset="2"/>
              </a:rPr>
              <a:t>dla 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j=2,3,...,r </a:t>
            </a:r>
            <a:r>
              <a:rPr lang="pl-PL" dirty="0">
                <a:sym typeface="Symbol" pitchFamily="18" charset="2"/>
              </a:rPr>
              <a:t>oraz 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np</a:t>
            </a:r>
            <a:r>
              <a:rPr lang="pl-PL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dirty="0">
                <a:sym typeface="Symbol" pitchFamily="18" charset="2"/>
              </a:rPr>
              <a:t> i 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np</a:t>
            </a:r>
            <a:r>
              <a:rPr lang="pl-PL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r+1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 5</a:t>
            </a:r>
          </a:p>
          <a:p>
            <a:pPr marL="179327" indent="-179327">
              <a:buFont typeface="Arial" pitchFamily="34" charset="0"/>
              <a:buChar char="•"/>
            </a:pPr>
            <a:r>
              <a:rPr lang="pl-PL" dirty="0">
                <a:sym typeface="Symbol" pitchFamily="18" charset="2"/>
              </a:rPr>
              <a:t>W przypadku podziału na osi 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0x</a:t>
            </a:r>
            <a:r>
              <a:rPr lang="pl-PL" dirty="0">
                <a:sym typeface="Symbol" pitchFamily="18" charset="2"/>
              </a:rPr>
              <a:t> na przedziały, gdzie  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pl-PL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=1/(r+1) </a:t>
            </a:r>
            <a:r>
              <a:rPr lang="pl-PL" dirty="0">
                <a:sym typeface="Symbol" pitchFamily="18" charset="2"/>
              </a:rPr>
              <a:t>jest dopuszczalne stosowanie testu 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pl-PL" i="1" baseline="3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dirty="0">
                <a:sym typeface="Symbol" pitchFamily="18" charset="2"/>
              </a:rPr>
              <a:t> już dla niewielkich liczności 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(n=15..20)</a:t>
            </a:r>
            <a:r>
              <a:rPr lang="pl-PL" dirty="0">
                <a:sym typeface="Symbol" pitchFamily="18" charset="2"/>
              </a:rPr>
              <a:t>, przy </a:t>
            </a:r>
            <a:r>
              <a:rPr lang="pl-PL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pl-PL" dirty="0">
                <a:sym typeface="Symbol" pitchFamily="18" charset="2"/>
              </a:rPr>
              <a:t> stopniach swobody oraz poziomie istotności 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=0,05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11" y="0"/>
            <a:ext cx="7210425" cy="941388"/>
          </a:xfrm>
        </p:spPr>
        <p:txBody>
          <a:bodyPr/>
          <a:lstStyle/>
          <a:p>
            <a:r>
              <a:rPr lang="pl-PL" dirty="0">
                <a:latin typeface="+mn-lt"/>
              </a:rPr>
              <a:t>Zastosowania testu </a:t>
            </a:r>
            <a:r>
              <a:rPr lang="pl-PL" dirty="0">
                <a:latin typeface="+mn-lt"/>
                <a:sym typeface="Symbol" pitchFamily="18" charset="2"/>
              </a:rPr>
              <a:t></a:t>
            </a:r>
            <a:r>
              <a:rPr lang="pl-PL" baseline="30000" dirty="0">
                <a:latin typeface="+mn-lt"/>
                <a:sym typeface="Symbol" pitchFamily="18" charset="2"/>
              </a:rPr>
              <a:t>2</a:t>
            </a:r>
            <a:r>
              <a:rPr lang="pl-PL" dirty="0">
                <a:latin typeface="+mn-lt"/>
              </a:rPr>
              <a:t> </a:t>
            </a:r>
            <a:r>
              <a:rPr lang="pl-PL" dirty="0" smtClean="0">
                <a:latin typeface="+mn-lt"/>
              </a:rPr>
              <a:t>– przykład 1</a:t>
            </a:r>
            <a:endParaRPr lang="pl-PL" dirty="0">
              <a:latin typeface="+mn-lt"/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24744"/>
            <a:ext cx="8101012" cy="1189038"/>
          </a:xfrm>
        </p:spPr>
        <p:txBody>
          <a:bodyPr/>
          <a:lstStyle/>
          <a:p>
            <a:r>
              <a:rPr lang="pl-PL" sz="2400" dirty="0"/>
              <a:t>Przeprowadzono obserwacje dotyczące wypadków drogowych na określonym terenie, spowodowanych przez kierowców będących w stanie nietrzeźwym. Wyniki:</a:t>
            </a:r>
          </a:p>
          <a:p>
            <a:endParaRPr lang="pl-PL" sz="2400" dirty="0"/>
          </a:p>
        </p:txBody>
      </p:sp>
      <p:graphicFrame>
        <p:nvGraphicFramePr>
          <p:cNvPr id="221188" name="Group 4"/>
          <p:cNvGraphicFramePr>
            <a:graphicFrameLocks noGrp="1"/>
          </p:cNvGraphicFramePr>
          <p:nvPr>
            <p:ph sz="half" idx="2"/>
          </p:nvPr>
        </p:nvGraphicFramePr>
        <p:xfrm>
          <a:off x="899592" y="2852936"/>
          <a:ext cx="7124700" cy="795338"/>
        </p:xfrm>
        <a:graphic>
          <a:graphicData uri="http://schemas.openxmlformats.org/drawingml/2006/table">
            <a:tbl>
              <a:tblPr/>
              <a:tblGrid>
                <a:gridCol w="1017588"/>
                <a:gridCol w="1017587"/>
                <a:gridCol w="1017588"/>
                <a:gridCol w="1019175"/>
                <a:gridCol w="1017587"/>
                <a:gridCol w="1017588"/>
                <a:gridCol w="1017587"/>
              </a:tblGrid>
              <a:tr h="3984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Śr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Cz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Pt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1214" name="Text Box 30"/>
          <p:cNvSpPr txBox="1">
            <a:spLocks noChangeArrowheads="1"/>
          </p:cNvSpPr>
          <p:nvPr/>
        </p:nvSpPr>
        <p:spPr bwMode="auto">
          <a:xfrm>
            <a:off x="539552" y="4077074"/>
            <a:ext cx="8174038" cy="161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5" rIns="91408" bIns="45705">
            <a:spAutoFit/>
          </a:bodyPr>
          <a:lstStyle/>
          <a:p>
            <a:r>
              <a:rPr lang="pl-PL" sz="2400" dirty="0">
                <a:latin typeface="+mn-lt"/>
              </a:rPr>
              <a:t>Na poziomie </a:t>
            </a:r>
            <a:r>
              <a:rPr lang="pl-PL" sz="2400" dirty="0">
                <a:latin typeface="+mn-lt"/>
                <a:sym typeface="Symbol" pitchFamily="18" charset="2"/>
              </a:rPr>
              <a:t> = 0,05 zweryfikować hipotezę, </a:t>
            </a:r>
            <a:r>
              <a:rPr lang="pl-PL" sz="2400" dirty="0" smtClean="0">
                <a:latin typeface="+mn-lt"/>
                <a:sym typeface="Symbol" pitchFamily="18" charset="2"/>
              </a:rPr>
              <a:t> że </a:t>
            </a:r>
            <a:r>
              <a:rPr lang="pl-PL" sz="2400" dirty="0">
                <a:latin typeface="+mn-lt"/>
                <a:sym typeface="Symbol" pitchFamily="18" charset="2"/>
              </a:rPr>
              <a:t>dla każdego dnia tygodnia jest </a:t>
            </a:r>
            <a:r>
              <a:rPr lang="pl-PL" sz="2400" dirty="0">
                <a:solidFill>
                  <a:srgbClr val="800000"/>
                </a:solidFill>
                <a:latin typeface="+mn-lt"/>
                <a:sym typeface="Symbol" pitchFamily="18" charset="2"/>
              </a:rPr>
              <a:t>takie samo prawdopodobieństwo </a:t>
            </a:r>
            <a:r>
              <a:rPr lang="pl-PL" sz="2400" dirty="0">
                <a:latin typeface="+mn-lt"/>
                <a:sym typeface="Symbol" pitchFamily="18" charset="2"/>
              </a:rPr>
              <a:t>wypadku spowodowanego przez kierowcę będącego w stanie nietrzeźwym. </a:t>
            </a:r>
            <a:r>
              <a:rPr lang="pl-PL" sz="2400" dirty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Wykonanie testu 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7974013" cy="5221288"/>
          </a:xfrm>
        </p:spPr>
        <p:txBody>
          <a:bodyPr/>
          <a:lstStyle/>
          <a:p>
            <a:r>
              <a:rPr lang="pl-PL" sz="2000" dirty="0"/>
              <a:t>Dla </a:t>
            </a:r>
            <a:r>
              <a:rPr lang="pl-PL" sz="20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= 0,05 </a:t>
            </a:r>
            <a:r>
              <a:rPr lang="pl-PL" sz="2000" dirty="0">
                <a:sym typeface="Symbol" pitchFamily="18" charset="2"/>
              </a:rPr>
              <a:t>oraz </a:t>
            </a:r>
            <a:r>
              <a:rPr lang="pl-PL" sz="20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r=6</a:t>
            </a:r>
            <a:r>
              <a:rPr lang="pl-PL" sz="2000" dirty="0">
                <a:sym typeface="Symbol" pitchFamily="18" charset="2"/>
              </a:rPr>
              <a:t> stopni swobody znajduję w tablicach </a:t>
            </a:r>
            <a:r>
              <a:rPr lang="pl-PL" sz="2000" b="1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pl-PL" sz="2000" b="1" i="1" baseline="30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000" b="1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sz="2000" b="1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pl-PL" sz="2000" b="1" i="1" dirty="0">
                <a:solidFill>
                  <a:srgbClr val="0066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12,592</a:t>
            </a:r>
            <a:endParaRPr lang="pl-PL" sz="2000" b="1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cs typeface="Arial" charset="0"/>
              </a:rPr>
              <a:t>obliczam </a:t>
            </a:r>
            <a:r>
              <a:rPr lang="pl-PL" sz="2000" dirty="0">
                <a:cs typeface="Arial" charset="0"/>
              </a:rPr>
              <a:t>warto</a:t>
            </a:r>
            <a:r>
              <a:rPr lang="pl-PL" sz="2000" dirty="0"/>
              <a:t>ść</a:t>
            </a:r>
            <a:r>
              <a:rPr lang="pl-PL" sz="2000" dirty="0">
                <a:cs typeface="Arial" charset="0"/>
              </a:rPr>
              <a:t> statystyki </a:t>
            </a:r>
            <a:r>
              <a:rPr lang="pl-PL" sz="2000" dirty="0">
                <a:sym typeface="Symbol" pitchFamily="18" charset="2"/>
              </a:rPr>
              <a:t></a:t>
            </a:r>
            <a:r>
              <a:rPr lang="pl-PL" sz="2000" baseline="30000" dirty="0">
                <a:sym typeface="Symbol" pitchFamily="18" charset="2"/>
              </a:rPr>
              <a:t>2 </a:t>
            </a:r>
            <a:r>
              <a:rPr lang="pl-PL" sz="2000" dirty="0">
                <a:sym typeface="Symbol" pitchFamily="18" charset="2"/>
              </a:rPr>
              <a:t>według wzoru</a:t>
            </a:r>
            <a:r>
              <a:rPr lang="pl-PL" sz="2000" baseline="30000" dirty="0">
                <a:sym typeface="Symbol" pitchFamily="18" charset="2"/>
              </a:rPr>
              <a:t> 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(*)</a:t>
            </a:r>
            <a:r>
              <a:rPr lang="pl-PL" sz="2000" dirty="0">
                <a:sym typeface="Symbol" pitchFamily="18" charset="2"/>
              </a:rPr>
              <a:t> , przy czym przyjmuję</a:t>
            </a:r>
          </a:p>
          <a:p>
            <a:pPr marL="1045801" lvl="1" indent="-588760">
              <a:buFont typeface="Wingdings" pitchFamily="2" charset="2"/>
              <a:buChar char="Ø"/>
            </a:pP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n=112</a:t>
            </a:r>
          </a:p>
          <a:p>
            <a:pPr marL="1045801" lvl="1" indent="-588760">
              <a:buFont typeface="Wingdings" pitchFamily="2" charset="2"/>
              <a:buChar char="Ø"/>
            </a:pP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=...p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=1/7</a:t>
            </a:r>
          </a:p>
          <a:p>
            <a:pPr marL="1045801" lvl="1" indent="-588760">
              <a:buFont typeface="Wingdings" pitchFamily="2" charset="2"/>
              <a:buChar char="Ø"/>
            </a:pP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=112/7=16</a:t>
            </a:r>
          </a:p>
          <a:p>
            <a:pPr marL="1045801" lvl="1" indent="-588760">
              <a:buFont typeface="Wingdings" pitchFamily="2" charset="2"/>
              <a:buChar char="Ø"/>
            </a:pPr>
            <a:r>
              <a:rPr lang="pl-PL" sz="2000" dirty="0"/>
              <a:t>liczności </a:t>
            </a:r>
            <a:r>
              <a:rPr lang="pl-PL" sz="20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000" i="1" baseline="-25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000" dirty="0"/>
              <a:t> biorę z tabelki i obliczam  </a:t>
            </a:r>
          </a:p>
          <a:p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pl-PL" sz="2400" i="1" baseline="3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obliczone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=(9+1+0+4+9+4+1+)/16 = 1,75</a:t>
            </a:r>
          </a:p>
          <a:p>
            <a:endParaRPr lang="pl-PL" sz="2000" dirty="0">
              <a:sym typeface="Symbol" pitchFamily="18" charset="2"/>
            </a:endParaRPr>
          </a:p>
          <a:p>
            <a:r>
              <a:rPr lang="pl-PL" sz="2000" dirty="0">
                <a:sym typeface="Symbol" pitchFamily="18" charset="2"/>
              </a:rPr>
              <a:t>Ponieważ 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pl-PL" sz="2000" i="1" baseline="3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obliczone 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1,75 &lt; </a:t>
            </a:r>
            <a:r>
              <a:rPr lang="pl-PL" sz="2000" i="1" baseline="3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12,592</a:t>
            </a:r>
            <a:r>
              <a:rPr lang="pl-PL" sz="2000" dirty="0">
                <a:cs typeface="Arial" charset="0"/>
              </a:rPr>
              <a:t>, zatem </a:t>
            </a:r>
            <a:r>
              <a:rPr lang="pl-PL" sz="2000" u="sng" dirty="0">
                <a:solidFill>
                  <a:srgbClr val="FF0000"/>
                </a:solidFill>
                <a:cs typeface="Arial" charset="0"/>
              </a:rPr>
              <a:t>nie ma podstaw do odrzucenia hipotezy zerowej</a:t>
            </a:r>
            <a:r>
              <a:rPr lang="pl-PL" sz="2000" dirty="0">
                <a:cs typeface="Arial" charset="0"/>
              </a:rPr>
              <a:t>, zatem utwierdzili</a:t>
            </a:r>
            <a:r>
              <a:rPr lang="pl-PL" sz="2000" dirty="0"/>
              <a:t>ś</a:t>
            </a:r>
            <a:r>
              <a:rPr lang="pl-PL" sz="2000" dirty="0">
                <a:cs typeface="Arial" charset="0"/>
              </a:rPr>
              <a:t>my si</a:t>
            </a:r>
            <a:r>
              <a:rPr lang="pl-PL" sz="2000" dirty="0">
                <a:sym typeface="Symbol" pitchFamily="18" charset="2"/>
              </a:rPr>
              <a:t>ę</a:t>
            </a:r>
            <a:r>
              <a:rPr lang="pl-PL" sz="2000" dirty="0">
                <a:cs typeface="Arial" charset="0"/>
              </a:rPr>
              <a:t> w przekonaniu, </a:t>
            </a:r>
            <a:r>
              <a:rPr lang="pl-PL" sz="2000" dirty="0">
                <a:sym typeface="Symbol" pitchFamily="18" charset="2"/>
              </a:rPr>
              <a:t>że prawdopodobieństwo spowodowania wypadku na badanym terenie przez nietrzeźwego kierowcę jest jednakowe dla każdego dnia tygodnia.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Zastosowania testu </a:t>
            </a:r>
            <a:r>
              <a:rPr lang="pl-PL">
                <a:sym typeface="Symbol" pitchFamily="18" charset="2"/>
              </a:rPr>
              <a:t></a:t>
            </a:r>
            <a:r>
              <a:rPr lang="pl-PL" baseline="30000">
                <a:sym typeface="Symbol" pitchFamily="18" charset="2"/>
              </a:rPr>
              <a:t>2</a:t>
            </a:r>
            <a:r>
              <a:rPr lang="pl-PL"/>
              <a:t> –przykład 2</a:t>
            </a:r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9"/>
            <a:ext cx="6912768" cy="5494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4813"/>
            <a:ext cx="7848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243887" cy="468052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347864" y="1124744"/>
            <a:ext cx="1512168" cy="36004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pl-PL"/>
          </a:p>
        </p:txBody>
      </p:sp>
      <p:sp>
        <p:nvSpPr>
          <p:cNvPr id="236545" name="Rectangle 1"/>
          <p:cNvSpPr>
            <a:spLocks noChangeArrowheads="1"/>
          </p:cNvSpPr>
          <p:nvPr/>
        </p:nvSpPr>
        <p:spPr bwMode="auto">
          <a:xfrm>
            <a:off x="323529" y="5805281"/>
            <a:ext cx="8208912" cy="83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5" rIns="91408" bIns="45705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085"/>
            <a:r>
              <a:rPr lang="pl-PL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H</a:t>
            </a:r>
            <a:r>
              <a:rPr lang="pl-PL" sz="2400" baseline="-30000" dirty="0" smtClean="0">
                <a:latin typeface="+mn-lt"/>
                <a:ea typeface="Times New Roman" pitchFamily="18" charset="0"/>
                <a:cs typeface="Times New Roman" pitchFamily="18" charset="0"/>
              </a:rPr>
              <a:t>0</a:t>
            </a:r>
            <a:r>
              <a:rPr lang="pl-PL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: Zmienna losowa ma rozkład normalny</a:t>
            </a:r>
            <a:endParaRPr lang="pl-PL" sz="2400" dirty="0" smtClean="0">
              <a:latin typeface="+mn-lt"/>
              <a:cs typeface="Arial" pitchFamily="34" charset="0"/>
            </a:endParaRPr>
          </a:p>
          <a:p>
            <a:pPr algn="just" defTabSz="914085" eaLnBrk="0" hangingPunct="0"/>
            <a:r>
              <a:rPr lang="pl-PL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H</a:t>
            </a:r>
            <a:r>
              <a:rPr lang="pl-PL" sz="2400" baseline="-30000" dirty="0" smtClean="0">
                <a:latin typeface="+mn-lt"/>
                <a:ea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: Zmienna losowa ma rozkład inny niż normalny </a:t>
            </a:r>
            <a:endParaRPr lang="pl-PL" sz="2400" dirty="0" smtClean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800000"/>
                </a:solidFill>
              </a:rPr>
              <a:t>Londyn, 1710r.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95537" y="1268760"/>
            <a:ext cx="8373616" cy="5113337"/>
          </a:xfrm>
        </p:spPr>
        <p:txBody>
          <a:bodyPr/>
          <a:lstStyle/>
          <a:p>
            <a:pPr marL="1433489"/>
            <a:r>
              <a:rPr lang="pl-PL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John </a:t>
            </a:r>
            <a:r>
              <a:rPr lang="pl-PL" dirty="0" err="1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Arbuthnot</a:t>
            </a:r>
            <a:r>
              <a:rPr lang="pl-PL" dirty="0" smtClean="0"/>
              <a:t>: od 82 lat w Londynie rodzi się więcej chłopców, niż dziewczynek… przypadek, czy tendencja?</a:t>
            </a:r>
          </a:p>
          <a:p>
            <a:r>
              <a:rPr lang="pl-PL" dirty="0" smtClean="0"/>
              <a:t>Sformułowanie hipotezy zerowej </a:t>
            </a:r>
            <a:br>
              <a:rPr lang="pl-PL" dirty="0" smtClean="0"/>
            </a:b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dirty="0" smtClean="0"/>
              <a:t> : w Londynie rodzi się tyle samo kobiet co mężczyzn;  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DZ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= ½</a:t>
            </a:r>
          </a:p>
          <a:p>
            <a:r>
              <a:rPr lang="pl-PL" dirty="0" smtClean="0"/>
              <a:t>Gdyby tak było, prawdopodobieństwo tego, że przez 82 lata rodziliby się głównie chłopcy wynosiłoby:</a:t>
            </a:r>
          </a:p>
          <a:p>
            <a:endParaRPr lang="pl-PL" sz="800" dirty="0" smtClean="0"/>
          </a:p>
          <a:p>
            <a:endParaRPr lang="pl-PL" dirty="0"/>
          </a:p>
        </p:txBody>
      </p:sp>
      <p:graphicFrame>
        <p:nvGraphicFramePr>
          <p:cNvPr id="169989" name="Object 4"/>
          <p:cNvGraphicFramePr>
            <a:graphicFrameLocks noChangeAspect="1"/>
          </p:cNvGraphicFramePr>
          <p:nvPr/>
        </p:nvGraphicFramePr>
        <p:xfrm>
          <a:off x="1331640" y="5445224"/>
          <a:ext cx="3812877" cy="727534"/>
        </p:xfrm>
        <a:graphic>
          <a:graphicData uri="http://schemas.openxmlformats.org/presentationml/2006/ole">
            <p:oleObj spid="_x0000_s347138" name="Równanie" r:id="rId3" imgW="1193760" imgH="393480" progId="">
              <p:embed/>
            </p:oleObj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5868144" y="5877282"/>
            <a:ext cx="3096344" cy="646028"/>
          </a:xfrm>
          <a:prstGeom prst="rect">
            <a:avLst/>
          </a:prstGeom>
          <a:noFill/>
        </p:spPr>
        <p:txBody>
          <a:bodyPr wrap="square" lIns="91136" tIns="45570" rIns="91136" bIns="45570" rtlCol="0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czyli zero, a po przecinku 23 zera, a potem czwórka…</a:t>
            </a:r>
            <a:endParaRPr lang="pl-PL" dirty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9" y="692725"/>
            <a:ext cx="13430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3896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084168" y="260648"/>
            <a:ext cx="1080120" cy="36004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pl-PL"/>
          </a:p>
        </p:txBody>
      </p:sp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4067944" y="980743"/>
            <a:ext cx="4392488" cy="156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5" rIns="91408" bIns="45705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085"/>
            <a:r>
              <a:rPr lang="pl-PL" sz="2400" dirty="0" smtClean="0">
                <a:solidFill>
                  <a:srgbClr val="8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Odrzucamy hipotezę zerową H</a:t>
            </a:r>
            <a:r>
              <a:rPr lang="pl-PL" sz="2400" baseline="-30000" dirty="0" smtClean="0">
                <a:solidFill>
                  <a:srgbClr val="8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0</a:t>
            </a:r>
            <a:r>
              <a:rPr lang="pl-PL" sz="2400" dirty="0" smtClean="0">
                <a:solidFill>
                  <a:srgbClr val="8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(ponieważ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 &lt; α</a:t>
            </a:r>
            <a:r>
              <a:rPr lang="pl-PL" sz="2400" dirty="0" smtClean="0">
                <a:solidFill>
                  <a:srgbClr val="800000"/>
                </a:solidFill>
                <a:latin typeface="+mn-lt"/>
                <a:ea typeface="Times New Roman" pitchFamily="18" charset="0"/>
                <a:cs typeface="Arial" pitchFamily="34" charset="0"/>
              </a:rPr>
              <a:t>)</a:t>
            </a:r>
            <a:r>
              <a:rPr lang="pl-PL" sz="2400" dirty="0" smtClean="0">
                <a:latin typeface="+mn-lt"/>
                <a:ea typeface="Times New Roman" pitchFamily="18" charset="0"/>
                <a:cs typeface="Arial" pitchFamily="34" charset="0"/>
              </a:rPr>
              <a:t>,</a:t>
            </a:r>
            <a:r>
              <a:rPr lang="pl-PL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 a zatem zmienna losowa </a:t>
            </a:r>
            <a:r>
              <a:rPr lang="pl-PL" sz="2400" dirty="0" smtClean="0">
                <a:solidFill>
                  <a:srgbClr val="006699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nie ma rozkładu normalnego</a:t>
            </a:r>
            <a:r>
              <a:rPr lang="pl-PL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endParaRPr lang="pl-PL" sz="2400" dirty="0" smtClean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9" y="1196752"/>
            <a:ext cx="8345487" cy="518457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347864" y="1124744"/>
            <a:ext cx="1512168" cy="36004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1628800"/>
            <a:ext cx="29158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pl-PL" dirty="0" err="1" smtClean="0">
                <a:solidFill>
                  <a:schemeClr val="accent6"/>
                </a:solidFill>
              </a:rPr>
              <a:t>Lognormalny</a:t>
            </a:r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3571" y="188658"/>
            <a:ext cx="8208912" cy="83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5" rIns="91408" bIns="45705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085"/>
            <a:r>
              <a:rPr lang="pl-PL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H</a:t>
            </a:r>
            <a:r>
              <a:rPr lang="pl-PL" sz="2400" baseline="-30000" dirty="0" smtClean="0">
                <a:latin typeface="+mn-lt"/>
                <a:ea typeface="Times New Roman" pitchFamily="18" charset="0"/>
                <a:cs typeface="Times New Roman" pitchFamily="18" charset="0"/>
              </a:rPr>
              <a:t>0</a:t>
            </a:r>
            <a:r>
              <a:rPr lang="pl-PL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: Zmienna losowa ma rozkład </a:t>
            </a:r>
            <a:r>
              <a:rPr lang="pl-PL" sz="2400" dirty="0" err="1" smtClean="0">
                <a:latin typeface="+mn-lt"/>
                <a:ea typeface="Times New Roman" pitchFamily="18" charset="0"/>
                <a:cs typeface="Times New Roman" pitchFamily="18" charset="0"/>
              </a:rPr>
              <a:t>lognormalny</a:t>
            </a:r>
            <a:endParaRPr lang="pl-PL" sz="2400" dirty="0" smtClean="0">
              <a:latin typeface="+mn-lt"/>
              <a:cs typeface="Arial" pitchFamily="34" charset="0"/>
            </a:endParaRPr>
          </a:p>
          <a:p>
            <a:pPr algn="just" defTabSz="914085" eaLnBrk="0" hangingPunct="0"/>
            <a:r>
              <a:rPr lang="pl-PL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H</a:t>
            </a:r>
            <a:r>
              <a:rPr lang="pl-PL" sz="2400" baseline="-30000" dirty="0" smtClean="0">
                <a:latin typeface="+mn-lt"/>
                <a:ea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: Zmienna losowa ma rozkład inny niż </a:t>
            </a:r>
            <a:r>
              <a:rPr lang="pl-PL" sz="2400" dirty="0" err="1" smtClean="0">
                <a:latin typeface="+mn-lt"/>
                <a:ea typeface="Times New Roman" pitchFamily="18" charset="0"/>
                <a:cs typeface="Times New Roman" pitchFamily="18" charset="0"/>
              </a:rPr>
              <a:t>lognormalny</a:t>
            </a:r>
            <a:r>
              <a:rPr lang="pl-PL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pl-PL" sz="2400" dirty="0" smtClean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2"/>
            <a:ext cx="702786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043608" y="980729"/>
            <a:ext cx="2088232" cy="369302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+mn-lt"/>
              </a:rPr>
              <a:t>Dopasowanie ?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364088" y="836712"/>
            <a:ext cx="936104" cy="2880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51520" y="908721"/>
            <a:ext cx="29158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pl-PL" dirty="0" err="1" smtClean="0">
                <a:solidFill>
                  <a:schemeClr val="accent6"/>
                </a:solidFill>
              </a:rPr>
              <a:t>Lognormalny</a:t>
            </a:r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07904" y="1525448"/>
            <a:ext cx="4896544" cy="120029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5" rIns="91408" bIns="45705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085"/>
            <a:r>
              <a:rPr lang="pl-PL" sz="2400" dirty="0" smtClean="0">
                <a:solidFill>
                  <a:srgbClr val="8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Nie ma podstaw do odrzucenia H</a:t>
            </a:r>
            <a:r>
              <a:rPr lang="pl-PL" sz="2400" baseline="-30000" dirty="0" smtClean="0">
                <a:solidFill>
                  <a:srgbClr val="8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0</a:t>
            </a:r>
            <a:r>
              <a:rPr lang="pl-PL" sz="2400" dirty="0" smtClean="0">
                <a:solidFill>
                  <a:srgbClr val="8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(ponieważ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 &gt; α</a:t>
            </a:r>
            <a:r>
              <a:rPr lang="pl-PL" sz="2400" dirty="0" smtClean="0">
                <a:solidFill>
                  <a:srgbClr val="800000"/>
                </a:solidFill>
                <a:latin typeface="+mn-lt"/>
                <a:ea typeface="Times New Roman" pitchFamily="18" charset="0"/>
                <a:cs typeface="Arial" pitchFamily="34" charset="0"/>
              </a:rPr>
              <a:t>)</a:t>
            </a:r>
            <a:r>
              <a:rPr lang="pl-PL" sz="2400" dirty="0" smtClean="0">
                <a:latin typeface="+mn-lt"/>
                <a:ea typeface="Times New Roman" pitchFamily="18" charset="0"/>
                <a:cs typeface="Arial" pitchFamily="34" charset="0"/>
              </a:rPr>
              <a:t>,</a:t>
            </a:r>
            <a:r>
              <a:rPr lang="pl-PL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 a zatem zmienna losowa </a:t>
            </a:r>
            <a:r>
              <a:rPr lang="pl-PL" sz="2400" dirty="0" smtClean="0">
                <a:solidFill>
                  <a:srgbClr val="006699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ma rozkład </a:t>
            </a:r>
            <a:r>
              <a:rPr lang="pl-PL" sz="2400" dirty="0" err="1" smtClean="0">
                <a:solidFill>
                  <a:srgbClr val="006699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lognormalny</a:t>
            </a:r>
            <a:r>
              <a:rPr lang="pl-PL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endParaRPr lang="pl-PL" sz="2400" dirty="0" smtClean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Weryfikacja hipotezy o zgodności rozkładu empirycznego z teoretycznym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8001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dirty="0"/>
              <a:t>Mając sprecyzowaną hipotezę zerową i wybrany test do weryfikacji dalej postępowanie przebiega jak w testach parametrycznych.</a:t>
            </a:r>
          </a:p>
          <a:p>
            <a:pPr>
              <a:lnSpc>
                <a:spcPct val="90000"/>
              </a:lnSpc>
            </a:pPr>
            <a:r>
              <a:rPr lang="pl-PL" dirty="0"/>
              <a:t>Oblicza się wartość statystyki testowej, </a:t>
            </a:r>
            <a:br>
              <a:rPr lang="pl-PL" dirty="0"/>
            </a:br>
            <a:r>
              <a:rPr lang="pl-PL" dirty="0"/>
              <a:t>i porównuje z wartością krytyczną </a:t>
            </a:r>
            <a:r>
              <a:rPr lang="pl-PL" dirty="0">
                <a:sym typeface="Symbol" pitchFamily="18" charset="2"/>
              </a:rPr>
              <a:t></a:t>
            </a:r>
            <a:r>
              <a:rPr lang="pl-PL" baseline="30000" dirty="0">
                <a:sym typeface="Symbol" pitchFamily="18" charset="2"/>
              </a:rPr>
              <a:t>2</a:t>
            </a:r>
            <a:r>
              <a:rPr lang="pl-PL" baseline="-25000" dirty="0">
                <a:sym typeface="Symbol" pitchFamily="18" charset="2"/>
              </a:rPr>
              <a:t></a:t>
            </a:r>
            <a:r>
              <a:rPr lang="pl-PL" dirty="0">
                <a:sym typeface="Symbol" pitchFamily="18" charset="2"/>
              </a:rPr>
              <a:t> odczytaną z tablic rozkładu </a:t>
            </a:r>
            <a:r>
              <a:rPr lang="pl-PL" dirty="0" smtClean="0">
                <a:sym typeface="Symbol" pitchFamily="18" charset="2"/>
              </a:rPr>
              <a:t>chi-kwadrat </a:t>
            </a:r>
            <a:r>
              <a:rPr lang="pl-PL" dirty="0">
                <a:sym typeface="Symbol" pitchFamily="18" charset="2"/>
              </a:rPr>
              <a:t>dla zadanej wartości  przy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pl-PL" dirty="0">
                <a:sym typeface="Symbol" pitchFamily="18" charset="2"/>
              </a:rPr>
              <a:t> stopniach swobody.</a:t>
            </a:r>
          </a:p>
          <a:p>
            <a:pPr>
              <a:lnSpc>
                <a:spcPct val="90000"/>
              </a:lnSpc>
            </a:pPr>
            <a:r>
              <a:rPr lang="pl-PL" dirty="0">
                <a:sym typeface="Symbol" pitchFamily="18" charset="2"/>
              </a:rPr>
              <a:t>Ponieważ</a:t>
            </a:r>
            <a:r>
              <a:rPr lang="pl-PL" dirty="0">
                <a:sym typeface="Symbol" pitchFamily="18" charset="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pl-PL" dirty="0">
                <a:sym typeface="Symbol" pitchFamily="18" charset="2"/>
              </a:rPr>
              <a:t>Zatem hipotezę 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>
                <a:sym typeface="Symbol" pitchFamily="18" charset="2"/>
              </a:rPr>
              <a:t>odrzucamy ilekroć stwierdzimy, że</a:t>
            </a:r>
          </a:p>
        </p:txBody>
      </p:sp>
      <p:graphicFrame>
        <p:nvGraphicFramePr>
          <p:cNvPr id="203780" name="Object 4"/>
          <p:cNvGraphicFramePr>
            <a:graphicFrameLocks noChangeAspect="1"/>
          </p:cNvGraphicFramePr>
          <p:nvPr/>
        </p:nvGraphicFramePr>
        <p:xfrm>
          <a:off x="2699792" y="4149080"/>
          <a:ext cx="2622550" cy="609600"/>
        </p:xfrm>
        <a:graphic>
          <a:graphicData uri="http://schemas.openxmlformats.org/presentationml/2006/ole">
            <p:oleObj spid="_x0000_s208898" name="Równanie" r:id="rId3" imgW="1015920" imgH="241200" progId="">
              <p:embed/>
            </p:oleObj>
          </a:graphicData>
        </a:graphic>
      </p:graphicFrame>
      <p:graphicFrame>
        <p:nvGraphicFramePr>
          <p:cNvPr id="203781" name="Object 5"/>
          <p:cNvGraphicFramePr>
            <a:graphicFrameLocks noChangeAspect="1"/>
          </p:cNvGraphicFramePr>
          <p:nvPr/>
        </p:nvGraphicFramePr>
        <p:xfrm>
          <a:off x="2843811" y="5661251"/>
          <a:ext cx="2130425" cy="609600"/>
        </p:xfrm>
        <a:graphic>
          <a:graphicData uri="http://schemas.openxmlformats.org/presentationml/2006/ole">
            <p:oleObj spid="_x0000_s208899" name="Równanie" r:id="rId4" imgW="825480" imgH="241200" progId="">
              <p:embed/>
            </p:oleObj>
          </a:graphicData>
        </a:graphic>
      </p:graphicFrame>
      <p:sp>
        <p:nvSpPr>
          <p:cNvPr id="6" name="Prostokąt zaokrąglony 5"/>
          <p:cNvSpPr/>
          <p:nvPr/>
        </p:nvSpPr>
        <p:spPr>
          <a:xfrm>
            <a:off x="2699792" y="5661250"/>
            <a:ext cx="2448272" cy="648072"/>
          </a:xfrm>
          <a:prstGeom prst="roundRect">
            <a:avLst/>
          </a:prstGeom>
          <a:solidFill>
            <a:srgbClr val="C00000">
              <a:alpha val="19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11" y="0"/>
            <a:ext cx="7210425" cy="941388"/>
          </a:xfrm>
        </p:spPr>
        <p:txBody>
          <a:bodyPr/>
          <a:lstStyle/>
          <a:p>
            <a:r>
              <a:rPr lang="pl-PL" dirty="0" smtClean="0">
                <a:latin typeface="+mn-lt"/>
              </a:rPr>
              <a:t>Przykład badania zgodności z rozkładem normalnym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28775"/>
            <a:ext cx="8748712" cy="410448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000" dirty="0" smtClean="0"/>
              <a:t>W grupie 192 chorych wykonano pomiar pewnego parametru biochemicznego (PB) i uzyskano następujące wyniki</a:t>
            </a:r>
          </a:p>
          <a:p>
            <a:pPr>
              <a:lnSpc>
                <a:spcPct val="90000"/>
              </a:lnSpc>
            </a:pPr>
            <a:endParaRPr lang="pl-PL" sz="2000" dirty="0" smtClean="0"/>
          </a:p>
          <a:p>
            <a:pPr>
              <a:lnSpc>
                <a:spcPct val="90000"/>
              </a:lnSpc>
            </a:pPr>
            <a:endParaRPr lang="pl-PL" sz="2000" dirty="0" smtClean="0"/>
          </a:p>
          <a:p>
            <a:pPr>
              <a:lnSpc>
                <a:spcPct val="90000"/>
              </a:lnSpc>
            </a:pPr>
            <a:endParaRPr lang="pl-PL" sz="2000" dirty="0" smtClean="0"/>
          </a:p>
          <a:p>
            <a:pPr>
              <a:lnSpc>
                <a:spcPct val="90000"/>
              </a:lnSpc>
            </a:pPr>
            <a:endParaRPr lang="pl-PL" sz="2000" dirty="0" smtClean="0"/>
          </a:p>
          <a:p>
            <a:pPr>
              <a:lnSpc>
                <a:spcPct val="90000"/>
              </a:lnSpc>
            </a:pPr>
            <a:r>
              <a:rPr lang="pl-PL" sz="2000" dirty="0" smtClean="0"/>
              <a:t>postawiono hipotezę H</a:t>
            </a:r>
            <a:r>
              <a:rPr lang="pl-PL" sz="2000" baseline="-25000" dirty="0" smtClean="0"/>
              <a:t>0</a:t>
            </a:r>
            <a:r>
              <a:rPr lang="pl-PL" sz="2000" dirty="0" smtClean="0"/>
              <a:t>, że parametr PB ma rozkład normalny N (</a:t>
            </a:r>
            <a:r>
              <a:rPr lang="pl-PL" sz="2000" dirty="0" smtClean="0">
                <a:sym typeface="Symbol" pitchFamily="18" charset="2"/>
              </a:rPr>
              <a:t>, )</a:t>
            </a:r>
          </a:p>
          <a:p>
            <a:pPr>
              <a:lnSpc>
                <a:spcPct val="90000"/>
              </a:lnSpc>
            </a:pPr>
            <a:r>
              <a:rPr lang="pl-PL" sz="2000" dirty="0" smtClean="0"/>
              <a:t>z danych empirycznych obliczono estymatory parametrów rozkładu </a:t>
            </a:r>
            <a:br>
              <a:rPr lang="pl-PL" sz="2000" dirty="0" smtClean="0"/>
            </a:br>
            <a:r>
              <a:rPr lang="pl-PL" sz="2000" dirty="0" smtClean="0"/>
              <a:t>i sformułowano  następującą  hipotezę</a:t>
            </a:r>
          </a:p>
          <a:p>
            <a:pPr>
              <a:lnSpc>
                <a:spcPct val="90000"/>
              </a:lnSpc>
            </a:pPr>
            <a:r>
              <a:rPr lang="pl-PL" sz="2000" dirty="0" smtClean="0"/>
              <a:t>H</a:t>
            </a:r>
            <a:r>
              <a:rPr lang="pl-PL" sz="2000" baseline="-25000" dirty="0" smtClean="0"/>
              <a:t>0</a:t>
            </a:r>
            <a:r>
              <a:rPr lang="pl-PL" sz="2000" dirty="0" smtClean="0"/>
              <a:t>: parametr PB ma rozkład normalny 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000" dirty="0" smtClean="0"/>
          </a:p>
          <a:p>
            <a:pPr>
              <a:lnSpc>
                <a:spcPct val="90000"/>
              </a:lnSpc>
            </a:pPr>
            <a:r>
              <a:rPr lang="pl-PL" sz="2000" dirty="0" smtClean="0"/>
              <a:t>obliczono wartości statystyki </a:t>
            </a:r>
            <a:r>
              <a:rPr lang="pl-PL" sz="3200" dirty="0" smtClean="0">
                <a:sym typeface="Symbol" pitchFamily="18" charset="2"/>
              </a:rPr>
              <a:t></a:t>
            </a:r>
            <a:r>
              <a:rPr lang="pl-PL" sz="3200" baseline="30000" dirty="0" smtClean="0">
                <a:sym typeface="Symbol" pitchFamily="18" charset="2"/>
              </a:rPr>
              <a:t>2</a:t>
            </a:r>
            <a:endParaRPr lang="pl-PL" sz="3200" baseline="-250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pl-PL" sz="3200" baseline="-25000" dirty="0" smtClean="0">
              <a:sym typeface="Symbol" pitchFamily="18" charset="2"/>
            </a:endParaRPr>
          </a:p>
        </p:txBody>
      </p:sp>
      <p:graphicFrame>
        <p:nvGraphicFramePr>
          <p:cNvPr id="72708" name="Group 4"/>
          <p:cNvGraphicFramePr>
            <a:graphicFrameLocks noGrp="1"/>
          </p:cNvGraphicFramePr>
          <p:nvPr>
            <p:ph sz="half" idx="2"/>
          </p:nvPr>
        </p:nvGraphicFramePr>
        <p:xfrm>
          <a:off x="900113" y="2349500"/>
          <a:ext cx="7777162" cy="1094423"/>
        </p:xfrm>
        <a:graphic>
          <a:graphicData uri="http://schemas.openxmlformats.org/drawingml/2006/table">
            <a:tbl>
              <a:tblPr/>
              <a:tblGrid>
                <a:gridCol w="1368425"/>
                <a:gridCol w="504825"/>
                <a:gridCol w="503237"/>
                <a:gridCol w="504825"/>
                <a:gridCol w="576263"/>
                <a:gridCol w="503237"/>
                <a:gridCol w="504825"/>
                <a:gridCol w="574675"/>
                <a:gridCol w="576263"/>
                <a:gridCol w="576262"/>
                <a:gridCol w="576263"/>
                <a:gridCol w="576262"/>
                <a:gridCol w="431800"/>
              </a:tblGrid>
              <a:tr h="5762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wartość PB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5,5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6,5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7,5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8,5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9,5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10,5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11,5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12,5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13,5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14,5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chorych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l-P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+mn-lt"/>
              </a:rPr>
              <a:t>Przykład badania zgodności z rozkładem normalnym - dokończyć</a:t>
            </a:r>
          </a:p>
        </p:txBody>
      </p:sp>
      <p:graphicFrame>
        <p:nvGraphicFramePr>
          <p:cNvPr id="73731" name="Group 3"/>
          <p:cNvGraphicFramePr>
            <a:graphicFrameLocks noGrp="1"/>
          </p:cNvGraphicFramePr>
          <p:nvPr>
            <p:ph idx="1"/>
          </p:nvPr>
        </p:nvGraphicFramePr>
        <p:xfrm>
          <a:off x="1116015" y="1628776"/>
          <a:ext cx="7570787" cy="4497388"/>
        </p:xfrm>
        <a:graphic>
          <a:graphicData uri="http://schemas.openxmlformats.org/drawingml/2006/table">
            <a:tbl>
              <a:tblPr/>
              <a:tblGrid>
                <a:gridCol w="1887537"/>
                <a:gridCol w="1092200"/>
                <a:gridCol w="1568450"/>
                <a:gridCol w="1547813"/>
                <a:gridCol w="1474787"/>
              </a:tblGrid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Zakres PB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pi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npi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c</a:t>
                      </a: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&lt;6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0,03407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6,5086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0,04472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6-7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0,0509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9,78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0,15943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7-8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8-9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9-10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10-11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11-12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12-13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13-14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&gt;14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Razem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1,74252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Przykład badania zgodności z rozkładem normalnym – wskazówki do obliczeń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532812" cy="5733256"/>
          </a:xfrm>
        </p:spPr>
        <p:txBody>
          <a:bodyPr/>
          <a:lstStyle/>
          <a:p>
            <a:r>
              <a:rPr lang="pl-PL" sz="2000" dirty="0" smtClean="0"/>
              <a:t>Mamy: n=192 ; Obliczamy </a:t>
            </a:r>
          </a:p>
          <a:p>
            <a:pPr lvl="1"/>
            <a:r>
              <a:rPr lang="pl-PL" sz="2000" dirty="0" smtClean="0"/>
              <a:t>x </a:t>
            </a:r>
            <a:r>
              <a:rPr lang="pl-PL" sz="2000" baseline="-25000" dirty="0" smtClean="0"/>
              <a:t>śr</a:t>
            </a:r>
            <a:r>
              <a:rPr lang="pl-PL" sz="2000" dirty="0" smtClean="0"/>
              <a:t> = 10,044; s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= 4,91557; s=2,217108</a:t>
            </a:r>
          </a:p>
          <a:p>
            <a:pPr lvl="1"/>
            <a:endParaRPr lang="pl-PL" sz="2000" dirty="0" smtClean="0"/>
          </a:p>
          <a:p>
            <a:pPr lvl="1"/>
            <a:r>
              <a:rPr lang="pl-PL" sz="2000" dirty="0" smtClean="0"/>
              <a:t>P(6</a:t>
            </a:r>
            <a:r>
              <a:rPr lang="pl-PL" sz="2000" dirty="0" smtClean="0">
                <a:sym typeface="Symbol" pitchFamily="18" charset="2"/>
              </a:rPr>
              <a:t>X&lt;7)=F(7)-F(6) = 0,050954</a:t>
            </a:r>
          </a:p>
          <a:p>
            <a:pPr lvl="2"/>
            <a:r>
              <a:rPr lang="pl-PL" sz="1800" dirty="0" smtClean="0">
                <a:sym typeface="Symbol" pitchFamily="18" charset="2"/>
              </a:rPr>
              <a:t>F(7)=  ((7-10,044)/2,217108))=</a:t>
            </a:r>
            <a:br>
              <a:rPr lang="pl-PL" sz="1800" dirty="0" smtClean="0">
                <a:sym typeface="Symbol" pitchFamily="18" charset="2"/>
              </a:rPr>
            </a:br>
            <a:r>
              <a:rPr lang="pl-PL" sz="1800" dirty="0" smtClean="0">
                <a:sym typeface="Symbol" pitchFamily="18" charset="2"/>
              </a:rPr>
              <a:t>(-1,372959)= 1- 0,91466 =0,085334</a:t>
            </a:r>
          </a:p>
          <a:p>
            <a:pPr lvl="2"/>
            <a:r>
              <a:rPr lang="pl-PL" sz="1800" dirty="0" smtClean="0">
                <a:sym typeface="Symbol" pitchFamily="18" charset="2"/>
              </a:rPr>
              <a:t>F(6) =  ((6-10,044)/2,217108))=</a:t>
            </a:r>
            <a:br>
              <a:rPr lang="pl-PL" sz="1800" dirty="0" smtClean="0">
                <a:sym typeface="Symbol" pitchFamily="18" charset="2"/>
              </a:rPr>
            </a:br>
            <a:r>
              <a:rPr lang="pl-PL" sz="1800" dirty="0" smtClean="0">
                <a:sym typeface="Symbol" pitchFamily="18" charset="2"/>
              </a:rPr>
              <a:t>(-1,823997)=1-0,96562 = 0,03438 </a:t>
            </a:r>
          </a:p>
          <a:p>
            <a:pPr lvl="1"/>
            <a:r>
              <a:rPr lang="pl-PL" sz="2000" dirty="0" smtClean="0">
                <a:sym typeface="Symbol" pitchFamily="18" charset="2"/>
              </a:rPr>
              <a:t>p</a:t>
            </a:r>
            <a:r>
              <a:rPr lang="pl-PL" sz="2000" baseline="-25000" dirty="0" smtClean="0">
                <a:sym typeface="Symbol" pitchFamily="18" charset="2"/>
              </a:rPr>
              <a:t>2</a:t>
            </a:r>
            <a:r>
              <a:rPr lang="pl-PL" sz="2000" dirty="0" smtClean="0">
                <a:sym typeface="Symbol" pitchFamily="18" charset="2"/>
              </a:rPr>
              <a:t>= 0,050954</a:t>
            </a:r>
          </a:p>
          <a:p>
            <a:pPr lvl="1"/>
            <a:r>
              <a:rPr lang="pl-PL" sz="2000" dirty="0" smtClean="0">
                <a:sym typeface="Symbol" pitchFamily="18" charset="2"/>
              </a:rPr>
              <a:t>n*p</a:t>
            </a:r>
            <a:r>
              <a:rPr lang="pl-PL" sz="2000" baseline="-25000" dirty="0" smtClean="0">
                <a:sym typeface="Symbol" pitchFamily="18" charset="2"/>
              </a:rPr>
              <a:t>2</a:t>
            </a:r>
            <a:r>
              <a:rPr lang="pl-PL" sz="2000" dirty="0" smtClean="0">
                <a:sym typeface="Symbol" pitchFamily="18" charset="2"/>
              </a:rPr>
              <a:t>=9,78</a:t>
            </a:r>
          </a:p>
          <a:p>
            <a:pPr lvl="1"/>
            <a:r>
              <a:rPr lang="pl-PL" sz="1600" b="1" dirty="0" smtClean="0">
                <a:latin typeface="Symbol" pitchFamily="18" charset="2"/>
                <a:cs typeface="Arial" charset="0"/>
              </a:rPr>
              <a:t>c</a:t>
            </a:r>
            <a:r>
              <a:rPr lang="pl-PL" sz="1600" b="1" baseline="30000" dirty="0" smtClean="0">
                <a:cs typeface="Arial" charset="0"/>
              </a:rPr>
              <a:t>2</a:t>
            </a:r>
            <a:r>
              <a:rPr lang="pl-PL" sz="1600" b="1" baseline="-25000" dirty="0" smtClean="0">
                <a:cs typeface="Arial" charset="0"/>
              </a:rPr>
              <a:t>obliczone</a:t>
            </a:r>
            <a:r>
              <a:rPr lang="pl-PL" sz="1600" b="1" dirty="0" smtClean="0">
                <a:cs typeface="Arial" charset="0"/>
              </a:rPr>
              <a:t>=1,74      &lt;    </a:t>
            </a:r>
            <a:r>
              <a:rPr lang="pl-PL" sz="1600" b="1" dirty="0" smtClean="0">
                <a:latin typeface="Symbol" pitchFamily="18" charset="2"/>
                <a:cs typeface="Arial" charset="0"/>
              </a:rPr>
              <a:t>c</a:t>
            </a:r>
            <a:r>
              <a:rPr lang="pl-PL" sz="1600" b="1" baseline="30000" dirty="0" smtClean="0">
                <a:cs typeface="Arial" charset="0"/>
              </a:rPr>
              <a:t>2</a:t>
            </a:r>
            <a:r>
              <a:rPr lang="pl-PL" sz="1600" b="1" baseline="-25000" dirty="0" smtClean="0">
                <a:cs typeface="Arial" charset="0"/>
              </a:rPr>
              <a:t>kryt</a:t>
            </a:r>
            <a:r>
              <a:rPr lang="pl-PL" sz="1600" b="1" dirty="0" smtClean="0">
                <a:cs typeface="Arial" charset="0"/>
              </a:rPr>
              <a:t>=14,067</a:t>
            </a:r>
          </a:p>
          <a:p>
            <a:pPr lvl="1"/>
            <a:r>
              <a:rPr lang="pl-PL" sz="1600" b="1" dirty="0" smtClean="0">
                <a:latin typeface="Symbol" pitchFamily="18" charset="2"/>
                <a:cs typeface="Arial" charset="0"/>
              </a:rPr>
              <a:t>c</a:t>
            </a:r>
            <a:r>
              <a:rPr lang="pl-PL" sz="1600" b="1" baseline="30000" dirty="0" smtClean="0">
                <a:cs typeface="Arial" charset="0"/>
              </a:rPr>
              <a:t>2</a:t>
            </a:r>
            <a:r>
              <a:rPr lang="pl-PL" sz="1600" b="1" baseline="-25000" dirty="0" smtClean="0">
                <a:cs typeface="Arial" charset="0"/>
              </a:rPr>
              <a:t>kryt </a:t>
            </a:r>
            <a:r>
              <a:rPr lang="pl-PL" sz="1600" b="1" dirty="0" smtClean="0">
                <a:cs typeface="Arial" charset="0"/>
              </a:rPr>
              <a:t> odczytano z tablic rozkładu </a:t>
            </a:r>
            <a:r>
              <a:rPr lang="pl-PL" sz="1600" b="1" dirty="0" smtClean="0">
                <a:latin typeface="Symbol" pitchFamily="18" charset="2"/>
                <a:cs typeface="Arial" charset="0"/>
              </a:rPr>
              <a:t>c</a:t>
            </a:r>
            <a:r>
              <a:rPr lang="pl-PL" sz="1600" b="1" baseline="30000" dirty="0" smtClean="0">
                <a:cs typeface="Arial" charset="0"/>
              </a:rPr>
              <a:t>2</a:t>
            </a:r>
            <a:r>
              <a:rPr lang="pl-PL" sz="1600" b="1" dirty="0" smtClean="0">
                <a:cs typeface="Arial" charset="0"/>
              </a:rPr>
              <a:t> dla </a:t>
            </a:r>
            <a:r>
              <a:rPr lang="pl-PL" sz="1800" b="1" dirty="0" smtClean="0">
                <a:cs typeface="Arial" charset="0"/>
                <a:sym typeface="Symbol" pitchFamily="18" charset="2"/>
              </a:rPr>
              <a:t> =0.05 i r=7</a:t>
            </a:r>
            <a:endParaRPr lang="pl-PL" sz="2000" dirty="0" smtClean="0">
              <a:sym typeface="Symbol" pitchFamily="18" charset="2"/>
            </a:endParaRPr>
          </a:p>
          <a:p>
            <a:pPr lvl="1">
              <a:buFontTx/>
              <a:buNone/>
            </a:pPr>
            <a:r>
              <a:rPr lang="pl-PL" sz="2000" dirty="0" smtClean="0">
                <a:sym typeface="Symbol" pitchFamily="18" charset="2"/>
              </a:rPr>
              <a:t>	</a:t>
            </a:r>
            <a:r>
              <a:rPr lang="pl-PL" sz="2000" dirty="0" smtClean="0">
                <a:solidFill>
                  <a:srgbClr val="990000"/>
                </a:solidFill>
                <a:sym typeface="Symbol" pitchFamily="18" charset="2"/>
              </a:rPr>
              <a:t>(u nas r=10-2-1, bo liczba klas równa się 10 i dwa parametry rozkładu: średnia i wariancja, były obliczone)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3" y="0"/>
            <a:ext cx="7210425" cy="941388"/>
          </a:xfrm>
        </p:spPr>
        <p:txBody>
          <a:bodyPr/>
          <a:lstStyle/>
          <a:p>
            <a:r>
              <a:rPr lang="pl-PL" dirty="0" smtClean="0"/>
              <a:t>Jak to się liczy w </a:t>
            </a:r>
            <a:r>
              <a:rPr lang="pl-PL" dirty="0" err="1" smtClean="0"/>
              <a:t>Statistica</a:t>
            </a:r>
            <a:endParaRPr lang="pl-PL" dirty="0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1377951"/>
            <a:ext cx="6227763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8" y="4221163"/>
            <a:ext cx="3635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7" y="0"/>
            <a:ext cx="7210425" cy="941388"/>
          </a:xfrm>
        </p:spPr>
        <p:txBody>
          <a:bodyPr/>
          <a:lstStyle/>
          <a:p>
            <a:r>
              <a:rPr lang="pl-PL" dirty="0" smtClean="0"/>
              <a:t>Jak to się liczy w </a:t>
            </a:r>
            <a:r>
              <a:rPr lang="pl-PL" dirty="0" err="1" smtClean="0"/>
              <a:t>Statistica</a:t>
            </a:r>
            <a:endParaRPr lang="pl-PL" dirty="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765175"/>
            <a:ext cx="46005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96978"/>
            <a:ext cx="4500562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3724278"/>
            <a:ext cx="457041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zaokrąglony 5"/>
          <p:cNvSpPr/>
          <p:nvPr/>
        </p:nvSpPr>
        <p:spPr>
          <a:xfrm>
            <a:off x="683568" y="1700808"/>
            <a:ext cx="792088" cy="432048"/>
          </a:xfrm>
          <a:prstGeom prst="roundRect">
            <a:avLst/>
          </a:prstGeom>
          <a:solidFill>
            <a:srgbClr val="C00000">
              <a:alpha val="19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1043608" y="4797154"/>
            <a:ext cx="792088" cy="432048"/>
          </a:xfrm>
          <a:prstGeom prst="roundRect">
            <a:avLst/>
          </a:prstGeom>
          <a:solidFill>
            <a:srgbClr val="C00000">
              <a:alpha val="19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8" y="1268414"/>
            <a:ext cx="46085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6" y="1268413"/>
            <a:ext cx="4427537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zaokrąglony 3"/>
          <p:cNvSpPr/>
          <p:nvPr/>
        </p:nvSpPr>
        <p:spPr>
          <a:xfrm>
            <a:off x="3347864" y="1484785"/>
            <a:ext cx="792088" cy="432048"/>
          </a:xfrm>
          <a:prstGeom prst="roundRect">
            <a:avLst/>
          </a:prstGeom>
          <a:solidFill>
            <a:srgbClr val="C00000">
              <a:alpha val="19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7668346" y="1412778"/>
            <a:ext cx="792088" cy="432048"/>
          </a:xfrm>
          <a:prstGeom prst="roundRect">
            <a:avLst/>
          </a:prstGeom>
          <a:solidFill>
            <a:srgbClr val="C00000">
              <a:alpha val="19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239000" cy="990600"/>
          </a:xfrm>
        </p:spPr>
        <p:txBody>
          <a:bodyPr/>
          <a:lstStyle/>
          <a:p>
            <a:r>
              <a:rPr lang="pl-PL"/>
              <a:t>Testy statystyczne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31" y="1196752"/>
            <a:ext cx="8496944" cy="5144070"/>
          </a:xfrm>
        </p:spPr>
        <p:txBody>
          <a:bodyPr>
            <a:normAutofit/>
          </a:bodyPr>
          <a:lstStyle/>
          <a:p>
            <a:pPr marL="360239" indent="-360239">
              <a:spcBef>
                <a:spcPts val="3000"/>
              </a:spcBef>
              <a:buFont typeface="Arial" pitchFamily="34" charset="0"/>
              <a:buChar char="•"/>
            </a:pPr>
            <a:r>
              <a:rPr lang="pl-PL" sz="2400" dirty="0" smtClean="0"/>
              <a:t>Test polega na sprawdzeniu, czy otrzymane </a:t>
            </a:r>
            <a:r>
              <a:rPr lang="pl-PL" sz="2400" dirty="0" smtClean="0">
                <a:solidFill>
                  <a:srgbClr val="006699"/>
                </a:solidFill>
              </a:rPr>
              <a:t>wyniki nie są dziełem przypadku</a:t>
            </a:r>
            <a:r>
              <a:rPr lang="pl-PL" sz="2400" dirty="0" smtClean="0"/>
              <a:t>,  jest procedurą uogólniania wyników eksperymentu</a:t>
            </a:r>
          </a:p>
          <a:p>
            <a:pPr marL="360239" indent="-360239">
              <a:spcBef>
                <a:spcPts val="3000"/>
              </a:spcBef>
              <a:buFont typeface="Arial" pitchFamily="34" charset="0"/>
              <a:buChar char="•"/>
            </a:pPr>
            <a:r>
              <a:rPr lang="pl-PL" sz="2400" dirty="0" smtClean="0"/>
              <a:t>Test </a:t>
            </a:r>
            <a:r>
              <a:rPr lang="pl-PL" sz="2400" dirty="0"/>
              <a:t>statystyczny jest regułą </a:t>
            </a:r>
            <a:r>
              <a:rPr lang="pl-PL" sz="2400" dirty="0" smtClean="0"/>
              <a:t>pozwalającą obliczyć prawdopodobieństwo otrzymania danego wyniku, </a:t>
            </a:r>
            <a:br>
              <a:rPr lang="pl-PL" sz="2400" dirty="0" smtClean="0"/>
            </a:br>
            <a:r>
              <a:rPr lang="pl-PL" sz="2400" dirty="0" smtClean="0"/>
              <a:t>jeśli </a:t>
            </a:r>
            <a:r>
              <a:rPr lang="pl-PL" sz="2400" dirty="0" smtClean="0">
                <a:solidFill>
                  <a:srgbClr val="006699"/>
                </a:solidFill>
              </a:rPr>
              <a:t>uznać hipotezę zerową za prawdziwą</a:t>
            </a:r>
            <a:endParaRPr lang="pl-PL" sz="2400" dirty="0"/>
          </a:p>
          <a:p>
            <a:pPr marL="360239" indent="-360239">
              <a:spcBef>
                <a:spcPts val="3000"/>
              </a:spcBef>
              <a:buFont typeface="Arial" pitchFamily="34" charset="0"/>
              <a:buChar char="•"/>
            </a:pPr>
            <a:r>
              <a:rPr lang="pl-PL" sz="2400" dirty="0" smtClean="0"/>
              <a:t>Do </a:t>
            </a:r>
            <a:r>
              <a:rPr lang="pl-PL" sz="2400" dirty="0"/>
              <a:t>weryfikacji hipotezy zerowej stosuje się  testy statystyczne bazujące na określonych </a:t>
            </a:r>
            <a:r>
              <a:rPr lang="pl-PL" sz="2400" dirty="0">
                <a:solidFill>
                  <a:srgbClr val="006699"/>
                </a:solidFill>
              </a:rPr>
              <a:t>funkcjach </a:t>
            </a:r>
            <a:r>
              <a:rPr lang="pl-PL" sz="2400" dirty="0" smtClean="0">
                <a:solidFill>
                  <a:srgbClr val="006699"/>
                </a:solidFill>
              </a:rPr>
              <a:t>testowych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91" y="1268413"/>
            <a:ext cx="694213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Z tabeli liczności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6" y="1484313"/>
            <a:ext cx="388778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8"/>
            <a:ext cx="44640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Testy normalności w pakiecie Statistica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860425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Testy normalności w pakiecie Statistica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1" y="1557338"/>
            <a:ext cx="8713787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Podstawa do podjęcia decyzji weryfikacyjnej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28432" lvl="1" indent="-360239" eaLnBrk="1" hangingPunct="1"/>
            <a:r>
              <a:rPr lang="pl-PL" dirty="0" smtClean="0">
                <a:sym typeface="Symbol" pitchFamily="18" charset="2"/>
              </a:rPr>
              <a:t>Jeżeli obliczona wartość funkcji testowej znajdzie się w obszarze krytycznym (np.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 &gt;A</a:t>
            </a:r>
            <a:r>
              <a:rPr lang="pl-PL" dirty="0" smtClean="0">
                <a:sym typeface="Symbol" pitchFamily="18" charset="2"/>
              </a:rPr>
              <a:t>) , hipotezę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dirty="0" smtClean="0">
                <a:sym typeface="Symbol" pitchFamily="18" charset="2"/>
              </a:rPr>
              <a:t> należy odrzucić i przyjąć hipotezę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dirty="0" smtClean="0">
                <a:sym typeface="Symbol" pitchFamily="18" charset="2"/>
              </a:rPr>
              <a:t> </a:t>
            </a:r>
          </a:p>
          <a:p>
            <a:pPr marL="628432" lvl="1" indent="-360239" eaLnBrk="1" hangingPunct="1"/>
            <a:r>
              <a:rPr lang="pl-PL" dirty="0" smtClean="0">
                <a:sym typeface="Symbol" pitchFamily="18" charset="2"/>
              </a:rPr>
              <a:t>W  programach komputerowych decyzję podejmuje się na następującej podstawie </a:t>
            </a:r>
          </a:p>
          <a:p>
            <a:pPr marL="1171170" lvl="2" eaLnBrk="1" hangingPunct="1"/>
            <a:r>
              <a:rPr lang="pl-PL" dirty="0" smtClean="0">
                <a:sym typeface="Symbol" pitchFamily="18" charset="2"/>
              </a:rPr>
              <a:t>jeśli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p&lt;   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 smtClean="0">
                <a:solidFill>
                  <a:srgbClr val="800000"/>
                </a:solidFill>
                <a:sym typeface="Symbol" pitchFamily="18" charset="2"/>
              </a:rPr>
              <a:t>odrzucamy, przyjmujemy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  <a:p>
            <a:pPr marL="1171170" lvl="2" eaLnBrk="1" hangingPunct="1"/>
            <a:r>
              <a:rPr lang="pl-PL" dirty="0" smtClean="0">
                <a:sym typeface="Symbol" pitchFamily="18" charset="2"/>
              </a:rPr>
              <a:t>jeśli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   </a:t>
            </a:r>
            <a:r>
              <a:rPr lang="pl-PL" dirty="0" smtClean="0">
                <a:solidFill>
                  <a:srgbClr val="800000"/>
                </a:solidFill>
                <a:sym typeface="Symbol" pitchFamily="18" charset="2"/>
              </a:rPr>
              <a:t> nie ma podstaw do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odrzucenia 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pl-PL" sz="2400" dirty="0" smtClean="0"/>
          </a:p>
        </p:txBody>
      </p:sp>
      <p:grpSp>
        <p:nvGrpSpPr>
          <p:cNvPr id="16" name="Grupa 15"/>
          <p:cNvGrpSpPr/>
          <p:nvPr/>
        </p:nvGrpSpPr>
        <p:grpSpPr>
          <a:xfrm>
            <a:off x="1115616" y="4292603"/>
            <a:ext cx="5040709" cy="2406377"/>
            <a:chOff x="1115616" y="4292600"/>
            <a:chExt cx="5040709" cy="2406377"/>
          </a:xfrm>
        </p:grpSpPr>
        <p:pic>
          <p:nvPicPr>
            <p:cNvPr id="50181" name="Picture 5" descr="Grafika:Rozk&amp;lstrok;ad normalny.sv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350" y="4292600"/>
              <a:ext cx="4752975" cy="201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2" name="Line 6"/>
            <p:cNvSpPr>
              <a:spLocks noChangeShapeType="1"/>
            </p:cNvSpPr>
            <p:nvPr/>
          </p:nvSpPr>
          <p:spPr bwMode="auto">
            <a:xfrm>
              <a:off x="2915816" y="5301208"/>
              <a:ext cx="0" cy="93662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>
              <a:off x="1115616" y="6309320"/>
              <a:ext cx="1800225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>
              <a:off x="2339752" y="5805264"/>
              <a:ext cx="3786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400" dirty="0"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50187" name="Line 11"/>
            <p:cNvSpPr>
              <a:spLocks noChangeShapeType="1"/>
            </p:cNvSpPr>
            <p:nvPr/>
          </p:nvSpPr>
          <p:spPr bwMode="auto">
            <a:xfrm flipH="1">
              <a:off x="2627783" y="5805264"/>
              <a:ext cx="288925" cy="5040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50189" name="Line 13"/>
            <p:cNvSpPr>
              <a:spLocks noChangeShapeType="1"/>
            </p:cNvSpPr>
            <p:nvPr/>
          </p:nvSpPr>
          <p:spPr bwMode="auto">
            <a:xfrm flipH="1">
              <a:off x="2123727" y="6021288"/>
              <a:ext cx="144463" cy="2880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699792" y="6237312"/>
              <a:ext cx="3994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400" dirty="0" err="1" smtClean="0">
                  <a:solidFill>
                    <a:srgbClr val="FF3300"/>
                  </a:solidFill>
                  <a:latin typeface="Times New Roman" pitchFamily="18" charset="0"/>
                </a:rPr>
                <a:t>t</a:t>
              </a:r>
              <a:r>
                <a:rPr lang="pl-PL" sz="2400" baseline="-25000" dirty="0" err="1" smtClean="0">
                  <a:latin typeface="Times New Roman" pitchFamily="18" charset="0"/>
                  <a:sym typeface="Symbol" pitchFamily="18" charset="2"/>
                </a:rPr>
                <a:t></a:t>
              </a:r>
              <a:endParaRPr lang="pl-PL" sz="2400" baseline="-25000" dirty="0" smtClean="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2915816" y="6237312"/>
              <a:ext cx="0" cy="144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6" y="188913"/>
            <a:ext cx="7488237" cy="576262"/>
          </a:xfrm>
        </p:spPr>
        <p:txBody>
          <a:bodyPr/>
          <a:lstStyle/>
          <a:p>
            <a:pPr eaLnBrk="1" hangingPunct="1"/>
            <a:r>
              <a:rPr lang="pl-PL" dirty="0" smtClean="0"/>
              <a:t>Podstawa do podjęcia decyzji weryfikacyjnej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755576" y="2276873"/>
            <a:ext cx="7814671" cy="4246727"/>
            <a:chOff x="755576" y="2276872"/>
            <a:chExt cx="7814671" cy="4246730"/>
          </a:xfrm>
        </p:grpSpPr>
        <p:pic>
          <p:nvPicPr>
            <p:cNvPr id="17" name="Picture 5" descr="Grafika:Rozk&amp;lstrok;ad normalny.sv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2276872"/>
              <a:ext cx="7814671" cy="3307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3203848" y="4077072"/>
              <a:ext cx="0" cy="14058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899592" y="5445224"/>
              <a:ext cx="2263819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2771800" y="5013176"/>
              <a:ext cx="4731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2400" dirty="0"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H="1" flipV="1">
              <a:off x="2915816" y="4437112"/>
              <a:ext cx="288030" cy="2880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H="1" flipV="1">
              <a:off x="2699792" y="4653136"/>
              <a:ext cx="504055" cy="5040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2915816" y="5445224"/>
              <a:ext cx="50233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3600" dirty="0" err="1" smtClean="0">
                  <a:solidFill>
                    <a:srgbClr val="FF3300"/>
                  </a:solidFill>
                  <a:latin typeface="Times New Roman" pitchFamily="18" charset="0"/>
                </a:rPr>
                <a:t>t</a:t>
              </a:r>
              <a:r>
                <a:rPr lang="pl-PL" sz="3600" baseline="-25000" dirty="0" err="1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  <a:endParaRPr lang="pl-PL" sz="3600" baseline="-250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3203848" y="5373216"/>
              <a:ext cx="0" cy="216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 flipH="1" flipV="1">
              <a:off x="2267744" y="5013175"/>
              <a:ext cx="432048" cy="4320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H="1" flipV="1">
              <a:off x="1907704" y="5157192"/>
              <a:ext cx="288030" cy="2880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2339752" y="4941168"/>
              <a:ext cx="0" cy="1008112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2123728" y="5877271"/>
              <a:ext cx="165618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3600" dirty="0" err="1" smtClean="0">
                  <a:solidFill>
                    <a:srgbClr val="006699"/>
                  </a:solidFill>
                  <a:latin typeface="Times New Roman" pitchFamily="18" charset="0"/>
                </a:rPr>
                <a:t>t</a:t>
              </a:r>
              <a:r>
                <a:rPr lang="pl-PL" sz="3600" baseline="-25000" dirty="0" err="1" smtClean="0">
                  <a:solidFill>
                    <a:srgbClr val="006699"/>
                  </a:solidFill>
                  <a:latin typeface="Times New Roman" pitchFamily="18" charset="0"/>
                  <a:sym typeface="Symbol" pitchFamily="18" charset="2"/>
                </a:rPr>
                <a:t>obliczone</a:t>
              </a:r>
              <a:endParaRPr lang="pl-PL" sz="3600" baseline="-25000" dirty="0" smtClean="0">
                <a:solidFill>
                  <a:srgbClr val="006699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1331640" y="4581128"/>
              <a:ext cx="4731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2400" dirty="0" smtClean="0">
                  <a:latin typeface="Times New Roman" pitchFamily="18" charset="0"/>
                  <a:sym typeface="Symbol" pitchFamily="18" charset="2"/>
                </a:rPr>
                <a:t>p</a:t>
              </a:r>
              <a:endParaRPr lang="pl-PL" sz="2400" dirty="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H="1">
              <a:off x="2195736" y="5229200"/>
              <a:ext cx="144016" cy="216024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 flipH="1">
              <a:off x="2051720" y="5013176"/>
              <a:ext cx="288032" cy="432048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H="1">
              <a:off x="1907704" y="5085184"/>
              <a:ext cx="216024" cy="36004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H="1">
              <a:off x="1763688" y="5157192"/>
              <a:ext cx="216024" cy="288032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" name="Line 6"/>
            <p:cNvSpPr>
              <a:spLocks noChangeShapeType="1"/>
            </p:cNvSpPr>
            <p:nvPr/>
          </p:nvSpPr>
          <p:spPr bwMode="auto">
            <a:xfrm flipH="1">
              <a:off x="1619672" y="5229200"/>
              <a:ext cx="144016" cy="216024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1475656" y="5301208"/>
              <a:ext cx="72008" cy="144016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1619672" y="4941168"/>
              <a:ext cx="504056" cy="360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 flipH="1" flipV="1">
              <a:off x="2483768" y="4869160"/>
              <a:ext cx="288030" cy="2880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pl-PL"/>
            </a:p>
          </p:txBody>
        </p:sp>
      </p:grpSp>
      <p:sp>
        <p:nvSpPr>
          <p:cNvPr id="41" name="Prostokąt 40"/>
          <p:cNvSpPr/>
          <p:nvPr/>
        </p:nvSpPr>
        <p:spPr>
          <a:xfrm>
            <a:off x="0" y="1052739"/>
            <a:ext cx="4572000" cy="1985129"/>
          </a:xfrm>
          <a:prstGeom prst="rect">
            <a:avLst/>
          </a:prstGeom>
        </p:spPr>
        <p:txBody>
          <a:bodyPr lIns="91408" tIns="45705" rIns="91408" bIns="45705">
            <a:spAutoFit/>
          </a:bodyPr>
          <a:lstStyle/>
          <a:p>
            <a:pPr marL="269782" lvl="1" indent="-1588"/>
            <a:r>
              <a:rPr lang="pl-PL" sz="2400" dirty="0" smtClean="0">
                <a:latin typeface="+mn-lt"/>
                <a:sym typeface="Symbol" pitchFamily="18" charset="2"/>
              </a:rPr>
              <a:t>Jeżeli obliczona wartość funkcji testowej znajdzie się w obszarze krytycznym (</a:t>
            </a:r>
            <a:r>
              <a:rPr lang="pl-PL" sz="2400" i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2400" i="1" baseline="-25000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obliczone</a:t>
            </a:r>
            <a:r>
              <a:rPr lang="pl-PL" sz="2400" dirty="0" smtClean="0">
                <a:latin typeface="+mn-lt"/>
                <a:sym typeface="Symbol" pitchFamily="18" charset="2"/>
              </a:rPr>
              <a:t>) , hipotezę </a:t>
            </a:r>
            <a:r>
              <a:rPr lang="pl-PL" sz="2400" i="1" dirty="0" smtClean="0">
                <a:latin typeface="+mn-lt"/>
                <a:cs typeface="Times New Roman" pitchFamily="18" charset="0"/>
                <a:sym typeface="Symbol" pitchFamily="18" charset="2"/>
              </a:rPr>
              <a:t>H</a:t>
            </a:r>
            <a:r>
              <a:rPr lang="pl-PL" sz="2400" i="1" baseline="-25000" dirty="0" smtClean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pl-PL" sz="2400" dirty="0" smtClean="0">
                <a:latin typeface="+mn-lt"/>
                <a:sym typeface="Symbol" pitchFamily="18" charset="2"/>
              </a:rPr>
              <a:t> należy odrzucić i przyjąć hipotezę </a:t>
            </a:r>
            <a:r>
              <a:rPr lang="pl-PL" sz="2400" i="1" dirty="0" smtClean="0">
                <a:latin typeface="+mn-lt"/>
                <a:cs typeface="Times New Roman" pitchFamily="18" charset="0"/>
                <a:sym typeface="Symbol" pitchFamily="18" charset="2"/>
              </a:rPr>
              <a:t>H</a:t>
            </a:r>
            <a:r>
              <a:rPr lang="pl-PL" sz="2400" i="1" baseline="-25000" dirty="0" smtClean="0">
                <a:latin typeface="+mn-lt"/>
                <a:cs typeface="Times New Roman" pitchFamily="18" charset="0"/>
                <a:sym typeface="Symbol" pitchFamily="18" charset="2"/>
              </a:rPr>
              <a:t>1</a:t>
            </a:r>
            <a:r>
              <a:rPr lang="pl-PL" sz="2400" dirty="0" smtClean="0">
                <a:latin typeface="+mn-lt"/>
                <a:sym typeface="Symbol" pitchFamily="18" charset="2"/>
              </a:rPr>
              <a:t> </a:t>
            </a:r>
          </a:p>
        </p:txBody>
      </p:sp>
      <p:sp>
        <p:nvSpPr>
          <p:cNvPr id="43" name="Prostokąt 42"/>
          <p:cNvSpPr/>
          <p:nvPr/>
        </p:nvSpPr>
        <p:spPr>
          <a:xfrm>
            <a:off x="4860034" y="1268762"/>
            <a:ext cx="3800848" cy="954077"/>
          </a:xfrm>
          <a:prstGeom prst="rect">
            <a:avLst/>
          </a:prstGeom>
        </p:spPr>
        <p:txBody>
          <a:bodyPr wrap="none" lIns="91408" tIns="45705" rIns="91408" bIns="45705">
            <a:spAutoFit/>
          </a:bodyPr>
          <a:lstStyle/>
          <a:p>
            <a:r>
              <a:rPr lang="pl-PL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p&lt;   </a:t>
            </a:r>
            <a:r>
              <a:rPr lang="pl-PL" sz="280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odrzucamy </a:t>
            </a:r>
            <a:r>
              <a:rPr lang="pl-PL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sz="28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800" dirty="0" smtClean="0">
                <a:solidFill>
                  <a:srgbClr val="800000"/>
                </a:solidFill>
                <a:sym typeface="Symbol" pitchFamily="18" charset="2"/>
              </a:rPr>
              <a:t>, </a:t>
            </a:r>
          </a:p>
          <a:p>
            <a:pPr algn="ctr"/>
            <a:r>
              <a:rPr lang="pl-PL" sz="2800" dirty="0" smtClean="0">
                <a:latin typeface="+mn-lt"/>
                <a:sym typeface="Symbol" pitchFamily="18" charset="2"/>
              </a:rPr>
              <a:t>przyjmujemy</a:t>
            </a:r>
            <a:r>
              <a:rPr lang="pl-PL" sz="2800" dirty="0" smtClean="0">
                <a:sym typeface="Symbol" pitchFamily="18" charset="2"/>
              </a:rPr>
              <a:t>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sz="28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Założenia testów </a:t>
            </a:r>
            <a:r>
              <a:rPr lang="pl-PL" dirty="0" err="1" smtClean="0"/>
              <a:t>t-Studenta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smtClean="0"/>
              <a:t>1) rozkład wyników zmiennej zależnej w każdej z analizowanych grup jest zbliżony do rozkładu normalnego. 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Jednakże test ten jest dość odporny na złamanie tego założenia i w praktyce, niektórzy analitycy w przypadku "małych odstępstw" nie biorą złamanie tego założenia pod uwagę. W celu sprawdzenia, czy wyniki mają rozkład normalny można zastosować test </a:t>
            </a:r>
            <a:r>
              <a:rPr lang="pl-PL" dirty="0" err="1" smtClean="0"/>
              <a:t>Kołmogorowa-Smirnowa</a:t>
            </a:r>
            <a:r>
              <a:rPr lang="pl-PL" dirty="0" smtClean="0"/>
              <a:t> bądź test </a:t>
            </a:r>
            <a:r>
              <a:rPr lang="pl-PL" dirty="0" err="1" smtClean="0"/>
              <a:t>Shapiro-Wilka</a:t>
            </a:r>
            <a:endParaRPr lang="pl-PL" dirty="0" smtClean="0"/>
          </a:p>
          <a:p>
            <a:r>
              <a:rPr lang="pl-PL" dirty="0" smtClean="0"/>
              <a:t>2) porównywane grupy mają podobną liczebność (ilość badanych osób) </a:t>
            </a:r>
          </a:p>
          <a:p>
            <a:r>
              <a:rPr lang="pl-PL" dirty="0" smtClean="0"/>
              <a:t>Aby dokładnie sprawdzić, czy grupy są równoliczne (podobna liczebność) przeprowadza się test chi-kwadrat zgodności. Jednakże badacze, w szczególności nauk społecznych przyjmują, że gdy jedna z grup nie przekracza liczebnością drugiej dwukrotnie, to można przyjąć, że grupy są równoliczne. Założenie to oczywiście ma zastosowanie dla testu </a:t>
            </a:r>
            <a:r>
              <a:rPr lang="pl-PL" dirty="0" err="1" smtClean="0"/>
              <a:t>t-Studenta</a:t>
            </a:r>
            <a:r>
              <a:rPr lang="pl-PL" dirty="0" smtClean="0"/>
              <a:t> dla prób niezależnych</a:t>
            </a:r>
          </a:p>
          <a:p>
            <a:r>
              <a:rPr lang="pl-PL" dirty="0" smtClean="0"/>
              <a:t>3) wariancje w porównywanych grupach są do siebie podobne - homogeniczność wariancji</a:t>
            </a:r>
            <a:br>
              <a:rPr lang="pl-PL" dirty="0" smtClean="0"/>
            </a:br>
            <a:r>
              <a:rPr lang="pl-PL" dirty="0" smtClean="0"/>
              <a:t>Aby sprawdzić te założenie stosuje się dodatkowy test, przykładowo test </a:t>
            </a:r>
            <a:r>
              <a:rPr lang="pl-PL" dirty="0" err="1" smtClean="0"/>
              <a:t>Levene'a</a:t>
            </a:r>
            <a:r>
              <a:rPr lang="pl-PL" dirty="0" smtClean="0"/>
              <a:t>. W przypadku złamanego założenia o homogeniczności wariancji stosowana jest korekta liczby stopni swobody dla testu </a:t>
            </a:r>
            <a:r>
              <a:rPr lang="pl-PL" dirty="0" err="1" smtClean="0"/>
              <a:t>t-Studenta</a:t>
            </a:r>
            <a:r>
              <a:rPr lang="pl-PL" dirty="0" smtClean="0"/>
              <a:t> - test </a:t>
            </a:r>
            <a:r>
              <a:rPr lang="pl-PL" dirty="0" err="1" smtClean="0"/>
              <a:t>Welcha-Aspina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4) zmienna zależna powinna być mierzona na skali ilościowej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Testy </a:t>
            </a:r>
            <a:r>
              <a:rPr lang="pl-PL" dirty="0" err="1" smtClean="0"/>
              <a:t>t-Studenta</a:t>
            </a:r>
            <a:r>
              <a:rPr lang="pl-PL" dirty="0" smtClean="0"/>
              <a:t> należą do testów parametrycznych a co za tym idzie opierają się na obliczaniu wartości średniej i odchylenia standardowego. W przypadku zmiennych mierzonych na skali porządkowej czy nominalnej nie możliwe jest obliczenie tych wartości, a co za tym idzie test </a:t>
            </a:r>
            <a:r>
              <a:rPr lang="pl-PL" dirty="0" err="1" smtClean="0"/>
              <a:t>t-Studenta</a:t>
            </a:r>
            <a:r>
              <a:rPr lang="pl-PL" dirty="0" smtClean="0"/>
              <a:t> nie powinien być stosowany. W takim przypadku najczęściej stosuje się nieparametryczny odpowiednik dla testu </a:t>
            </a:r>
            <a:r>
              <a:rPr lang="pl-PL" dirty="0" err="1" smtClean="0"/>
              <a:t>t-Studenta</a:t>
            </a:r>
            <a:r>
              <a:rPr lang="pl-PL" dirty="0" smtClean="0"/>
              <a:t> - test U </a:t>
            </a:r>
            <a:r>
              <a:rPr lang="pl-PL" dirty="0" err="1" smtClean="0"/>
              <a:t>Manna-Whitneya</a:t>
            </a:r>
            <a:r>
              <a:rPr lang="pl-PL" dirty="0" smtClean="0"/>
              <a:t>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6" y="188915"/>
            <a:ext cx="7488237" cy="719807"/>
          </a:xfrm>
        </p:spPr>
        <p:txBody>
          <a:bodyPr/>
          <a:lstStyle/>
          <a:p>
            <a:r>
              <a:rPr lang="pl-PL" dirty="0"/>
              <a:t>Podstawowe etapy procesu weryfikacji hipotez statystycznych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8964488" cy="5328592"/>
          </a:xfrm>
        </p:spPr>
        <p:txBody>
          <a:bodyPr>
            <a:normAutofit fontScale="92500"/>
          </a:bodyPr>
          <a:lstStyle/>
          <a:p>
            <a:pPr marL="609390" indent="-609390">
              <a:lnSpc>
                <a:spcPct val="80000"/>
              </a:lnSpc>
              <a:buFontTx/>
              <a:buAutoNum type="arabicPeriod"/>
            </a:pPr>
            <a:r>
              <a:rPr lang="pl-PL" dirty="0"/>
              <a:t>Sformułowanie hipotezy zerowej: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dirty="0"/>
              <a:t> i hipotezy alternatywnej: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609390" indent="-609390">
              <a:lnSpc>
                <a:spcPct val="80000"/>
              </a:lnSpc>
              <a:buFontTx/>
              <a:buAutoNum type="arabicPeriod"/>
            </a:pPr>
            <a:r>
              <a:rPr lang="pl-PL" dirty="0" smtClean="0"/>
              <a:t>Podjęcie </a:t>
            </a:r>
            <a:r>
              <a:rPr lang="pl-PL" dirty="0"/>
              <a:t>decyzji co do poziomu istotności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>
                <a:sym typeface="Symbol" pitchFamily="18" charset="2"/>
              </a:rPr>
              <a:t>(dopuszczalnej wielkości błędu </a:t>
            </a:r>
            <a:r>
              <a:rPr lang="pl-PL" dirty="0" smtClean="0">
                <a:sym typeface="Symbol" pitchFamily="18" charset="2"/>
              </a:rPr>
              <a:t>I </a:t>
            </a:r>
            <a:r>
              <a:rPr lang="pl-PL" dirty="0">
                <a:sym typeface="Symbol" pitchFamily="18" charset="2"/>
              </a:rPr>
              <a:t>rodzaju) oraz liczebności próby (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pl-PL" dirty="0" smtClean="0">
                <a:sym typeface="Symbol" pitchFamily="18" charset="2"/>
              </a:rPr>
              <a:t>) ― poziom odrzucenia </a:t>
            </a:r>
            <a:r>
              <a:rPr lang="pl-PL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pl-PL" dirty="0">
              <a:sym typeface="Symbol" pitchFamily="18" charset="2"/>
            </a:endParaRPr>
          </a:p>
          <a:p>
            <a:pPr marL="609390" indent="-609390">
              <a:lnSpc>
                <a:spcPct val="80000"/>
              </a:lnSpc>
              <a:buFontTx/>
              <a:buAutoNum type="arabicPeriod"/>
            </a:pPr>
            <a:r>
              <a:rPr lang="pl-PL" dirty="0" smtClean="0">
                <a:sym typeface="Symbol" pitchFamily="18" charset="2"/>
              </a:rPr>
              <a:t>Określenie </a:t>
            </a:r>
            <a:r>
              <a:rPr lang="pl-PL" dirty="0">
                <a:sym typeface="Symbol" pitchFamily="18" charset="2"/>
              </a:rPr>
              <a:t>obszaru krytycznego i obszaru przyjęcia sprawdzanej hipotezy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baseline="-25000" dirty="0">
                <a:sym typeface="Symbol" pitchFamily="18" charset="2"/>
              </a:rPr>
              <a:t> </a:t>
            </a:r>
            <a:r>
              <a:rPr lang="pl-PL" dirty="0">
                <a:sym typeface="Symbol" pitchFamily="18" charset="2"/>
              </a:rPr>
              <a:t>(wyznaczenie wartości krytycznych </a:t>
            </a:r>
            <a:r>
              <a:rPr lang="pl-PL" dirty="0" err="1">
                <a:sym typeface="Symbol" pitchFamily="18" charset="2"/>
              </a:rPr>
              <a:t>np</a:t>
            </a:r>
            <a:r>
              <a:rPr lang="pl-PL" dirty="0">
                <a:sym typeface="Symbol" pitchFamily="18" charset="2"/>
              </a:rPr>
              <a:t> </a:t>
            </a:r>
            <a:r>
              <a:rPr lang="pl-PL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pl-PL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pl-PL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pl-PL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,r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 </a:t>
            </a:r>
            <a:r>
              <a:rPr lang="pl-PL" i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,r </a:t>
            </a:r>
            <a:r>
              <a:rPr lang="pl-PL" dirty="0" smtClean="0">
                <a:sym typeface="Symbol" pitchFamily="18" charset="2"/>
              </a:rPr>
              <a:t>itp., dla </a:t>
            </a:r>
            <a:r>
              <a:rPr lang="pl-PL" dirty="0">
                <a:sym typeface="Symbol" pitchFamily="18" charset="2"/>
              </a:rPr>
              <a:t>zakładanego poziomu istotności  i wybranej funkcji </a:t>
            </a:r>
            <a:r>
              <a:rPr lang="pl-PL" dirty="0" smtClean="0">
                <a:sym typeface="Symbol" pitchFamily="18" charset="2"/>
              </a:rPr>
              <a:t>testowej</a:t>
            </a:r>
            <a:endParaRPr lang="pl-PL" baseline="-25000" dirty="0">
              <a:sym typeface="Symbol" pitchFamily="18" charset="2"/>
            </a:endParaRPr>
          </a:p>
          <a:p>
            <a:pPr marL="609390" indent="-609390">
              <a:lnSpc>
                <a:spcPct val="80000"/>
              </a:lnSpc>
              <a:buFontTx/>
              <a:buAutoNum type="arabicPeriod"/>
            </a:pPr>
            <a:r>
              <a:rPr lang="pl-PL" dirty="0" smtClean="0">
                <a:sym typeface="Symbol" pitchFamily="18" charset="2"/>
              </a:rPr>
              <a:t>Wybór </a:t>
            </a:r>
            <a:r>
              <a:rPr lang="pl-PL" dirty="0">
                <a:sym typeface="Symbol" pitchFamily="18" charset="2"/>
              </a:rPr>
              <a:t>testu weryfikującego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dirty="0">
                <a:sym typeface="Symbol" pitchFamily="18" charset="2"/>
              </a:rPr>
              <a:t> (funkcji testowej w zależności od rodzaju hipotezy i liczności próby statystycznej) i wyliczenie jej wartości.</a:t>
            </a:r>
          </a:p>
          <a:p>
            <a:pPr marL="609390" indent="-609390">
              <a:lnSpc>
                <a:spcPct val="80000"/>
              </a:lnSpc>
              <a:buFontTx/>
              <a:buAutoNum type="arabicPeriod"/>
            </a:pPr>
            <a:r>
              <a:rPr lang="pl-PL" dirty="0" smtClean="0">
                <a:sym typeface="Symbol" pitchFamily="18" charset="2"/>
              </a:rPr>
              <a:t>Podjęcie </a:t>
            </a:r>
            <a:r>
              <a:rPr lang="pl-PL" dirty="0">
                <a:sym typeface="Symbol" pitchFamily="18" charset="2"/>
              </a:rPr>
              <a:t>decyzji weryfikacyjnej o przyjęciu hipotezy zerowej lub odrzuceniu jej na rzecz hipotezy alternatywnej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Etapy wnioskowania statystycznego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8"/>
            <a:ext cx="4032250" cy="5472113"/>
          </a:xfrm>
        </p:spPr>
        <p:txBody>
          <a:bodyPr/>
          <a:lstStyle/>
          <a:p>
            <a:pPr marL="380871" indent="-380871" algn="ctr" eaLnBrk="1" hangingPunct="1"/>
            <a:r>
              <a:rPr lang="pl-PL" dirty="0" smtClean="0"/>
              <a:t> </a:t>
            </a:r>
            <a:r>
              <a:rPr lang="pl-PL" sz="2400" dirty="0" smtClean="0"/>
              <a:t>obliczenia własne</a:t>
            </a:r>
          </a:p>
          <a:p>
            <a:pPr marL="380871" indent="-380871" eaLnBrk="1" hangingPunct="1">
              <a:buFontTx/>
              <a:buAutoNum type="arabicPeriod"/>
            </a:pPr>
            <a:r>
              <a:rPr lang="pl-PL" sz="2000" dirty="0" smtClean="0"/>
              <a:t>postawienie hipotezy zerowej</a:t>
            </a:r>
          </a:p>
          <a:p>
            <a:pPr marL="380871" indent="-380871" eaLnBrk="1" hangingPunct="1">
              <a:buFontTx/>
              <a:buAutoNum type="arabicPeriod"/>
            </a:pPr>
            <a:r>
              <a:rPr lang="pl-PL" sz="2000" dirty="0" smtClean="0"/>
              <a:t>wybór testu i sprawdzenie spełnienia założeń</a:t>
            </a:r>
          </a:p>
          <a:p>
            <a:pPr marL="380871" indent="-380871" eaLnBrk="1" hangingPunct="1">
              <a:buFontTx/>
              <a:buAutoNum type="arabicPeriod"/>
            </a:pPr>
            <a:r>
              <a:rPr lang="pl-PL" sz="2000" dirty="0" smtClean="0"/>
              <a:t>obliczenie wartości funkcji testowej</a:t>
            </a:r>
          </a:p>
          <a:p>
            <a:pPr marL="380871" indent="-380871" eaLnBrk="1" hangingPunct="1">
              <a:buFontTx/>
              <a:buAutoNum type="arabicPeriod"/>
            </a:pPr>
            <a:r>
              <a:rPr lang="pl-PL" sz="2000" dirty="0" smtClean="0"/>
              <a:t>ustalenie (odczytanie z tablic) wartości krytycznych dla danego poziomu istotności</a:t>
            </a:r>
          </a:p>
          <a:p>
            <a:pPr marL="380871" indent="-380871" eaLnBrk="1" hangingPunct="1">
              <a:buFontTx/>
              <a:buAutoNum type="arabicPeriod"/>
            </a:pPr>
            <a:endParaRPr lang="pl-PL" sz="2000" dirty="0" smtClean="0"/>
          </a:p>
          <a:p>
            <a:pPr marL="380871" indent="-380871" eaLnBrk="1" hangingPunct="1">
              <a:buFontTx/>
              <a:buAutoNum type="arabicPeriod"/>
            </a:pPr>
            <a:r>
              <a:rPr lang="pl-PL" sz="2000" dirty="0" smtClean="0"/>
              <a:t>podjęcie decyzji o przyjęciu lub odrzuceniu hipotezy H</a:t>
            </a:r>
            <a:r>
              <a:rPr lang="pl-PL" sz="2000" baseline="-25000" dirty="0" smtClean="0"/>
              <a:t>0</a:t>
            </a:r>
          </a:p>
          <a:p>
            <a:pPr marL="380871" indent="-380871" eaLnBrk="1" hangingPunct="1">
              <a:buFontTx/>
              <a:buAutoNum type="arabicPeriod"/>
            </a:pPr>
            <a:r>
              <a:rPr lang="pl-PL" sz="2000" dirty="0" smtClean="0"/>
              <a:t>interpretacja otrzymanych wyników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981078"/>
            <a:ext cx="4537075" cy="5472113"/>
          </a:xfrm>
        </p:spPr>
        <p:txBody>
          <a:bodyPr/>
          <a:lstStyle/>
          <a:p>
            <a:pPr marL="457042" indent="-457042" algn="ctr" eaLnBrk="1" hangingPunct="1"/>
            <a:r>
              <a:rPr lang="pl-PL" sz="2400" dirty="0" smtClean="0"/>
              <a:t>STATISTICA</a:t>
            </a:r>
          </a:p>
          <a:p>
            <a:pPr marL="457042" indent="-457042" eaLnBrk="1" hangingPunct="1">
              <a:buFontTx/>
              <a:buAutoNum type="arabicPeriod"/>
            </a:pPr>
            <a:r>
              <a:rPr lang="pl-PL" sz="2000" dirty="0" smtClean="0"/>
              <a:t>postawienie hipotezy zerowej</a:t>
            </a:r>
          </a:p>
          <a:p>
            <a:pPr marL="457042" indent="-457042" eaLnBrk="1" hangingPunct="1">
              <a:buFontTx/>
              <a:buAutoNum type="arabicPeriod"/>
            </a:pPr>
            <a:r>
              <a:rPr lang="pl-PL" sz="2000" dirty="0" smtClean="0"/>
              <a:t>wybór testu i sprawdzenie spełnienia założeń</a:t>
            </a:r>
          </a:p>
          <a:p>
            <a:pPr marL="457042" indent="-457042" eaLnBrk="1" hangingPunct="1">
              <a:buFontTx/>
              <a:buAutoNum type="arabicPeriod"/>
            </a:pPr>
            <a:endParaRPr lang="pl-PL" sz="2000" dirty="0" smtClean="0"/>
          </a:p>
          <a:p>
            <a:pPr marL="457042" indent="-457042" eaLnBrk="1" hangingPunct="1">
              <a:buFontTx/>
              <a:buAutoNum type="arabicPeriod"/>
            </a:pPr>
            <a:r>
              <a:rPr lang="pl-PL" sz="2000" dirty="0" smtClean="0"/>
              <a:t>wprowadzenie danych</a:t>
            </a:r>
          </a:p>
          <a:p>
            <a:pPr marL="457042" indent="-457042" eaLnBrk="1" hangingPunct="1">
              <a:buFontTx/>
              <a:buAutoNum type="arabicPeriod"/>
            </a:pPr>
            <a:endParaRPr lang="pl-PL" sz="2000" dirty="0" smtClean="0"/>
          </a:p>
          <a:p>
            <a:pPr marL="457042" indent="-457042" eaLnBrk="1" hangingPunct="1">
              <a:buFontTx/>
              <a:buAutoNum type="arabicPeriod"/>
            </a:pPr>
            <a:endParaRPr lang="pl-PL" sz="2000" dirty="0" smtClean="0"/>
          </a:p>
          <a:p>
            <a:pPr marL="457042" indent="-457042" eaLnBrk="1" hangingPunct="1">
              <a:buFontTx/>
              <a:buAutoNum type="arabicPeriod"/>
            </a:pPr>
            <a:endParaRPr lang="pl-PL" sz="2000" dirty="0" smtClean="0"/>
          </a:p>
          <a:p>
            <a:pPr marL="457042" indent="-457042" eaLnBrk="1" hangingPunct="1">
              <a:buFontTx/>
              <a:buAutoNum type="arabicPeriod"/>
            </a:pPr>
            <a:r>
              <a:rPr lang="pl-PL" sz="2000" dirty="0" smtClean="0"/>
              <a:t>podjęcie decyzji o przyjęciu lub odrzuceniu hipotezy H</a:t>
            </a:r>
            <a:r>
              <a:rPr lang="pl-PL" sz="2000" baseline="-25000" dirty="0" smtClean="0"/>
              <a:t>0</a:t>
            </a:r>
          </a:p>
          <a:p>
            <a:pPr marL="457042" indent="-457042" eaLnBrk="1" hangingPunct="1">
              <a:buFontTx/>
              <a:buAutoNum type="arabicPeriod"/>
            </a:pPr>
            <a:r>
              <a:rPr lang="pl-PL" sz="2000" dirty="0" smtClean="0"/>
              <a:t>interpretacja otrzymanych wyników</a:t>
            </a:r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>
            <a:off x="250827" y="1412875"/>
            <a:ext cx="8497888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lIns="91408" tIns="45705" rIns="91408" bIns="45705"/>
          <a:lstStyle/>
          <a:p>
            <a:endParaRPr lang="pl-PL"/>
          </a:p>
        </p:txBody>
      </p:sp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4211638" y="1125540"/>
            <a:ext cx="0" cy="4967287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lIns="91408" tIns="45705" rIns="91408" bIns="45705"/>
          <a:lstStyle/>
          <a:p>
            <a:endParaRPr lang="pl-PL"/>
          </a:p>
        </p:txBody>
      </p:sp>
      <p:sp>
        <p:nvSpPr>
          <p:cNvPr id="40968" name="Line 7"/>
          <p:cNvSpPr>
            <a:spLocks noChangeShapeType="1"/>
          </p:cNvSpPr>
          <p:nvPr/>
        </p:nvSpPr>
        <p:spPr bwMode="auto">
          <a:xfrm>
            <a:off x="1476375" y="2708275"/>
            <a:ext cx="5111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lIns="91408" tIns="45705" rIns="91408" bIns="45705"/>
          <a:lstStyle/>
          <a:p>
            <a:endParaRPr lang="pl-PL"/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>
            <a:off x="1331913" y="4797425"/>
            <a:ext cx="5111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lIns="91408" tIns="45705" rIns="91408" bIns="45705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6" y="188915"/>
            <a:ext cx="7488237" cy="719807"/>
          </a:xfrm>
        </p:spPr>
        <p:txBody>
          <a:bodyPr/>
          <a:lstStyle/>
          <a:p>
            <a:r>
              <a:rPr lang="pl-PL" dirty="0"/>
              <a:t>1. Sformułowanie hipotez H</a:t>
            </a:r>
            <a:r>
              <a:rPr lang="pl-PL" baseline="-25000" dirty="0"/>
              <a:t>0</a:t>
            </a:r>
            <a:r>
              <a:rPr lang="pl-PL" dirty="0"/>
              <a:t> i H</a:t>
            </a:r>
            <a:r>
              <a:rPr lang="pl-PL" baseline="-25000" dirty="0"/>
              <a:t>1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Parametryczne testy istotności</a:t>
            </a:r>
            <a:r>
              <a:rPr lang="pl-PL" dirty="0"/>
              <a:t>  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3" y="1268763"/>
            <a:ext cx="8461448" cy="53285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b="1" dirty="0"/>
              <a:t>Test dla wartości średniej</a:t>
            </a:r>
            <a:r>
              <a:rPr lang="pl-PL" sz="2400" dirty="0"/>
              <a:t> w populacji generalnej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/>
              <a:t>Hipoteza sprawdzana (zerowa) dotyczy pewnego parametru</a:t>
            </a:r>
          </a:p>
          <a:p>
            <a:pPr>
              <a:lnSpc>
                <a:spcPct val="90000"/>
              </a:lnSpc>
            </a:pP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m=m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baseline="-25000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/>
              <a:t>przy jednej z hipotez alternatywnych</a:t>
            </a:r>
          </a:p>
          <a:p>
            <a:pPr>
              <a:lnSpc>
                <a:spcPct val="90000"/>
              </a:lnSpc>
            </a:pP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m≠m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    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lub  H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m&gt;m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    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lub H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m&lt;m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baseline="-25000" dirty="0"/>
              <a:t> </a:t>
            </a:r>
            <a:r>
              <a:rPr lang="pl-PL" sz="2400" dirty="0"/>
              <a:t> 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Hipoteza</a:t>
            </a:r>
            <a:r>
              <a:rPr lang="pl-PL" sz="2400" baseline="-25000" dirty="0"/>
              <a:t>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400" i="1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pl-PL" sz="2400" dirty="0"/>
              <a:t>: o równości średnich z 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dirty="0"/>
              <a:t> - elementowej  próby </a:t>
            </a:r>
            <a:br>
              <a:rPr lang="pl-PL" sz="2400" dirty="0"/>
            </a:br>
            <a:r>
              <a:rPr lang="pl-PL" sz="2400" dirty="0"/>
              <a:t>i w populacji</a:t>
            </a:r>
            <a:r>
              <a:rPr lang="pl-PL" sz="2400" baseline="-25000" dirty="0"/>
              <a:t> </a:t>
            </a:r>
            <a:r>
              <a:rPr lang="pl-PL" sz="2400" dirty="0"/>
              <a:t>będzie zweryfikowana na podstawie wyników próby losowej.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Za sprawdzian  hipotezy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400" dirty="0"/>
              <a:t>  przyjmuje się określoną statystykę, zwaną także funkcją testową. 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Dla wartości oczekiwanej będzie to średnia arytmetyczną uzyskanych wyników z próby losowej.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2051721" y="1037720"/>
            <a:ext cx="5184576" cy="5545001"/>
            <a:chOff x="2051720" y="1037718"/>
            <a:chExt cx="5184576" cy="5545001"/>
          </a:xfrm>
        </p:grpSpPr>
        <p:pic>
          <p:nvPicPr>
            <p:cNvPr id="3450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1037718"/>
              <a:ext cx="5184576" cy="5545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Dowolny kształt 11"/>
            <p:cNvSpPr/>
            <p:nvPr/>
          </p:nvSpPr>
          <p:spPr>
            <a:xfrm>
              <a:off x="5292080" y="2852936"/>
              <a:ext cx="726666" cy="720080"/>
            </a:xfrm>
            <a:custGeom>
              <a:avLst/>
              <a:gdLst>
                <a:gd name="connsiteX0" fmla="*/ 0 w 576064"/>
                <a:gd name="connsiteY0" fmla="*/ 0 h 720080"/>
                <a:gd name="connsiteX1" fmla="*/ 576064 w 576064"/>
                <a:gd name="connsiteY1" fmla="*/ 0 h 720080"/>
                <a:gd name="connsiteX2" fmla="*/ 576064 w 576064"/>
                <a:gd name="connsiteY2" fmla="*/ 720080 h 720080"/>
                <a:gd name="connsiteX3" fmla="*/ 0 w 576064"/>
                <a:gd name="connsiteY3" fmla="*/ 720080 h 720080"/>
                <a:gd name="connsiteX4" fmla="*/ 0 w 576064"/>
                <a:gd name="connsiteY4" fmla="*/ 0 h 720080"/>
                <a:gd name="connsiteX0" fmla="*/ 0 w 576064"/>
                <a:gd name="connsiteY0" fmla="*/ 0 h 720080"/>
                <a:gd name="connsiteX1" fmla="*/ 216024 w 576064"/>
                <a:gd name="connsiteY1" fmla="*/ 288032 h 720080"/>
                <a:gd name="connsiteX2" fmla="*/ 576064 w 576064"/>
                <a:gd name="connsiteY2" fmla="*/ 720080 h 720080"/>
                <a:gd name="connsiteX3" fmla="*/ 0 w 576064"/>
                <a:gd name="connsiteY3" fmla="*/ 720080 h 720080"/>
                <a:gd name="connsiteX4" fmla="*/ 0 w 576064"/>
                <a:gd name="connsiteY4" fmla="*/ 0 h 720080"/>
                <a:gd name="connsiteX0" fmla="*/ 0 w 576064"/>
                <a:gd name="connsiteY0" fmla="*/ 0 h 720080"/>
                <a:gd name="connsiteX1" fmla="*/ 216024 w 576064"/>
                <a:gd name="connsiteY1" fmla="*/ 288032 h 720080"/>
                <a:gd name="connsiteX2" fmla="*/ 576064 w 576064"/>
                <a:gd name="connsiteY2" fmla="*/ 720080 h 720080"/>
                <a:gd name="connsiteX3" fmla="*/ 0 w 576064"/>
                <a:gd name="connsiteY3" fmla="*/ 720080 h 720080"/>
                <a:gd name="connsiteX4" fmla="*/ 0 w 576064"/>
                <a:gd name="connsiteY4" fmla="*/ 0 h 720080"/>
                <a:gd name="connsiteX0" fmla="*/ 0 w 654658"/>
                <a:gd name="connsiteY0" fmla="*/ 0 h 720080"/>
                <a:gd name="connsiteX1" fmla="*/ 216024 w 654658"/>
                <a:gd name="connsiteY1" fmla="*/ 288032 h 720080"/>
                <a:gd name="connsiteX2" fmla="*/ 504056 w 654658"/>
                <a:gd name="connsiteY2" fmla="*/ 576064 h 720080"/>
                <a:gd name="connsiteX3" fmla="*/ 576064 w 654658"/>
                <a:gd name="connsiteY3" fmla="*/ 720080 h 720080"/>
                <a:gd name="connsiteX4" fmla="*/ 0 w 654658"/>
                <a:gd name="connsiteY4" fmla="*/ 720080 h 720080"/>
                <a:gd name="connsiteX5" fmla="*/ 0 w 654658"/>
                <a:gd name="connsiteY5" fmla="*/ 0 h 720080"/>
                <a:gd name="connsiteX0" fmla="*/ 0 w 654658"/>
                <a:gd name="connsiteY0" fmla="*/ 0 h 720080"/>
                <a:gd name="connsiteX1" fmla="*/ 216024 w 654658"/>
                <a:gd name="connsiteY1" fmla="*/ 288032 h 720080"/>
                <a:gd name="connsiteX2" fmla="*/ 504056 w 654658"/>
                <a:gd name="connsiteY2" fmla="*/ 576064 h 720080"/>
                <a:gd name="connsiteX3" fmla="*/ 576064 w 654658"/>
                <a:gd name="connsiteY3" fmla="*/ 720080 h 720080"/>
                <a:gd name="connsiteX4" fmla="*/ 0 w 654658"/>
                <a:gd name="connsiteY4" fmla="*/ 720080 h 720080"/>
                <a:gd name="connsiteX5" fmla="*/ 0 w 654658"/>
                <a:gd name="connsiteY5" fmla="*/ 0 h 720080"/>
                <a:gd name="connsiteX0" fmla="*/ 0 w 654658"/>
                <a:gd name="connsiteY0" fmla="*/ 0 h 720080"/>
                <a:gd name="connsiteX1" fmla="*/ 216024 w 654658"/>
                <a:gd name="connsiteY1" fmla="*/ 288032 h 720080"/>
                <a:gd name="connsiteX2" fmla="*/ 504056 w 654658"/>
                <a:gd name="connsiteY2" fmla="*/ 504056 h 720080"/>
                <a:gd name="connsiteX3" fmla="*/ 576064 w 654658"/>
                <a:gd name="connsiteY3" fmla="*/ 720080 h 720080"/>
                <a:gd name="connsiteX4" fmla="*/ 0 w 654658"/>
                <a:gd name="connsiteY4" fmla="*/ 720080 h 720080"/>
                <a:gd name="connsiteX5" fmla="*/ 0 w 654658"/>
                <a:gd name="connsiteY5" fmla="*/ 0 h 720080"/>
                <a:gd name="connsiteX0" fmla="*/ 0 w 654658"/>
                <a:gd name="connsiteY0" fmla="*/ 0 h 720080"/>
                <a:gd name="connsiteX1" fmla="*/ 216024 w 654658"/>
                <a:gd name="connsiteY1" fmla="*/ 288032 h 720080"/>
                <a:gd name="connsiteX2" fmla="*/ 504056 w 654658"/>
                <a:gd name="connsiteY2" fmla="*/ 504056 h 720080"/>
                <a:gd name="connsiteX3" fmla="*/ 576064 w 654658"/>
                <a:gd name="connsiteY3" fmla="*/ 720080 h 720080"/>
                <a:gd name="connsiteX4" fmla="*/ 0 w 654658"/>
                <a:gd name="connsiteY4" fmla="*/ 720080 h 720080"/>
                <a:gd name="connsiteX5" fmla="*/ 0 w 654658"/>
                <a:gd name="connsiteY5" fmla="*/ 0 h 720080"/>
                <a:gd name="connsiteX0" fmla="*/ 0 w 654658"/>
                <a:gd name="connsiteY0" fmla="*/ 0 h 720080"/>
                <a:gd name="connsiteX1" fmla="*/ 216024 w 654658"/>
                <a:gd name="connsiteY1" fmla="*/ 288032 h 720080"/>
                <a:gd name="connsiteX2" fmla="*/ 504056 w 654658"/>
                <a:gd name="connsiteY2" fmla="*/ 504056 h 720080"/>
                <a:gd name="connsiteX3" fmla="*/ 576064 w 654658"/>
                <a:gd name="connsiteY3" fmla="*/ 720080 h 720080"/>
                <a:gd name="connsiteX4" fmla="*/ 0 w 654658"/>
                <a:gd name="connsiteY4" fmla="*/ 720080 h 720080"/>
                <a:gd name="connsiteX5" fmla="*/ 0 w 654658"/>
                <a:gd name="connsiteY5" fmla="*/ 0 h 720080"/>
                <a:gd name="connsiteX0" fmla="*/ 0 w 654658"/>
                <a:gd name="connsiteY0" fmla="*/ 0 h 720080"/>
                <a:gd name="connsiteX1" fmla="*/ 216024 w 654658"/>
                <a:gd name="connsiteY1" fmla="*/ 288032 h 720080"/>
                <a:gd name="connsiteX2" fmla="*/ 504056 w 654658"/>
                <a:gd name="connsiteY2" fmla="*/ 504056 h 720080"/>
                <a:gd name="connsiteX3" fmla="*/ 576064 w 654658"/>
                <a:gd name="connsiteY3" fmla="*/ 720080 h 720080"/>
                <a:gd name="connsiteX4" fmla="*/ 0 w 654658"/>
                <a:gd name="connsiteY4" fmla="*/ 720080 h 720080"/>
                <a:gd name="connsiteX5" fmla="*/ 0 w 654658"/>
                <a:gd name="connsiteY5" fmla="*/ 0 h 720080"/>
                <a:gd name="connsiteX0" fmla="*/ 72008 w 726666"/>
                <a:gd name="connsiteY0" fmla="*/ 0 h 720080"/>
                <a:gd name="connsiteX1" fmla="*/ 288032 w 726666"/>
                <a:gd name="connsiteY1" fmla="*/ 288032 h 720080"/>
                <a:gd name="connsiteX2" fmla="*/ 576064 w 726666"/>
                <a:gd name="connsiteY2" fmla="*/ 504056 h 720080"/>
                <a:gd name="connsiteX3" fmla="*/ 648072 w 726666"/>
                <a:gd name="connsiteY3" fmla="*/ 720080 h 720080"/>
                <a:gd name="connsiteX4" fmla="*/ 0 w 726666"/>
                <a:gd name="connsiteY4" fmla="*/ 720080 h 720080"/>
                <a:gd name="connsiteX5" fmla="*/ 72008 w 726666"/>
                <a:gd name="connsiteY5" fmla="*/ 0 h 720080"/>
                <a:gd name="connsiteX0" fmla="*/ 0 w 726666"/>
                <a:gd name="connsiteY0" fmla="*/ 0 h 720080"/>
                <a:gd name="connsiteX1" fmla="*/ 288032 w 726666"/>
                <a:gd name="connsiteY1" fmla="*/ 288032 h 720080"/>
                <a:gd name="connsiteX2" fmla="*/ 576064 w 726666"/>
                <a:gd name="connsiteY2" fmla="*/ 504056 h 720080"/>
                <a:gd name="connsiteX3" fmla="*/ 648072 w 726666"/>
                <a:gd name="connsiteY3" fmla="*/ 720080 h 720080"/>
                <a:gd name="connsiteX4" fmla="*/ 0 w 726666"/>
                <a:gd name="connsiteY4" fmla="*/ 720080 h 720080"/>
                <a:gd name="connsiteX5" fmla="*/ 0 w 726666"/>
                <a:gd name="connsiteY5" fmla="*/ 0 h 720080"/>
                <a:gd name="connsiteX0" fmla="*/ 0 w 726666"/>
                <a:gd name="connsiteY0" fmla="*/ 0 h 720080"/>
                <a:gd name="connsiteX1" fmla="*/ 288032 w 726666"/>
                <a:gd name="connsiteY1" fmla="*/ 288032 h 720080"/>
                <a:gd name="connsiteX2" fmla="*/ 576064 w 726666"/>
                <a:gd name="connsiteY2" fmla="*/ 504056 h 720080"/>
                <a:gd name="connsiteX3" fmla="*/ 648072 w 726666"/>
                <a:gd name="connsiteY3" fmla="*/ 720080 h 720080"/>
                <a:gd name="connsiteX4" fmla="*/ 0 w 726666"/>
                <a:gd name="connsiteY4" fmla="*/ 720080 h 720080"/>
                <a:gd name="connsiteX5" fmla="*/ 0 w 726666"/>
                <a:gd name="connsiteY5" fmla="*/ 0 h 720080"/>
                <a:gd name="connsiteX0" fmla="*/ 0 w 726666"/>
                <a:gd name="connsiteY0" fmla="*/ 0 h 720080"/>
                <a:gd name="connsiteX1" fmla="*/ 288032 w 726666"/>
                <a:gd name="connsiteY1" fmla="*/ 288032 h 720080"/>
                <a:gd name="connsiteX2" fmla="*/ 576064 w 726666"/>
                <a:gd name="connsiteY2" fmla="*/ 504056 h 720080"/>
                <a:gd name="connsiteX3" fmla="*/ 648072 w 726666"/>
                <a:gd name="connsiteY3" fmla="*/ 720080 h 720080"/>
                <a:gd name="connsiteX4" fmla="*/ 0 w 726666"/>
                <a:gd name="connsiteY4" fmla="*/ 720080 h 720080"/>
                <a:gd name="connsiteX5" fmla="*/ 0 w 726666"/>
                <a:gd name="connsiteY5" fmla="*/ 0 h 720080"/>
                <a:gd name="connsiteX0" fmla="*/ 0 w 726666"/>
                <a:gd name="connsiteY0" fmla="*/ 0 h 720080"/>
                <a:gd name="connsiteX1" fmla="*/ 288032 w 726666"/>
                <a:gd name="connsiteY1" fmla="*/ 288032 h 720080"/>
                <a:gd name="connsiteX2" fmla="*/ 576064 w 726666"/>
                <a:gd name="connsiteY2" fmla="*/ 504056 h 720080"/>
                <a:gd name="connsiteX3" fmla="*/ 648072 w 726666"/>
                <a:gd name="connsiteY3" fmla="*/ 720080 h 720080"/>
                <a:gd name="connsiteX4" fmla="*/ 0 w 726666"/>
                <a:gd name="connsiteY4" fmla="*/ 720080 h 720080"/>
                <a:gd name="connsiteX5" fmla="*/ 0 w 726666"/>
                <a:gd name="connsiteY5" fmla="*/ 0 h 720080"/>
                <a:gd name="connsiteX0" fmla="*/ 0 w 750173"/>
                <a:gd name="connsiteY0" fmla="*/ 0 h 720080"/>
                <a:gd name="connsiteX1" fmla="*/ 288032 w 750173"/>
                <a:gd name="connsiteY1" fmla="*/ 288032 h 720080"/>
                <a:gd name="connsiteX2" fmla="*/ 648072 w 750173"/>
                <a:gd name="connsiteY2" fmla="*/ 576064 h 720080"/>
                <a:gd name="connsiteX3" fmla="*/ 648072 w 750173"/>
                <a:gd name="connsiteY3" fmla="*/ 720080 h 720080"/>
                <a:gd name="connsiteX4" fmla="*/ 0 w 750173"/>
                <a:gd name="connsiteY4" fmla="*/ 720080 h 720080"/>
                <a:gd name="connsiteX5" fmla="*/ 0 w 750173"/>
                <a:gd name="connsiteY5" fmla="*/ 0 h 720080"/>
                <a:gd name="connsiteX0" fmla="*/ 0 w 726666"/>
                <a:gd name="connsiteY0" fmla="*/ 0 h 720080"/>
                <a:gd name="connsiteX1" fmla="*/ 288032 w 726666"/>
                <a:gd name="connsiteY1" fmla="*/ 288032 h 720080"/>
                <a:gd name="connsiteX2" fmla="*/ 648072 w 726666"/>
                <a:gd name="connsiteY2" fmla="*/ 576064 h 720080"/>
                <a:gd name="connsiteX3" fmla="*/ 648072 w 726666"/>
                <a:gd name="connsiteY3" fmla="*/ 720080 h 720080"/>
                <a:gd name="connsiteX4" fmla="*/ 0 w 726666"/>
                <a:gd name="connsiteY4" fmla="*/ 720080 h 720080"/>
                <a:gd name="connsiteX5" fmla="*/ 0 w 726666"/>
                <a:gd name="connsiteY5" fmla="*/ 0 h 720080"/>
                <a:gd name="connsiteX0" fmla="*/ 0 w 726666"/>
                <a:gd name="connsiteY0" fmla="*/ 0 h 720080"/>
                <a:gd name="connsiteX1" fmla="*/ 288032 w 726666"/>
                <a:gd name="connsiteY1" fmla="*/ 288032 h 720080"/>
                <a:gd name="connsiteX2" fmla="*/ 648072 w 726666"/>
                <a:gd name="connsiteY2" fmla="*/ 576064 h 720080"/>
                <a:gd name="connsiteX3" fmla="*/ 648072 w 726666"/>
                <a:gd name="connsiteY3" fmla="*/ 720080 h 720080"/>
                <a:gd name="connsiteX4" fmla="*/ 0 w 726666"/>
                <a:gd name="connsiteY4" fmla="*/ 720080 h 720080"/>
                <a:gd name="connsiteX5" fmla="*/ 0 w 726666"/>
                <a:gd name="connsiteY5" fmla="*/ 0 h 720080"/>
                <a:gd name="connsiteX0" fmla="*/ 0 w 726666"/>
                <a:gd name="connsiteY0" fmla="*/ 0 h 720080"/>
                <a:gd name="connsiteX1" fmla="*/ 288032 w 726666"/>
                <a:gd name="connsiteY1" fmla="*/ 288032 h 720080"/>
                <a:gd name="connsiteX2" fmla="*/ 648072 w 726666"/>
                <a:gd name="connsiteY2" fmla="*/ 576064 h 720080"/>
                <a:gd name="connsiteX3" fmla="*/ 648072 w 726666"/>
                <a:gd name="connsiteY3" fmla="*/ 720080 h 720080"/>
                <a:gd name="connsiteX4" fmla="*/ 0 w 726666"/>
                <a:gd name="connsiteY4" fmla="*/ 720080 h 720080"/>
                <a:gd name="connsiteX5" fmla="*/ 0 w 726666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666" h="720080">
                  <a:moveTo>
                    <a:pt x="0" y="0"/>
                  </a:moveTo>
                  <a:cubicBezTo>
                    <a:pt x="110373" y="60317"/>
                    <a:pt x="192021" y="192021"/>
                    <a:pt x="288032" y="288032"/>
                  </a:cubicBezTo>
                  <a:cubicBezTo>
                    <a:pt x="366626" y="382984"/>
                    <a:pt x="583129" y="540122"/>
                    <a:pt x="648072" y="576064"/>
                  </a:cubicBezTo>
                  <a:cubicBezTo>
                    <a:pt x="682159" y="626864"/>
                    <a:pt x="726666" y="695019"/>
                    <a:pt x="648072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Dowolny kształt 13"/>
            <p:cNvSpPr/>
            <p:nvPr/>
          </p:nvSpPr>
          <p:spPr>
            <a:xfrm>
              <a:off x="4355976" y="3878216"/>
              <a:ext cx="936104" cy="2503111"/>
            </a:xfrm>
            <a:custGeom>
              <a:avLst/>
              <a:gdLst>
                <a:gd name="connsiteX0" fmla="*/ 0 w 936104"/>
                <a:gd name="connsiteY0" fmla="*/ 0 h 2376264"/>
                <a:gd name="connsiteX1" fmla="*/ 936104 w 936104"/>
                <a:gd name="connsiteY1" fmla="*/ 0 h 2376264"/>
                <a:gd name="connsiteX2" fmla="*/ 936104 w 936104"/>
                <a:gd name="connsiteY2" fmla="*/ 2376264 h 2376264"/>
                <a:gd name="connsiteX3" fmla="*/ 0 w 936104"/>
                <a:gd name="connsiteY3" fmla="*/ 2376264 h 2376264"/>
                <a:gd name="connsiteX4" fmla="*/ 0 w 936104"/>
                <a:gd name="connsiteY4" fmla="*/ 0 h 2376264"/>
                <a:gd name="connsiteX0" fmla="*/ 0 w 936104"/>
                <a:gd name="connsiteY0" fmla="*/ 2376264 h 2376264"/>
                <a:gd name="connsiteX1" fmla="*/ 936104 w 936104"/>
                <a:gd name="connsiteY1" fmla="*/ 0 h 2376264"/>
                <a:gd name="connsiteX2" fmla="*/ 936104 w 936104"/>
                <a:gd name="connsiteY2" fmla="*/ 2376264 h 2376264"/>
                <a:gd name="connsiteX3" fmla="*/ 0 w 936104"/>
                <a:gd name="connsiteY3" fmla="*/ 2376264 h 2376264"/>
                <a:gd name="connsiteX4" fmla="*/ 0 w 936104"/>
                <a:gd name="connsiteY4" fmla="*/ 2376264 h 2376264"/>
                <a:gd name="connsiteX0" fmla="*/ 0 w 936104"/>
                <a:gd name="connsiteY0" fmla="*/ 2376264 h 2376264"/>
                <a:gd name="connsiteX1" fmla="*/ 936104 w 936104"/>
                <a:gd name="connsiteY1" fmla="*/ 0 h 2376264"/>
                <a:gd name="connsiteX2" fmla="*/ 936104 w 936104"/>
                <a:gd name="connsiteY2" fmla="*/ 2376264 h 2376264"/>
                <a:gd name="connsiteX3" fmla="*/ 0 w 936104"/>
                <a:gd name="connsiteY3" fmla="*/ 2376264 h 2376264"/>
                <a:gd name="connsiteX4" fmla="*/ 0 w 936104"/>
                <a:gd name="connsiteY4" fmla="*/ 2376264 h 2376264"/>
                <a:gd name="connsiteX0" fmla="*/ 0 w 936104"/>
                <a:gd name="connsiteY0" fmla="*/ 2647127 h 2647127"/>
                <a:gd name="connsiteX1" fmla="*/ 648072 w 936104"/>
                <a:gd name="connsiteY1" fmla="*/ 1062951 h 2647127"/>
                <a:gd name="connsiteX2" fmla="*/ 936104 w 936104"/>
                <a:gd name="connsiteY2" fmla="*/ 270863 h 2647127"/>
                <a:gd name="connsiteX3" fmla="*/ 936104 w 936104"/>
                <a:gd name="connsiteY3" fmla="*/ 2647127 h 2647127"/>
                <a:gd name="connsiteX4" fmla="*/ 0 w 936104"/>
                <a:gd name="connsiteY4" fmla="*/ 2647127 h 2647127"/>
                <a:gd name="connsiteX5" fmla="*/ 0 w 936104"/>
                <a:gd name="connsiteY5" fmla="*/ 2647127 h 2647127"/>
                <a:gd name="connsiteX0" fmla="*/ 0 w 936104"/>
                <a:gd name="connsiteY0" fmla="*/ 2647127 h 2647127"/>
                <a:gd name="connsiteX1" fmla="*/ 648072 w 936104"/>
                <a:gd name="connsiteY1" fmla="*/ 1062951 h 2647127"/>
                <a:gd name="connsiteX2" fmla="*/ 936104 w 936104"/>
                <a:gd name="connsiteY2" fmla="*/ 270863 h 2647127"/>
                <a:gd name="connsiteX3" fmla="*/ 936104 w 936104"/>
                <a:gd name="connsiteY3" fmla="*/ 2647127 h 2647127"/>
                <a:gd name="connsiteX4" fmla="*/ 0 w 936104"/>
                <a:gd name="connsiteY4" fmla="*/ 2647127 h 2647127"/>
                <a:gd name="connsiteX5" fmla="*/ 0 w 936104"/>
                <a:gd name="connsiteY5" fmla="*/ 2647127 h 2647127"/>
                <a:gd name="connsiteX0" fmla="*/ 0 w 936104"/>
                <a:gd name="connsiteY0" fmla="*/ 2647127 h 2647127"/>
                <a:gd name="connsiteX1" fmla="*/ 648072 w 936104"/>
                <a:gd name="connsiteY1" fmla="*/ 1062952 h 2647127"/>
                <a:gd name="connsiteX2" fmla="*/ 936104 w 936104"/>
                <a:gd name="connsiteY2" fmla="*/ 270863 h 2647127"/>
                <a:gd name="connsiteX3" fmla="*/ 936104 w 936104"/>
                <a:gd name="connsiteY3" fmla="*/ 2647127 h 2647127"/>
                <a:gd name="connsiteX4" fmla="*/ 0 w 936104"/>
                <a:gd name="connsiteY4" fmla="*/ 2647127 h 2647127"/>
                <a:gd name="connsiteX5" fmla="*/ 0 w 936104"/>
                <a:gd name="connsiteY5" fmla="*/ 2647127 h 2647127"/>
                <a:gd name="connsiteX0" fmla="*/ 0 w 936104"/>
                <a:gd name="connsiteY0" fmla="*/ 2647127 h 2647127"/>
                <a:gd name="connsiteX1" fmla="*/ 648072 w 936104"/>
                <a:gd name="connsiteY1" fmla="*/ 1062952 h 2647127"/>
                <a:gd name="connsiteX2" fmla="*/ 936104 w 936104"/>
                <a:gd name="connsiteY2" fmla="*/ 270863 h 2647127"/>
                <a:gd name="connsiteX3" fmla="*/ 936104 w 936104"/>
                <a:gd name="connsiteY3" fmla="*/ 2647127 h 2647127"/>
                <a:gd name="connsiteX4" fmla="*/ 0 w 936104"/>
                <a:gd name="connsiteY4" fmla="*/ 2647127 h 2647127"/>
                <a:gd name="connsiteX5" fmla="*/ 0 w 936104"/>
                <a:gd name="connsiteY5" fmla="*/ 2647127 h 2647127"/>
                <a:gd name="connsiteX0" fmla="*/ 0 w 936104"/>
                <a:gd name="connsiteY0" fmla="*/ 2647127 h 2656120"/>
                <a:gd name="connsiteX1" fmla="*/ 576064 w 936104"/>
                <a:gd name="connsiteY1" fmla="*/ 1206968 h 2656120"/>
                <a:gd name="connsiteX2" fmla="*/ 936104 w 936104"/>
                <a:gd name="connsiteY2" fmla="*/ 270863 h 2656120"/>
                <a:gd name="connsiteX3" fmla="*/ 936104 w 936104"/>
                <a:gd name="connsiteY3" fmla="*/ 2647127 h 2656120"/>
                <a:gd name="connsiteX4" fmla="*/ 0 w 936104"/>
                <a:gd name="connsiteY4" fmla="*/ 2647127 h 2656120"/>
                <a:gd name="connsiteX5" fmla="*/ 0 w 936104"/>
                <a:gd name="connsiteY5" fmla="*/ 2647127 h 2656120"/>
                <a:gd name="connsiteX0" fmla="*/ 0 w 936104"/>
                <a:gd name="connsiteY0" fmla="*/ 2503111 h 2512104"/>
                <a:gd name="connsiteX1" fmla="*/ 576064 w 936104"/>
                <a:gd name="connsiteY1" fmla="*/ 1062952 h 2512104"/>
                <a:gd name="connsiteX2" fmla="*/ 936104 w 936104"/>
                <a:gd name="connsiteY2" fmla="*/ 270863 h 2512104"/>
                <a:gd name="connsiteX3" fmla="*/ 936104 w 936104"/>
                <a:gd name="connsiteY3" fmla="*/ 2503111 h 2512104"/>
                <a:gd name="connsiteX4" fmla="*/ 0 w 936104"/>
                <a:gd name="connsiteY4" fmla="*/ 2503111 h 2512104"/>
                <a:gd name="connsiteX5" fmla="*/ 0 w 936104"/>
                <a:gd name="connsiteY5" fmla="*/ 2503111 h 2512104"/>
                <a:gd name="connsiteX0" fmla="*/ 0 w 936104"/>
                <a:gd name="connsiteY0" fmla="*/ 2503111 h 2512103"/>
                <a:gd name="connsiteX1" fmla="*/ 648072 w 936104"/>
                <a:gd name="connsiteY1" fmla="*/ 1062951 h 2512103"/>
                <a:gd name="connsiteX2" fmla="*/ 936104 w 936104"/>
                <a:gd name="connsiteY2" fmla="*/ 270863 h 2512103"/>
                <a:gd name="connsiteX3" fmla="*/ 936104 w 936104"/>
                <a:gd name="connsiteY3" fmla="*/ 2503111 h 2512103"/>
                <a:gd name="connsiteX4" fmla="*/ 0 w 936104"/>
                <a:gd name="connsiteY4" fmla="*/ 2503111 h 2512103"/>
                <a:gd name="connsiteX5" fmla="*/ 0 w 936104"/>
                <a:gd name="connsiteY5" fmla="*/ 2503111 h 2512103"/>
                <a:gd name="connsiteX0" fmla="*/ 0 w 936104"/>
                <a:gd name="connsiteY0" fmla="*/ 2503111 h 2503111"/>
                <a:gd name="connsiteX1" fmla="*/ 648072 w 936104"/>
                <a:gd name="connsiteY1" fmla="*/ 1062951 h 2503111"/>
                <a:gd name="connsiteX2" fmla="*/ 936104 w 936104"/>
                <a:gd name="connsiteY2" fmla="*/ 270863 h 2503111"/>
                <a:gd name="connsiteX3" fmla="*/ 936104 w 936104"/>
                <a:gd name="connsiteY3" fmla="*/ 2503111 h 2503111"/>
                <a:gd name="connsiteX4" fmla="*/ 0 w 936104"/>
                <a:gd name="connsiteY4" fmla="*/ 2503111 h 2503111"/>
                <a:gd name="connsiteX5" fmla="*/ 0 w 936104"/>
                <a:gd name="connsiteY5" fmla="*/ 2503111 h 2503111"/>
                <a:gd name="connsiteX0" fmla="*/ 0 w 936104"/>
                <a:gd name="connsiteY0" fmla="*/ 2503111 h 2527115"/>
                <a:gd name="connsiteX1" fmla="*/ 288032 w 936104"/>
                <a:gd name="connsiteY1" fmla="*/ 2287088 h 2527115"/>
                <a:gd name="connsiteX2" fmla="*/ 648072 w 936104"/>
                <a:gd name="connsiteY2" fmla="*/ 1062951 h 2527115"/>
                <a:gd name="connsiteX3" fmla="*/ 936104 w 936104"/>
                <a:gd name="connsiteY3" fmla="*/ 270863 h 2527115"/>
                <a:gd name="connsiteX4" fmla="*/ 936104 w 936104"/>
                <a:gd name="connsiteY4" fmla="*/ 2503111 h 2527115"/>
                <a:gd name="connsiteX5" fmla="*/ 0 w 936104"/>
                <a:gd name="connsiteY5" fmla="*/ 2503111 h 2527115"/>
                <a:gd name="connsiteX6" fmla="*/ 0 w 936104"/>
                <a:gd name="connsiteY6" fmla="*/ 2503111 h 2527115"/>
                <a:gd name="connsiteX0" fmla="*/ 0 w 936104"/>
                <a:gd name="connsiteY0" fmla="*/ 2503111 h 2503111"/>
                <a:gd name="connsiteX1" fmla="*/ 288032 w 936104"/>
                <a:gd name="connsiteY1" fmla="*/ 2287088 h 2503111"/>
                <a:gd name="connsiteX2" fmla="*/ 648072 w 936104"/>
                <a:gd name="connsiteY2" fmla="*/ 1062951 h 2503111"/>
                <a:gd name="connsiteX3" fmla="*/ 936104 w 936104"/>
                <a:gd name="connsiteY3" fmla="*/ 270863 h 2503111"/>
                <a:gd name="connsiteX4" fmla="*/ 936104 w 936104"/>
                <a:gd name="connsiteY4" fmla="*/ 2503111 h 2503111"/>
                <a:gd name="connsiteX5" fmla="*/ 0 w 936104"/>
                <a:gd name="connsiteY5" fmla="*/ 2503111 h 2503111"/>
                <a:gd name="connsiteX6" fmla="*/ 0 w 936104"/>
                <a:gd name="connsiteY6" fmla="*/ 2503111 h 250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6104" h="2503111">
                  <a:moveTo>
                    <a:pt x="0" y="2503111"/>
                  </a:moveTo>
                  <a:cubicBezTo>
                    <a:pt x="41296" y="2455557"/>
                    <a:pt x="156778" y="2461879"/>
                    <a:pt x="288032" y="2287088"/>
                  </a:cubicBezTo>
                  <a:cubicBezTo>
                    <a:pt x="396044" y="2047061"/>
                    <a:pt x="533350" y="1387438"/>
                    <a:pt x="648072" y="1062951"/>
                  </a:cubicBezTo>
                  <a:cubicBezTo>
                    <a:pt x="723325" y="630345"/>
                    <a:pt x="899699" y="0"/>
                    <a:pt x="936104" y="270863"/>
                  </a:cubicBezTo>
                  <a:lnTo>
                    <a:pt x="936104" y="2503111"/>
                  </a:lnTo>
                  <a:lnTo>
                    <a:pt x="0" y="2503111"/>
                  </a:lnTo>
                  <a:lnTo>
                    <a:pt x="0" y="2503111"/>
                  </a:lnTo>
                  <a:close/>
                </a:path>
              </a:pathLst>
            </a:custGeom>
            <a:solidFill>
              <a:srgbClr val="C00000">
                <a:alpha val="14000"/>
              </a:srgb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12163" y="1916832"/>
            <a:ext cx="1080119" cy="1152128"/>
          </a:xfrm>
        </p:spPr>
        <p:txBody>
          <a:bodyPr/>
          <a:lstStyle/>
          <a:p>
            <a:pPr algn="ctr"/>
            <a:r>
              <a:rPr lang="pl-PL" sz="2000" dirty="0" smtClean="0"/>
              <a:t>błąd I rodzaju</a:t>
            </a:r>
          </a:p>
          <a:p>
            <a:pPr algn="ctr"/>
            <a:r>
              <a:rPr lang="pl-PL" sz="2000" dirty="0" smtClean="0">
                <a:solidFill>
                  <a:schemeClr val="accent2"/>
                </a:solidFill>
                <a:sym typeface="Symbol" pitchFamily="18" charset="2"/>
              </a:rPr>
              <a:t></a:t>
            </a:r>
          </a:p>
          <a:p>
            <a:pPr algn="ctr"/>
            <a:endParaRPr lang="pl-PL" sz="2000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1547667" y="1124744"/>
            <a:ext cx="1512167" cy="1152128"/>
          </a:xfrm>
          <a:prstGeom prst="rect">
            <a:avLst/>
          </a:prstGeom>
          <a:solidFill>
            <a:srgbClr val="FFFFFF">
              <a:alpha val="6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/>
          <a:p>
            <a:pPr algn="ctr" defTabSz="914085" eaLnBrk="0" hangingPunct="0">
              <a:spcBef>
                <a:spcPct val="50000"/>
              </a:spcBef>
              <a:buSzPct val="70000"/>
              <a:defRPr/>
            </a:pPr>
            <a:r>
              <a:rPr lang="pl-PL" sz="2000" kern="0" dirty="0" smtClean="0">
                <a:latin typeface="+mn-lt"/>
              </a:rPr>
              <a:t>rozkład średnich z populacji A</a:t>
            </a:r>
            <a:endParaRPr lang="pl-PL" sz="2000" kern="0" dirty="0">
              <a:latin typeface="+mn-lt"/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3203851" y="3717032"/>
            <a:ext cx="1512167" cy="1152128"/>
          </a:xfrm>
          <a:prstGeom prst="rect">
            <a:avLst/>
          </a:prstGeom>
          <a:solidFill>
            <a:srgbClr val="FFFFFF">
              <a:alpha val="6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/>
          <a:p>
            <a:pPr algn="ctr" defTabSz="914085" eaLnBrk="0" hangingPunct="0">
              <a:spcBef>
                <a:spcPct val="50000"/>
              </a:spcBef>
              <a:buSzPct val="70000"/>
              <a:defRPr/>
            </a:pPr>
            <a:r>
              <a:rPr lang="pl-PL" sz="2000" kern="0" dirty="0" smtClean="0">
                <a:latin typeface="+mn-lt"/>
              </a:rPr>
              <a:t>rozkład średnich z populacji B</a:t>
            </a:r>
            <a:endParaRPr lang="pl-PL" sz="2000" kern="0" dirty="0">
              <a:latin typeface="+mn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00116" y="188915"/>
            <a:ext cx="7488237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5" rIns="91408" bIns="45705" numCol="1" anchor="ctr" anchorCtr="0" compatLnSpc="1">
            <a:prstTxWarp prst="textNoShape">
              <a:avLst/>
            </a:prstTxWarp>
          </a:bodyPr>
          <a:lstStyle/>
          <a:p>
            <a:pPr algn="ctr" defTabSz="914085" eaLnBrk="0" hangingPunct="0">
              <a:defRPr/>
            </a:pPr>
            <a:r>
              <a:rPr lang="pl-PL" sz="2800" kern="0" dirty="0" smtClean="0">
                <a:latin typeface="+mj-lt"/>
                <a:ea typeface="+mj-ea"/>
                <a:cs typeface="+mj-cs"/>
              </a:rPr>
              <a:t>Rozkłady średnich z nieskończenie wielu próbek</a:t>
            </a:r>
            <a:endParaRPr lang="pl-PL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020272" y="1412778"/>
            <a:ext cx="1944216" cy="1754296"/>
          </a:xfrm>
          <a:prstGeom prst="rect">
            <a:avLst/>
          </a:prstGeom>
        </p:spPr>
        <p:txBody>
          <a:bodyPr wrap="square" lIns="91408" tIns="45705" rIns="91408" bIns="45705">
            <a:spAutoFit/>
          </a:bodyPr>
          <a:lstStyle/>
          <a:p>
            <a:r>
              <a:rPr lang="pl-PL" dirty="0" smtClean="0"/>
              <a:t>prawdopodobieństwo otrzymania danego wyniku, </a:t>
            </a:r>
            <a:br>
              <a:rPr lang="pl-PL" dirty="0" smtClean="0"/>
            </a:br>
            <a:r>
              <a:rPr lang="pl-PL" dirty="0" smtClean="0"/>
              <a:t>jeśli </a:t>
            </a:r>
            <a:r>
              <a:rPr lang="pl-PL" dirty="0" smtClean="0">
                <a:solidFill>
                  <a:srgbClr val="006699"/>
                </a:solidFill>
              </a:rPr>
              <a:t>uznać hipotezę zerową za prawdziwą</a:t>
            </a:r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1403651" y="4653136"/>
            <a:ext cx="1655415" cy="9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/>
          <a:p>
            <a:pPr algn="ctr" defTabSz="914085" eaLnBrk="0" hangingPunct="0">
              <a:spcBef>
                <a:spcPct val="50000"/>
              </a:spcBef>
              <a:buSzPct val="70000"/>
              <a:defRPr/>
            </a:pPr>
            <a:r>
              <a:rPr lang="pl-PL" sz="2000" kern="0" dirty="0" smtClean="0">
                <a:latin typeface="+mn-lt"/>
              </a:rPr>
              <a:t>błąd II rodzaju</a:t>
            </a:r>
          </a:p>
          <a:p>
            <a:pPr lvl="0" algn="ctr">
              <a:spcBef>
                <a:spcPct val="20000"/>
              </a:spcBef>
            </a:pPr>
            <a:r>
              <a:rPr lang="pl-PL" dirty="0" smtClean="0">
                <a:solidFill>
                  <a:srgbClr val="FF0000"/>
                </a:solidFill>
                <a:latin typeface="Calibri"/>
                <a:sym typeface="Symbol" pitchFamily="18" charset="2"/>
              </a:rPr>
              <a:t></a:t>
            </a:r>
          </a:p>
          <a:p>
            <a:pPr algn="ctr" defTabSz="914085" eaLnBrk="0" hangingPunct="0">
              <a:spcBef>
                <a:spcPct val="50000"/>
              </a:spcBef>
              <a:buSzPct val="70000"/>
              <a:defRPr/>
            </a:pPr>
            <a:endParaRPr lang="pl-PL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3176</TotalTime>
  <Words>2333</Words>
  <Application>Microsoft Office PowerPoint</Application>
  <PresentationFormat>Pokaz na ekranie (4:3)</PresentationFormat>
  <Paragraphs>569</Paragraphs>
  <Slides>57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57</vt:i4>
      </vt:variant>
    </vt:vector>
  </HeadingPairs>
  <TitlesOfParts>
    <vt:vector size="60" baseType="lpstr">
      <vt:lpstr>Projekt domyślny</vt:lpstr>
      <vt:lpstr>1_Projekt domyślny</vt:lpstr>
      <vt:lpstr>Równanie</vt:lpstr>
      <vt:lpstr>Wnioskowanie statystyczne Weryfikacja hipotez statystycznych</vt:lpstr>
      <vt:lpstr>Slajd 2</vt:lpstr>
      <vt:lpstr>Weryfikacja hipotez statystycznych</vt:lpstr>
      <vt:lpstr>Londyn, 1710r.</vt:lpstr>
      <vt:lpstr>Testy statystyczne</vt:lpstr>
      <vt:lpstr>Podstawowe etapy procesu weryfikacji hipotez statystycznych</vt:lpstr>
      <vt:lpstr>Etapy wnioskowania statystycznego</vt:lpstr>
      <vt:lpstr>1. Sformułowanie hipotez H0 i H1  Parametryczne testy istotności  </vt:lpstr>
      <vt:lpstr>                                                                                                                                                                                                                                        </vt:lpstr>
      <vt:lpstr>2. Przyjęcie odpowiedniego poziomu istotności  oraz liczebności próby</vt:lpstr>
      <vt:lpstr>Rodzaje błędów popełnianych przy weryfikacji hipotez statystycznych</vt:lpstr>
      <vt:lpstr>Związek pomiędzy błędami I i II rodzaju: zmniejszanie wartości  pociąga wzrost wartości </vt:lpstr>
      <vt:lpstr>Moc testu</vt:lpstr>
      <vt:lpstr>3. Określenie obszaru krytycznego i obszaru przyjęcia sprawdzanej hipotezy H0</vt:lpstr>
      <vt:lpstr>H0: m=m0  H1: m&lt;m0   P(U ≤ u )  = </vt:lpstr>
      <vt:lpstr>H0: m=m0  H1: m&gt;m0   P(U  u )  = </vt:lpstr>
      <vt:lpstr>H0: m=m0  H1: m≠m0  P (U  u 1-/2  )  = </vt:lpstr>
      <vt:lpstr>4. Wybór testu weryfikującego H0  i wyliczenie statystyki testowej</vt:lpstr>
      <vt:lpstr>Funkcje testowe dla dużej próby i dla małej, gdy nieznana jest wartość wariancji w populacji</vt:lpstr>
      <vt:lpstr>Podstawa do podjęcia decyzji weryfikacyjnej</vt:lpstr>
      <vt:lpstr>Przykład realizowany z pomocą pakietu STATISTICA</vt:lpstr>
      <vt:lpstr>Slajd 22</vt:lpstr>
      <vt:lpstr>Podstawowe twierdzenia dotyczące zmiennych  o rozkładzie Studenta</vt:lpstr>
      <vt:lpstr>Weryfikacja hipotezy o wariancji  w rozkładzie normalnym</vt:lpstr>
      <vt:lpstr>Weryfikacja hipotezy o wariancji  w rozkładzie normalnym</vt:lpstr>
      <vt:lpstr>Tablice rozkładu 2</vt:lpstr>
      <vt:lpstr>Weryfikacja hipotez dotyczących  postaci  nieznanego rozkładu - Testy zgodności . </vt:lpstr>
      <vt:lpstr>Slajd 28</vt:lpstr>
      <vt:lpstr>Test 2 Pearsona </vt:lpstr>
      <vt:lpstr>Test 2 Pearsona</vt:lpstr>
      <vt:lpstr>Test 2 Pearsona</vt:lpstr>
      <vt:lpstr>Weryfikacja hipotezy o zgodności rozkładu empirycznego z teoretycznym</vt:lpstr>
      <vt:lpstr>Algorytm realizacji testu 2 Pearsona</vt:lpstr>
      <vt:lpstr>Komentarz do testu 2 </vt:lpstr>
      <vt:lpstr>Zastosowania testu 2 – przykład 1</vt:lpstr>
      <vt:lpstr>Wykonanie testu </vt:lpstr>
      <vt:lpstr>Zastosowania testu 2 –przykład 2</vt:lpstr>
      <vt:lpstr>Slajd 38</vt:lpstr>
      <vt:lpstr>Slajd 39</vt:lpstr>
      <vt:lpstr>Slajd 40</vt:lpstr>
      <vt:lpstr>Slajd 41</vt:lpstr>
      <vt:lpstr>Slajd 42</vt:lpstr>
      <vt:lpstr>Weryfikacja hipotezy o zgodności rozkładu empirycznego z teoretycznym</vt:lpstr>
      <vt:lpstr>Przykład badania zgodności z rozkładem normalnym</vt:lpstr>
      <vt:lpstr>Przykład badania zgodności z rozkładem normalnym - dokończyć</vt:lpstr>
      <vt:lpstr>Przykład badania zgodności z rozkładem normalnym – wskazówki do obliczeń</vt:lpstr>
      <vt:lpstr>Jak to się liczy w Statistica</vt:lpstr>
      <vt:lpstr>Jak to się liczy w Statistica</vt:lpstr>
      <vt:lpstr>Slajd 49</vt:lpstr>
      <vt:lpstr>Slajd 50</vt:lpstr>
      <vt:lpstr>Z tabeli liczności</vt:lpstr>
      <vt:lpstr>Testy normalności w pakiecie Statistica</vt:lpstr>
      <vt:lpstr>Testy normalności w pakiecie Statistica</vt:lpstr>
      <vt:lpstr>Podstawa do podjęcia decyzji weryfikacyjnej</vt:lpstr>
      <vt:lpstr>Podstawa do podjęcia decyzji weryfikacyjnej</vt:lpstr>
      <vt:lpstr>Założenia testów t-Studenta</vt:lpstr>
      <vt:lpstr>Slajd 57</vt:lpstr>
    </vt:vector>
  </TitlesOfParts>
  <Company>AGH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Regulski</dc:creator>
  <cp:lastModifiedBy>regulski</cp:lastModifiedBy>
  <cp:revision>89</cp:revision>
  <dcterms:created xsi:type="dcterms:W3CDTF">2009-12-04T09:17:17Z</dcterms:created>
  <dcterms:modified xsi:type="dcterms:W3CDTF">2020-03-13T14:32:39Z</dcterms:modified>
</cp:coreProperties>
</file>