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396" r:id="rId3"/>
    <p:sldId id="397" r:id="rId4"/>
    <p:sldId id="441" r:id="rId5"/>
    <p:sldId id="442" r:id="rId6"/>
    <p:sldId id="398" r:id="rId7"/>
    <p:sldId id="399" r:id="rId8"/>
    <p:sldId id="400" r:id="rId9"/>
    <p:sldId id="401" r:id="rId10"/>
    <p:sldId id="443" r:id="rId11"/>
    <p:sldId id="402" r:id="rId12"/>
    <p:sldId id="403" r:id="rId13"/>
    <p:sldId id="404" r:id="rId14"/>
    <p:sldId id="405" r:id="rId15"/>
    <p:sldId id="406" r:id="rId16"/>
    <p:sldId id="407" r:id="rId17"/>
    <p:sldId id="427" r:id="rId18"/>
    <p:sldId id="428" r:id="rId19"/>
    <p:sldId id="429" r:id="rId20"/>
    <p:sldId id="431" r:id="rId21"/>
    <p:sldId id="466" r:id="rId22"/>
    <p:sldId id="467" r:id="rId23"/>
    <p:sldId id="468" r:id="rId24"/>
    <p:sldId id="432" r:id="rId25"/>
    <p:sldId id="433" r:id="rId26"/>
    <p:sldId id="409" r:id="rId27"/>
    <p:sldId id="469" r:id="rId28"/>
    <p:sldId id="470" r:id="rId29"/>
    <p:sldId id="410" r:id="rId30"/>
    <p:sldId id="471" r:id="rId31"/>
    <p:sldId id="411" r:id="rId32"/>
    <p:sldId id="412" r:id="rId33"/>
    <p:sldId id="413" r:id="rId34"/>
    <p:sldId id="475" r:id="rId35"/>
    <p:sldId id="476" r:id="rId36"/>
    <p:sldId id="477" r:id="rId37"/>
    <p:sldId id="478" r:id="rId38"/>
    <p:sldId id="479" r:id="rId39"/>
    <p:sldId id="415" r:id="rId40"/>
    <p:sldId id="416" r:id="rId41"/>
    <p:sldId id="481" r:id="rId42"/>
    <p:sldId id="482" r:id="rId43"/>
    <p:sldId id="483" r:id="rId44"/>
    <p:sldId id="487" r:id="rId45"/>
    <p:sldId id="484" r:id="rId46"/>
    <p:sldId id="485" r:id="rId47"/>
    <p:sldId id="486" r:id="rId48"/>
    <p:sldId id="437" r:id="rId49"/>
    <p:sldId id="438" r:id="rId50"/>
    <p:sldId id="439" r:id="rId51"/>
    <p:sldId id="440" r:id="rId52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>
        <c:manualLayout>
          <c:xMode val="edge"/>
          <c:yMode val="edge"/>
          <c:x val="0.39772727272727343"/>
          <c:y val="1.9841269841269871E-2"/>
        </c:manualLayout>
      </c:layout>
      <c:spPr>
        <a:noFill/>
        <a:ln w="24932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pl-PL"/>
        </a:p>
      </c:txPr>
    </c:title>
    <c:plotArea>
      <c:layout>
        <c:manualLayout>
          <c:layoutTarget val="inner"/>
          <c:xMode val="edge"/>
          <c:yMode val="edge"/>
          <c:x val="7.6704545454545511E-2"/>
          <c:y val="0.25"/>
          <c:w val="0.87215909090909205"/>
          <c:h val="0.60714285714285765"/>
        </c:manualLayout>
      </c:layout>
      <c:scatterChart>
        <c:scatterStyle val="lineMarker"/>
        <c:ser>
          <c:idx val="0"/>
          <c:order val="0"/>
          <c:tx>
            <c:strRef>
              <c:f>Arkusz1!$F$13</c:f>
              <c:strCache>
                <c:ptCount val="1"/>
                <c:pt idx="0">
                  <c:v>y=2x+1</c:v>
                </c:pt>
              </c:strCache>
            </c:strRef>
          </c:tx>
          <c:spPr>
            <a:ln w="28049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Arkusz1!$E$14:$E$53</c:f>
              <c:numCache>
                <c:formatCode>General</c:formatCode>
                <c:ptCount val="40"/>
                <c:pt idx="0">
                  <c:v>5.0000000000000065E-2</c:v>
                </c:pt>
                <c:pt idx="1">
                  <c:v>0.1</c:v>
                </c:pt>
                <c:pt idx="2">
                  <c:v>0.15000000000000019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0.65000000000000102</c:v>
                </c:pt>
                <c:pt idx="13">
                  <c:v>0.70000000000000062</c:v>
                </c:pt>
                <c:pt idx="14">
                  <c:v>0.75000000000000089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1.1499999999999984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1.7000000000000013</c:v>
                </c:pt>
                <c:pt idx="34">
                  <c:v>1.7500000000000013</c:v>
                </c:pt>
                <c:pt idx="35">
                  <c:v>1.8</c:v>
                </c:pt>
                <c:pt idx="36">
                  <c:v>1.85</c:v>
                </c:pt>
                <c:pt idx="37">
                  <c:v>1.9</c:v>
                </c:pt>
                <c:pt idx="38">
                  <c:v>1.9500000000000002</c:v>
                </c:pt>
                <c:pt idx="39">
                  <c:v>2</c:v>
                </c:pt>
              </c:numCache>
            </c:numRef>
          </c:xVal>
          <c:yVal>
            <c:numRef>
              <c:f>Arkusz1!$F$14:$F$53</c:f>
              <c:numCache>
                <c:formatCode>General</c:formatCode>
                <c:ptCount val="40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1.7000000000000013</c:v>
                </c:pt>
                <c:pt idx="7">
                  <c:v>1.8</c:v>
                </c:pt>
                <c:pt idx="8">
                  <c:v>1.9</c:v>
                </c:pt>
                <c:pt idx="9">
                  <c:v>2</c:v>
                </c:pt>
                <c:pt idx="10">
                  <c:v>2.1</c:v>
                </c:pt>
                <c:pt idx="11">
                  <c:v>2.2000000000000002</c:v>
                </c:pt>
                <c:pt idx="12">
                  <c:v>2.2999999999999998</c:v>
                </c:pt>
                <c:pt idx="13">
                  <c:v>2.4</c:v>
                </c:pt>
                <c:pt idx="14">
                  <c:v>2.5</c:v>
                </c:pt>
                <c:pt idx="15">
                  <c:v>2.6</c:v>
                </c:pt>
                <c:pt idx="16">
                  <c:v>2.7</c:v>
                </c:pt>
                <c:pt idx="17">
                  <c:v>2.8</c:v>
                </c:pt>
                <c:pt idx="18">
                  <c:v>2.9</c:v>
                </c:pt>
                <c:pt idx="19">
                  <c:v>3</c:v>
                </c:pt>
                <c:pt idx="20">
                  <c:v>3.1</c:v>
                </c:pt>
                <c:pt idx="21">
                  <c:v>3.2</c:v>
                </c:pt>
                <c:pt idx="22">
                  <c:v>3.3</c:v>
                </c:pt>
                <c:pt idx="23">
                  <c:v>3.4</c:v>
                </c:pt>
                <c:pt idx="24">
                  <c:v>3.5</c:v>
                </c:pt>
                <c:pt idx="25">
                  <c:v>3.6</c:v>
                </c:pt>
                <c:pt idx="26">
                  <c:v>3.7</c:v>
                </c:pt>
                <c:pt idx="27">
                  <c:v>3.8</c:v>
                </c:pt>
                <c:pt idx="28">
                  <c:v>3.9</c:v>
                </c:pt>
                <c:pt idx="29">
                  <c:v>4</c:v>
                </c:pt>
                <c:pt idx="30">
                  <c:v>4.0999999999999996</c:v>
                </c:pt>
                <c:pt idx="31">
                  <c:v>4.2</c:v>
                </c:pt>
                <c:pt idx="32">
                  <c:v>4.3</c:v>
                </c:pt>
                <c:pt idx="33">
                  <c:v>4.4000000000000004</c:v>
                </c:pt>
                <c:pt idx="34">
                  <c:v>4.5</c:v>
                </c:pt>
                <c:pt idx="35">
                  <c:v>4.5999999999999996</c:v>
                </c:pt>
                <c:pt idx="36">
                  <c:v>4.7</c:v>
                </c:pt>
                <c:pt idx="37">
                  <c:v>4.8</c:v>
                </c:pt>
                <c:pt idx="38">
                  <c:v>4.9000000000000004</c:v>
                </c:pt>
                <c:pt idx="39">
                  <c:v>5</c:v>
                </c:pt>
              </c:numCache>
            </c:numRef>
          </c:yVal>
        </c:ser>
        <c:axId val="125965824"/>
        <c:axId val="128086016"/>
      </c:scatterChart>
      <c:valAx>
        <c:axId val="125965824"/>
        <c:scaling>
          <c:orientation val="minMax"/>
          <c:max val="2"/>
        </c:scaling>
        <c:axPos val="b"/>
        <c:numFmt formatCode="General" sourceLinked="1"/>
        <c:tickLblPos val="nextTo"/>
        <c:spPr>
          <a:ln w="31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086016"/>
        <c:crosses val="autoZero"/>
        <c:crossBetween val="midCat"/>
      </c:valAx>
      <c:valAx>
        <c:axId val="128086016"/>
        <c:scaling>
          <c:orientation val="minMax"/>
        </c:scaling>
        <c:axPos val="l"/>
        <c:majorGridlines>
          <c:spPr>
            <a:ln w="311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5965824"/>
        <c:crosses val="autoZero"/>
        <c:crossBetween val="midCat"/>
      </c:valAx>
      <c:spPr>
        <a:noFill/>
        <a:ln w="12466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17">
      <a:solidFill>
        <a:srgbClr val="000000"/>
      </a:solidFill>
      <a:prstDash val="solid"/>
    </a:ln>
  </c:spPr>
  <c:txPr>
    <a:bodyPr/>
    <a:lstStyle/>
    <a:p>
      <a:pPr>
        <a:defRPr sz="7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000">
                <a:latin typeface="+mn-lt"/>
              </a:defRPr>
            </a:pPr>
            <a:r>
              <a:rPr lang="pl-PL" sz="2000">
                <a:latin typeface="+mn-lt"/>
              </a:rPr>
              <a:t>y=1+xcos(x)</a:t>
            </a:r>
          </a:p>
        </c:rich>
      </c:tx>
      <c:layout>
        <c:manualLayout>
          <c:xMode val="edge"/>
          <c:yMode val="edge"/>
          <c:x val="0.34464751958224582"/>
          <c:y val="2.032520325203252E-2"/>
        </c:manualLayout>
      </c:layout>
    </c:title>
    <c:plotArea>
      <c:layout>
        <c:manualLayout>
          <c:layoutTarget val="inner"/>
          <c:xMode val="edge"/>
          <c:yMode val="edge"/>
          <c:x val="0.12010443864229765"/>
          <c:y val="0.2009226902332753"/>
          <c:w val="0.8433420365535268"/>
          <c:h val="0.73774498962062363"/>
        </c:manualLayout>
      </c:layout>
      <c:scatterChart>
        <c:scatterStyle val="lineMarker"/>
        <c:ser>
          <c:idx val="0"/>
          <c:order val="0"/>
          <c:tx>
            <c:strRef>
              <c:f>Arkusz1!$J$13</c:f>
              <c:strCache>
                <c:ptCount val="1"/>
                <c:pt idx="0">
                  <c:v>y=1+xcos(x)</c:v>
                </c:pt>
              </c:strCache>
            </c:strRef>
          </c:tx>
          <c:spPr>
            <a:ln w="23217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Arkusz1!$E$14:$E$87</c:f>
              <c:numCache>
                <c:formatCode>General</c:formatCode>
                <c:ptCount val="74"/>
                <c:pt idx="0">
                  <c:v>0.05</c:v>
                </c:pt>
                <c:pt idx="1">
                  <c:v>0.1</c:v>
                </c:pt>
                <c:pt idx="2">
                  <c:v>0.15000000000000022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0.65000000000000113</c:v>
                </c:pt>
                <c:pt idx="13">
                  <c:v>0.70000000000000062</c:v>
                </c:pt>
                <c:pt idx="14">
                  <c:v>0.750000000000001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1.1499999999999981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1.9500000000000017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2.3499999999999988</c:v>
                </c:pt>
                <c:pt idx="47">
                  <c:v>2.4</c:v>
                </c:pt>
                <c:pt idx="48">
                  <c:v>2.4499999999999997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2.8499999999999988</c:v>
                </c:pt>
                <c:pt idx="57">
                  <c:v>2.9</c:v>
                </c:pt>
                <c:pt idx="58">
                  <c:v>2.9499999999999997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3.3499999999999988</c:v>
                </c:pt>
                <c:pt idx="67">
                  <c:v>3.4</c:v>
                </c:pt>
                <c:pt idx="68">
                  <c:v>3.4499999999999997</c:v>
                </c:pt>
                <c:pt idx="69">
                  <c:v>3.5</c:v>
                </c:pt>
                <c:pt idx="70">
                  <c:v>3.55</c:v>
                </c:pt>
                <c:pt idx="71">
                  <c:v>3.6</c:v>
                </c:pt>
                <c:pt idx="72">
                  <c:v>3.65</c:v>
                </c:pt>
                <c:pt idx="73">
                  <c:v>0</c:v>
                </c:pt>
              </c:numCache>
            </c:numRef>
          </c:xVal>
          <c:yVal>
            <c:numRef>
              <c:f>Arkusz1!$J$14:$J$87</c:f>
              <c:numCache>
                <c:formatCode>0.00</c:formatCode>
                <c:ptCount val="74"/>
                <c:pt idx="0">
                  <c:v>1.0499375130197484</c:v>
                </c:pt>
                <c:pt idx="1">
                  <c:v>1.0995004165278026</c:v>
                </c:pt>
                <c:pt idx="2">
                  <c:v>1.1483156616904082</c:v>
                </c:pt>
                <c:pt idx="3">
                  <c:v>1.1960133155682502</c:v>
                </c:pt>
                <c:pt idx="4">
                  <c:v>1.2422281054276612</c:v>
                </c:pt>
                <c:pt idx="5">
                  <c:v>1.286600946737682</c:v>
                </c:pt>
                <c:pt idx="6">
                  <c:v>1.3287804494965849</c:v>
                </c:pt>
                <c:pt idx="7">
                  <c:v>1.3684243976011516</c:v>
                </c:pt>
                <c:pt idx="8">
                  <c:v>1.4052011960587039</c:v>
                </c:pt>
                <c:pt idx="9">
                  <c:v>1.4387912809451828</c:v>
                </c:pt>
                <c:pt idx="10">
                  <c:v>1.4688884871327279</c:v>
                </c:pt>
                <c:pt idx="11">
                  <c:v>1.495201368945807</c:v>
                </c:pt>
                <c:pt idx="12">
                  <c:v>1.5174544690568863</c:v>
                </c:pt>
                <c:pt idx="13">
                  <c:v>1.5353895310991419</c:v>
                </c:pt>
                <c:pt idx="14">
                  <c:v>1.5487666516553658</c:v>
                </c:pt>
                <c:pt idx="15">
                  <c:v>1.5573653674777324</c:v>
                </c:pt>
                <c:pt idx="16">
                  <c:v>1.5609856740022361</c:v>
                </c:pt>
                <c:pt idx="17">
                  <c:v>1.5594489714435997</c:v>
                </c:pt>
                <c:pt idx="18">
                  <c:v>1.5525989349906901</c:v>
                </c:pt>
                <c:pt idx="19">
                  <c:v>1.54030230586814</c:v>
                </c:pt>
                <c:pt idx="20">
                  <c:v>1.5224496002863135</c:v>
                </c:pt>
                <c:pt idx="21">
                  <c:v>1.4989557335681361</c:v>
                </c:pt>
                <c:pt idx="22">
                  <c:v>1.4697605570167798</c:v>
                </c:pt>
                <c:pt idx="23">
                  <c:v>1.4348293053720056</c:v>
                </c:pt>
                <c:pt idx="24">
                  <c:v>1.3941529529940861</c:v>
                </c:pt>
                <c:pt idx="25">
                  <c:v>1.3477484772119634</c:v>
                </c:pt>
                <c:pt idx="26">
                  <c:v>1.2956590275756059</c:v>
                </c:pt>
                <c:pt idx="27">
                  <c:v>1.2379540000603357</c:v>
                </c:pt>
                <c:pt idx="28">
                  <c:v>1.1747290155826797</c:v>
                </c:pt>
                <c:pt idx="29">
                  <c:v>1.1061058025015564</c:v>
                </c:pt>
                <c:pt idx="30">
                  <c:v>1.0322319830947932</c:v>
                </c:pt>
                <c:pt idx="31">
                  <c:v>0.95328076431793662</c:v>
                </c:pt>
                <c:pt idx="32">
                  <c:v>0.86945053346889112</c:v>
                </c:pt>
                <c:pt idx="33">
                  <c:v>0.78096435969760758</c:v>
                </c:pt>
                <c:pt idx="34">
                  <c:v>0.68806940261339089</c:v>
                </c:pt>
                <c:pt idx="35">
                  <c:v>0.59103622955244206</c:v>
                </c:pt>
                <c:pt idx="36">
                  <c:v>0.49015804337465207</c:v>
                </c:pt>
                <c:pt idx="37">
                  <c:v>0.38574982295934418</c:v>
                </c:pt>
                <c:pt idx="38">
                  <c:v>0.2781473788649908</c:v>
                </c:pt>
                <c:pt idx="39">
                  <c:v>0.16770632690571519</c:v>
                </c:pt>
                <c:pt idx="40">
                  <c:v>5.4800982677738933E-2</c:v>
                </c:pt>
                <c:pt idx="41">
                  <c:v>-6.0176819659701022E-2</c:v>
                </c:pt>
                <c:pt idx="42">
                  <c:v>-0.17681898078258296</c:v>
                </c:pt>
                <c:pt idx="43">
                  <c:v>-0.29470245796176098</c:v>
                </c:pt>
                <c:pt idx="44">
                  <c:v>-0.4133906511261633</c:v>
                </c:pt>
                <c:pt idx="45">
                  <c:v>-0.53243484894359561</c:v>
                </c:pt>
                <c:pt idx="46">
                  <c:v>-0.65137573041785302</c:v>
                </c:pt>
                <c:pt idx="47">
                  <c:v>-0.76974491729899153</c:v>
                </c:pt>
                <c:pt idx="48">
                  <c:v>-0.88706657241590259</c:v>
                </c:pt>
                <c:pt idx="49">
                  <c:v>-1.0028590388673342</c:v>
                </c:pt>
                <c:pt idx="50">
                  <c:v>-1.1166365148498163</c:v>
                </c:pt>
                <c:pt idx="51">
                  <c:v>-1.227910758759261</c:v>
                </c:pt>
                <c:pt idx="52">
                  <c:v>-1.3361928190774575</c:v>
                </c:pt>
                <c:pt idx="53">
                  <c:v>-1.4409947834460632</c:v>
                </c:pt>
                <c:pt idx="54">
                  <c:v>-1.5418315412392738</c:v>
                </c:pt>
                <c:pt idx="55">
                  <c:v>-1.6382225538722441</c:v>
                </c:pt>
                <c:pt idx="56">
                  <c:v>-1.7296936270263055</c:v>
                </c:pt>
                <c:pt idx="57">
                  <c:v>-1.8157786789338126</c:v>
                </c:pt>
                <c:pt idx="58">
                  <c:v>-1.8960214988454398</c:v>
                </c:pt>
                <c:pt idx="59">
                  <c:v>-1.9699774898013387</c:v>
                </c:pt>
                <c:pt idx="60">
                  <c:v>-2.0372153898441363</c:v>
                </c:pt>
                <c:pt idx="61">
                  <c:v>-2.0973189658471671</c:v>
                </c:pt>
                <c:pt idx="62">
                  <c:v>-2.149888674184723</c:v>
                </c:pt>
                <c:pt idx="63">
                  <c:v>-2.1945432825432101</c:v>
                </c:pt>
                <c:pt idx="64">
                  <c:v>-2.2309214472617809</c:v>
                </c:pt>
                <c:pt idx="65">
                  <c:v>-2.2586832406992552</c:v>
                </c:pt>
                <c:pt idx="66">
                  <c:v>-2.2775116232494792</c:v>
                </c:pt>
                <c:pt idx="67">
                  <c:v>-2.287113854770173</c:v>
                </c:pt>
                <c:pt idx="68">
                  <c:v>-2.2872228403503594</c:v>
                </c:pt>
                <c:pt idx="69">
                  <c:v>-2.2775984055177871</c:v>
                </c:pt>
                <c:pt idx="70">
                  <c:v>-2.2580284961802777</c:v>
                </c:pt>
                <c:pt idx="71">
                  <c:v>-2.2283302988029399</c:v>
                </c:pt>
                <c:pt idx="72">
                  <c:v>-2.1883512765463817</c:v>
                </c:pt>
                <c:pt idx="73">
                  <c:v>1</c:v>
                </c:pt>
              </c:numCache>
            </c:numRef>
          </c:yVal>
        </c:ser>
        <c:axId val="128100992"/>
        <c:axId val="128164992"/>
      </c:scatterChart>
      <c:valAx>
        <c:axId val="128100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6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x</a:t>
                </a:r>
              </a:p>
            </c:rich>
          </c:tx>
          <c:layout>
            <c:manualLayout>
              <c:xMode val="edge"/>
              <c:yMode val="edge"/>
              <c:x val="0.52480417754569264"/>
              <c:y val="0.86991869918699183"/>
            </c:manualLayout>
          </c:layout>
          <c:spPr>
            <a:noFill/>
            <a:ln w="20638">
              <a:noFill/>
            </a:ln>
          </c:spPr>
        </c:title>
        <c:numFmt formatCode="General" sourceLinked="1"/>
        <c:tickLblPos val="nextTo"/>
        <c:spPr>
          <a:ln w="25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164992"/>
        <c:crosses val="autoZero"/>
        <c:crossBetween val="midCat"/>
      </c:valAx>
      <c:valAx>
        <c:axId val="128164992"/>
        <c:scaling>
          <c:orientation val="minMax"/>
        </c:scaling>
        <c:axPos val="l"/>
        <c:majorGridlines>
          <c:spPr>
            <a:ln w="2580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25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100992"/>
        <c:crosses val="autoZero"/>
        <c:crossBetween val="midCat"/>
      </c:valAx>
    </c:plotArea>
    <c:plotVisOnly val="1"/>
    <c:dispBlanksAs val="gap"/>
  </c:chart>
  <c:spPr>
    <a:solidFill>
      <a:srgbClr val="FFFFFF"/>
    </a:solidFill>
    <a:ln w="2580">
      <a:solidFill>
        <a:srgbClr val="000000"/>
      </a:solidFill>
      <a:prstDash val="solid"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pl-PL" sz="2000" b="0">
                <a:latin typeface="+mn-lt"/>
              </a:rPr>
              <a:t>y= EXP(x)</a:t>
            </a:r>
          </a:p>
        </c:rich>
      </c:tx>
      <c:layout>
        <c:manualLayout>
          <c:xMode val="edge"/>
          <c:yMode val="edge"/>
          <c:x val="0.37168141592920451"/>
          <c:y val="1.8404907975460124E-2"/>
        </c:manualLayout>
      </c:layout>
      <c:spPr>
        <a:noFill/>
        <a:ln w="42159">
          <a:noFill/>
        </a:ln>
      </c:spPr>
    </c:title>
    <c:plotArea>
      <c:layout>
        <c:manualLayout>
          <c:layoutTarget val="inner"/>
          <c:xMode val="edge"/>
          <c:yMode val="edge"/>
          <c:x val="0.11946902654867268"/>
          <c:y val="0.17134227273434621"/>
          <c:w val="0.82300884955752263"/>
          <c:h val="0.7375077949962473"/>
        </c:manualLayout>
      </c:layout>
      <c:scatterChart>
        <c:scatterStyle val="lineMarker"/>
        <c:ser>
          <c:idx val="0"/>
          <c:order val="0"/>
          <c:tx>
            <c:strRef>
              <c:f>Arkusz1!$G$13</c:f>
              <c:strCache>
                <c:ptCount val="1"/>
                <c:pt idx="0">
                  <c:v>y= EXP(X)</c:v>
                </c:pt>
              </c:strCache>
            </c:strRef>
          </c:tx>
          <c:spPr>
            <a:ln w="21079">
              <a:solidFill>
                <a:srgbClr val="0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Arkusz1!$E$14:$E$53</c:f>
              <c:numCache>
                <c:formatCode>General</c:formatCode>
                <c:ptCount val="40"/>
                <c:pt idx="0">
                  <c:v>0.05</c:v>
                </c:pt>
                <c:pt idx="1">
                  <c:v>0.1</c:v>
                </c:pt>
                <c:pt idx="2">
                  <c:v>0.15000000000000022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0.65000000000000113</c:v>
                </c:pt>
                <c:pt idx="13">
                  <c:v>0.70000000000000062</c:v>
                </c:pt>
                <c:pt idx="14">
                  <c:v>0.750000000000001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1.1499999999999981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1.9500000000000017</c:v>
                </c:pt>
                <c:pt idx="39">
                  <c:v>2</c:v>
                </c:pt>
              </c:numCache>
            </c:numRef>
          </c:xVal>
          <c:yVal>
            <c:numRef>
              <c:f>Arkusz1!$G$14:$G$53</c:f>
              <c:numCache>
                <c:formatCode>0.00</c:formatCode>
                <c:ptCount val="40"/>
                <c:pt idx="0">
                  <c:v>1.0512710963760239</c:v>
                </c:pt>
                <c:pt idx="1">
                  <c:v>1.1051709180756477</c:v>
                </c:pt>
                <c:pt idx="2">
                  <c:v>1.1618342427282813</c:v>
                </c:pt>
                <c:pt idx="3">
                  <c:v>1.2214027581601676</c:v>
                </c:pt>
                <c:pt idx="4">
                  <c:v>1.2840254166877421</c:v>
                </c:pt>
                <c:pt idx="5">
                  <c:v>1.3498588075760041</c:v>
                </c:pt>
                <c:pt idx="6">
                  <c:v>1.4190675485932571</c:v>
                </c:pt>
                <c:pt idx="7">
                  <c:v>1.4918246976412664</c:v>
                </c:pt>
                <c:pt idx="8">
                  <c:v>1.5683121854901689</c:v>
                </c:pt>
                <c:pt idx="9">
                  <c:v>1.6487212707001278</c:v>
                </c:pt>
                <c:pt idx="10">
                  <c:v>1.7332530178673935</c:v>
                </c:pt>
                <c:pt idx="11">
                  <c:v>1.8221188003905109</c:v>
                </c:pt>
                <c:pt idx="12">
                  <c:v>1.9155408290138982</c:v>
                </c:pt>
                <c:pt idx="13">
                  <c:v>2.0137527074704802</c:v>
                </c:pt>
                <c:pt idx="14">
                  <c:v>2.1170000166126752</c:v>
                </c:pt>
                <c:pt idx="15">
                  <c:v>2.2255409284924692</c:v>
                </c:pt>
                <c:pt idx="16">
                  <c:v>2.3396468519259908</c:v>
                </c:pt>
                <c:pt idx="17">
                  <c:v>2.4596031111569467</c:v>
                </c:pt>
                <c:pt idx="18">
                  <c:v>2.585709659315846</c:v>
                </c:pt>
                <c:pt idx="19">
                  <c:v>2.7182818284590451</c:v>
                </c:pt>
                <c:pt idx="20">
                  <c:v>2.8576511180631599</c:v>
                </c:pt>
                <c:pt idx="21">
                  <c:v>3.0041660239464352</c:v>
                </c:pt>
                <c:pt idx="22">
                  <c:v>3.1581929096897667</c:v>
                </c:pt>
                <c:pt idx="23">
                  <c:v>3.3201169227365472</c:v>
                </c:pt>
                <c:pt idx="24">
                  <c:v>3.4903429574618388</c:v>
                </c:pt>
                <c:pt idx="25">
                  <c:v>3.6692966676192444</c:v>
                </c:pt>
                <c:pt idx="26">
                  <c:v>3.8574255306969745</c:v>
                </c:pt>
                <c:pt idx="27">
                  <c:v>4.0551999668446754</c:v>
                </c:pt>
                <c:pt idx="28">
                  <c:v>4.2631145151688088</c:v>
                </c:pt>
                <c:pt idx="29">
                  <c:v>4.4816890703380725</c:v>
                </c:pt>
                <c:pt idx="30">
                  <c:v>4.7114701825907499</c:v>
                </c:pt>
                <c:pt idx="31">
                  <c:v>4.9530324243951194</c:v>
                </c:pt>
                <c:pt idx="32">
                  <c:v>5.2069798271798486</c:v>
                </c:pt>
                <c:pt idx="33">
                  <c:v>5.473947391727207</c:v>
                </c:pt>
                <c:pt idx="34">
                  <c:v>5.7546026760057245</c:v>
                </c:pt>
                <c:pt idx="35">
                  <c:v>6.0496474644129545</c:v>
                </c:pt>
                <c:pt idx="36">
                  <c:v>6.3598195226018319</c:v>
                </c:pt>
                <c:pt idx="37">
                  <c:v>6.6858944422792685</c:v>
                </c:pt>
                <c:pt idx="38">
                  <c:v>7.0286875805892866</c:v>
                </c:pt>
                <c:pt idx="39">
                  <c:v>7.3890560989306504</c:v>
                </c:pt>
              </c:numCache>
            </c:numRef>
          </c:yVal>
        </c:ser>
        <c:axId val="100188160"/>
        <c:axId val="100190464"/>
      </c:scatterChart>
      <c:valAx>
        <c:axId val="100188160"/>
        <c:scaling>
          <c:orientation val="minMax"/>
          <c:max val="2"/>
        </c:scaling>
        <c:axPos val="b"/>
        <c:title>
          <c:tx>
            <c:rich>
              <a:bodyPr/>
              <a:lstStyle/>
              <a:p>
                <a:pPr>
                  <a:defRPr sz="6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l-PL"/>
                  <a:t>x</a:t>
                </a:r>
              </a:p>
            </c:rich>
          </c:tx>
          <c:layout>
            <c:manualLayout>
              <c:xMode val="edge"/>
              <c:yMode val="edge"/>
              <c:x val="0.51769911504424782"/>
              <c:y val="0.85276073619631965"/>
            </c:manualLayout>
          </c:layout>
          <c:spPr>
            <a:noFill/>
            <a:ln w="42159">
              <a:noFill/>
            </a:ln>
          </c:spPr>
        </c:title>
        <c:numFmt formatCode="General" sourceLinked="1"/>
        <c:tickLblPos val="nextTo"/>
        <c:spPr>
          <a:ln w="52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190464"/>
        <c:crosses val="autoZero"/>
        <c:crossBetween val="midCat"/>
      </c:valAx>
      <c:valAx>
        <c:axId val="100190464"/>
        <c:scaling>
          <c:orientation val="minMax"/>
        </c:scaling>
        <c:axPos val="l"/>
        <c:majorGridlines>
          <c:spPr>
            <a:ln w="5270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52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4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188160"/>
        <c:crosses val="autoZero"/>
        <c:crossBetween val="midCat"/>
      </c:valAx>
      <c:spPr>
        <a:noFill/>
        <a:ln w="21079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5270">
      <a:solidFill>
        <a:srgbClr val="000000"/>
      </a:solidFill>
      <a:prstDash val="solid"/>
    </a:ln>
  </c:spPr>
  <c:txPr>
    <a:bodyPr/>
    <a:lstStyle/>
    <a:p>
      <a:pPr>
        <a:defRPr sz="66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000">
                <a:latin typeface="+mn-lt"/>
              </a:defRPr>
            </a:pPr>
            <a:r>
              <a:rPr lang="pl-PL" sz="2000">
                <a:latin typeface="+mn-lt"/>
              </a:rPr>
              <a:t>y=log x</a:t>
            </a:r>
          </a:p>
        </c:rich>
      </c:tx>
      <c:layout>
        <c:manualLayout>
          <c:xMode val="edge"/>
          <c:yMode val="edge"/>
          <c:x val="0.37185516698417953"/>
          <c:y val="3.1099894129410492E-2"/>
        </c:manualLayout>
      </c:layout>
    </c:title>
    <c:plotArea>
      <c:layout>
        <c:manualLayout>
          <c:layoutTarget val="inner"/>
          <c:xMode val="edge"/>
          <c:yMode val="edge"/>
          <c:x val="7.4193643092107533E-2"/>
          <c:y val="0.23827009417254291"/>
          <c:w val="0.85806451612903323"/>
          <c:h val="0.66839378238342095"/>
        </c:manualLayout>
      </c:layout>
      <c:scatterChart>
        <c:scatterStyle val="lineMarker"/>
        <c:ser>
          <c:idx val="0"/>
          <c:order val="0"/>
          <c:tx>
            <c:strRef>
              <c:f>Arkusz1!$H$13</c:f>
              <c:strCache>
                <c:ptCount val="1"/>
                <c:pt idx="0">
                  <c:v>Y=log x</c:v>
                </c:pt>
              </c:strCache>
            </c:strRef>
          </c:tx>
          <c:spPr>
            <a:ln w="25789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Arkusz1!$E$14:$E$83</c:f>
              <c:numCache>
                <c:formatCode>General</c:formatCode>
                <c:ptCount val="70"/>
                <c:pt idx="0">
                  <c:v>0.05</c:v>
                </c:pt>
                <c:pt idx="1">
                  <c:v>0.1</c:v>
                </c:pt>
                <c:pt idx="2">
                  <c:v>0.15000000000000022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0.65000000000000113</c:v>
                </c:pt>
                <c:pt idx="13">
                  <c:v>0.70000000000000062</c:v>
                </c:pt>
                <c:pt idx="14">
                  <c:v>0.750000000000001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1.1499999999999981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1.9500000000000017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2.3499999999999988</c:v>
                </c:pt>
                <c:pt idx="47">
                  <c:v>2.4</c:v>
                </c:pt>
                <c:pt idx="48">
                  <c:v>2.4499999999999997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2.8499999999999988</c:v>
                </c:pt>
                <c:pt idx="57">
                  <c:v>2.9</c:v>
                </c:pt>
                <c:pt idx="58">
                  <c:v>2.9499999999999997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3.3499999999999988</c:v>
                </c:pt>
                <c:pt idx="67">
                  <c:v>3.4</c:v>
                </c:pt>
                <c:pt idx="68">
                  <c:v>3.4499999999999997</c:v>
                </c:pt>
                <c:pt idx="69">
                  <c:v>3.5</c:v>
                </c:pt>
              </c:numCache>
            </c:numRef>
          </c:xVal>
          <c:yVal>
            <c:numRef>
              <c:f>Arkusz1!$H$14:$H$83</c:f>
              <c:numCache>
                <c:formatCode>0.00</c:formatCode>
                <c:ptCount val="70"/>
                <c:pt idx="0">
                  <c:v>-1.3010299956639793</c:v>
                </c:pt>
                <c:pt idx="1">
                  <c:v>-1</c:v>
                </c:pt>
                <c:pt idx="2">
                  <c:v>-0.82390874094431876</c:v>
                </c:pt>
                <c:pt idx="3">
                  <c:v>-0.69897000433601875</c:v>
                </c:pt>
                <c:pt idx="4">
                  <c:v>-0.6020599913279624</c:v>
                </c:pt>
                <c:pt idx="5">
                  <c:v>-0.52287874528033751</c:v>
                </c:pt>
                <c:pt idx="6">
                  <c:v>-0.45593195564972439</c:v>
                </c:pt>
                <c:pt idx="7">
                  <c:v>-0.39794000867203788</c:v>
                </c:pt>
                <c:pt idx="8">
                  <c:v>-0.34678748622465716</c:v>
                </c:pt>
                <c:pt idx="9">
                  <c:v>-0.30102999566398186</c:v>
                </c:pt>
                <c:pt idx="10">
                  <c:v>-0.25963731050575573</c:v>
                </c:pt>
                <c:pt idx="11">
                  <c:v>-0.22184874961635639</c:v>
                </c:pt>
                <c:pt idx="12">
                  <c:v>-0.18708664335714467</c:v>
                </c:pt>
                <c:pt idx="13">
                  <c:v>-0.15490195998574324</c:v>
                </c:pt>
                <c:pt idx="14">
                  <c:v>-0.1249387366083</c:v>
                </c:pt>
                <c:pt idx="15">
                  <c:v>-9.6910013008056392E-2</c:v>
                </c:pt>
                <c:pt idx="16">
                  <c:v>-7.0581074285707299E-2</c:v>
                </c:pt>
                <c:pt idx="17">
                  <c:v>-4.5757490560675122E-2</c:v>
                </c:pt>
                <c:pt idx="18">
                  <c:v>-2.2276394711152291E-2</c:v>
                </c:pt>
                <c:pt idx="19">
                  <c:v>0</c:v>
                </c:pt>
                <c:pt idx="20">
                  <c:v>2.1189299069938088E-2</c:v>
                </c:pt>
                <c:pt idx="21">
                  <c:v>4.1392685158225244E-2</c:v>
                </c:pt>
                <c:pt idx="22">
                  <c:v>6.0697840353611733E-2</c:v>
                </c:pt>
                <c:pt idx="23">
                  <c:v>7.9181246047624831E-2</c:v>
                </c:pt>
                <c:pt idx="24">
                  <c:v>9.6910013008056448E-2</c:v>
                </c:pt>
                <c:pt idx="25">
                  <c:v>0.11394335230683678</c:v>
                </c:pt>
                <c:pt idx="26">
                  <c:v>0.13033376849500614</c:v>
                </c:pt>
                <c:pt idx="27">
                  <c:v>0.14612803567823801</c:v>
                </c:pt>
                <c:pt idx="28">
                  <c:v>0.16136800223497488</c:v>
                </c:pt>
                <c:pt idx="29">
                  <c:v>0.17609125905568124</c:v>
                </c:pt>
                <c:pt idx="30">
                  <c:v>0.19033169817029172</c:v>
                </c:pt>
                <c:pt idx="31">
                  <c:v>0.20411998265592507</c:v>
                </c:pt>
                <c:pt idx="32">
                  <c:v>0.21748394421390629</c:v>
                </c:pt>
                <c:pt idx="33">
                  <c:v>0.23044892137827391</c:v>
                </c:pt>
                <c:pt idx="34">
                  <c:v>0.24303804868629486</c:v>
                </c:pt>
                <c:pt idx="35">
                  <c:v>0.25527250510330607</c:v>
                </c:pt>
                <c:pt idx="36">
                  <c:v>0.26717172840301379</c:v>
                </c:pt>
                <c:pt idx="37">
                  <c:v>0.27875360095282892</c:v>
                </c:pt>
                <c:pt idx="38">
                  <c:v>0.29003461136251851</c:v>
                </c:pt>
                <c:pt idx="39">
                  <c:v>0.30102999566398186</c:v>
                </c:pt>
                <c:pt idx="40">
                  <c:v>0.31175386105575492</c:v>
                </c:pt>
                <c:pt idx="41">
                  <c:v>0.3222192947339193</c:v>
                </c:pt>
                <c:pt idx="42">
                  <c:v>0.33243845991560622</c:v>
                </c:pt>
                <c:pt idx="43">
                  <c:v>0.34242268082220723</c:v>
                </c:pt>
                <c:pt idx="44">
                  <c:v>0.35218251811136247</c:v>
                </c:pt>
                <c:pt idx="45">
                  <c:v>0.36172783601759284</c:v>
                </c:pt>
                <c:pt idx="46">
                  <c:v>0.37106786227173638</c:v>
                </c:pt>
                <c:pt idx="47">
                  <c:v>0.38021124171160608</c:v>
                </c:pt>
                <c:pt idx="48">
                  <c:v>0.38916608436453326</c:v>
                </c:pt>
                <c:pt idx="49">
                  <c:v>0.39794000867203788</c:v>
                </c:pt>
                <c:pt idx="50">
                  <c:v>0.40654018043395512</c:v>
                </c:pt>
                <c:pt idx="51">
                  <c:v>0.41497334797081864</c:v>
                </c:pt>
                <c:pt idx="52">
                  <c:v>0.4232458739368084</c:v>
                </c:pt>
                <c:pt idx="53">
                  <c:v>0.43136376415898797</c:v>
                </c:pt>
                <c:pt idx="54">
                  <c:v>0.43933269383026363</c:v>
                </c:pt>
                <c:pt idx="55">
                  <c:v>0.44715803134221932</c:v>
                </c:pt>
                <c:pt idx="56">
                  <c:v>0.45484486000851032</c:v>
                </c:pt>
                <c:pt idx="57">
                  <c:v>0.46239799789895675</c:v>
                </c:pt>
                <c:pt idx="58">
                  <c:v>0.46982201597816375</c:v>
                </c:pt>
                <c:pt idx="59">
                  <c:v>0.47712125471966282</c:v>
                </c:pt>
                <c:pt idx="60">
                  <c:v>0.48429983934678583</c:v>
                </c:pt>
                <c:pt idx="61">
                  <c:v>0.49136169383427369</c:v>
                </c:pt>
                <c:pt idx="62">
                  <c:v>0.49831055378960176</c:v>
                </c:pt>
                <c:pt idx="63">
                  <c:v>0.50514997831990605</c:v>
                </c:pt>
                <c:pt idx="64">
                  <c:v>0.51188336097887432</c:v>
                </c:pt>
                <c:pt idx="65">
                  <c:v>0.5185139398778863</c:v>
                </c:pt>
                <c:pt idx="66">
                  <c:v>0.52504480703684564</c:v>
                </c:pt>
                <c:pt idx="67">
                  <c:v>0.53147891704225458</c:v>
                </c:pt>
                <c:pt idx="68">
                  <c:v>0.53781909507327463</c:v>
                </c:pt>
                <c:pt idx="69">
                  <c:v>0.54406804435027567</c:v>
                </c:pt>
              </c:numCache>
            </c:numRef>
          </c:yVal>
        </c:ser>
        <c:axId val="100177024"/>
        <c:axId val="100178944"/>
      </c:scatterChart>
      <c:valAx>
        <c:axId val="100177024"/>
        <c:scaling>
          <c:orientation val="minMax"/>
        </c:scaling>
        <c:axPos val="b"/>
        <c:numFmt formatCode="General" sourceLinked="1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178944"/>
        <c:crosses val="autoZero"/>
        <c:crossBetween val="midCat"/>
      </c:valAx>
      <c:valAx>
        <c:axId val="100178944"/>
        <c:scaling>
          <c:orientation val="minMax"/>
        </c:scaling>
        <c:axPos val="l"/>
        <c:majorGridlines>
          <c:spPr>
            <a:ln w="286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0177024"/>
        <c:crosses val="autoZero"/>
        <c:crossBetween val="midCat"/>
      </c:valAx>
    </c:plotArea>
    <c:plotVisOnly val="1"/>
    <c:dispBlanksAs val="gap"/>
  </c:chart>
  <c:spPr>
    <a:solidFill>
      <a:srgbClr val="FFFFFF"/>
    </a:solidFill>
    <a:ln w="2865">
      <a:solidFill>
        <a:srgbClr val="000000"/>
      </a:solidFill>
      <a:prstDash val="solid"/>
    </a:ln>
  </c:spPr>
  <c:txPr>
    <a:bodyPr/>
    <a:lstStyle/>
    <a:p>
      <a:pPr>
        <a:defRPr sz="4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pl-PL" sz="2000" b="0">
                <a:latin typeface="+mn-lt"/>
              </a:rPr>
              <a:t>Zależność pomiędzy liczą bocianow 
i liczbą urodzin dzieci</a:t>
            </a:r>
          </a:p>
        </c:rich>
      </c:tx>
      <c:layout>
        <c:manualLayout>
          <c:xMode val="edge"/>
          <c:yMode val="edge"/>
          <c:x val="0.31236517372792427"/>
          <c:y val="1.9292496646362192E-2"/>
        </c:manualLayout>
      </c:layout>
      <c:spPr>
        <a:noFill/>
        <a:ln w="32299">
          <a:noFill/>
        </a:ln>
      </c:spPr>
    </c:title>
    <c:plotArea>
      <c:layout>
        <c:manualLayout>
          <c:layoutTarget val="inner"/>
          <c:xMode val="edge"/>
          <c:yMode val="edge"/>
          <c:x val="0.11201629327902242"/>
          <c:y val="0.21601098942022712"/>
          <c:w val="0.84725050916496947"/>
          <c:h val="0.59749373182042953"/>
        </c:manualLayout>
      </c:layout>
      <c:scatterChart>
        <c:scatterStyle val="lineMarker"/>
        <c:ser>
          <c:idx val="0"/>
          <c:order val="0"/>
          <c:spPr>
            <a:ln w="36337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32299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-0.40007409594103532"/>
                  <c:y val="8.252154476258057E-2"/>
                </c:manualLayout>
              </c:layout>
              <c:tx>
                <c:rich>
                  <a:bodyPr/>
                  <a:lstStyle/>
                  <a:p>
                    <a:pPr>
                      <a:defRPr sz="2000" b="0" i="0" u="none" strike="noStrike" baseline="0">
                        <a:solidFill>
                          <a:srgbClr val="0000FF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defRPr>
                    </a:pPr>
                    <a:r>
                      <a:rPr lang="pl-PL" sz="1939" b="0" i="1" u="none" strike="noStrike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 = 0,182x + 1,3015</a:t>
                    </a:r>
                  </a:p>
                  <a:p>
                    <a:pPr>
                      <a:defRPr sz="2000" b="0" i="0" u="none" strike="noStrike" baseline="0">
                        <a:solidFill>
                          <a:srgbClr val="0000FF"/>
                        </a:solidFill>
                        <a:latin typeface="Times New Roman" pitchFamily="18" charset="0"/>
                        <a:ea typeface="Arial"/>
                        <a:cs typeface="Times New Roman" pitchFamily="18" charset="0"/>
                      </a:defRPr>
                    </a:pPr>
                    <a:r>
                      <a:rPr lang="pl-PL" sz="1939" b="0" i="1" u="none" strike="noStrike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r>
                      <a:rPr lang="pl-PL" sz="1939" b="0" i="1" u="none" strike="noStrike" baseline="3000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pl-PL" sz="1939" b="0" i="1" u="none" strike="noStrike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 0,9654</a:t>
                    </a:r>
                  </a:p>
                </c:rich>
              </c:tx>
              <c:numFmt formatCode="General" sourceLinked="0"/>
              <c:spPr>
                <a:noFill/>
                <a:ln w="32299">
                  <a:noFill/>
                </a:ln>
              </c:spPr>
            </c:trendlineLbl>
          </c:trendline>
          <c:xVal>
            <c:numRef>
              <c:f>Arkusz1!$B$6:$B$12</c:f>
              <c:numCache>
                <c:formatCode>General</c:formatCode>
                <c:ptCount val="7"/>
                <c:pt idx="0">
                  <c:v>4</c:v>
                </c:pt>
                <c:pt idx="1">
                  <c:v>12</c:v>
                </c:pt>
                <c:pt idx="2">
                  <c:v>13</c:v>
                </c:pt>
                <c:pt idx="3">
                  <c:v>92</c:v>
                </c:pt>
                <c:pt idx="4">
                  <c:v>89</c:v>
                </c:pt>
                <c:pt idx="5">
                  <c:v>53</c:v>
                </c:pt>
                <c:pt idx="6">
                  <c:v>66</c:v>
                </c:pt>
              </c:numCache>
            </c:numRef>
          </c:xVal>
          <c:yVal>
            <c:numRef>
              <c:f>Arkusz1!$C$6:$C$12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19</c:v>
                </c:pt>
                <c:pt idx="5">
                  <c:v>11</c:v>
                </c:pt>
                <c:pt idx="6">
                  <c:v>14</c:v>
                </c:pt>
              </c:numCache>
            </c:numRef>
          </c:yVal>
        </c:ser>
        <c:axId val="129848064"/>
        <c:axId val="129849984"/>
      </c:scatterChart>
      <c:valAx>
        <c:axId val="129848064"/>
        <c:scaling>
          <c:orientation val="minMax"/>
        </c:scaling>
        <c:axPos val="b"/>
        <c:title>
          <c:tx>
            <c:rich>
              <a:bodyPr/>
              <a:lstStyle/>
              <a:p>
                <a:pPr algn="ctr" rtl="0">
                  <a:defRPr lang="pl-PL" sz="2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pl-PL" sz="2000" b="0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rPr>
                  <a:t>Liczba bocianow</a:t>
                </a:r>
              </a:p>
            </c:rich>
          </c:tx>
          <c:layout>
            <c:manualLayout>
              <c:xMode val="edge"/>
              <c:yMode val="edge"/>
              <c:x val="0.43788187372708876"/>
              <c:y val="0.89710610932475787"/>
            </c:manualLayout>
          </c:layout>
          <c:spPr>
            <a:noFill/>
            <a:ln w="32299">
              <a:noFill/>
            </a:ln>
          </c:spPr>
        </c:title>
        <c:numFmt formatCode="General" sourceLinked="1"/>
        <c:tickLblPos val="nextTo"/>
        <c:spPr>
          <a:ln w="4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849984"/>
        <c:crosses val="autoZero"/>
        <c:crossBetween val="midCat"/>
      </c:valAx>
      <c:valAx>
        <c:axId val="1298499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pl-PL" sz="2000" b="0">
                    <a:latin typeface="+mn-lt"/>
                  </a:rPr>
                  <a:t>Liczba urodzonych dzieci</a:t>
                </a:r>
              </a:p>
            </c:rich>
          </c:tx>
          <c:layout>
            <c:manualLayout>
              <c:xMode val="edge"/>
              <c:yMode val="edge"/>
              <c:x val="1.58888217206519E-2"/>
              <c:y val="0.14260785323070413"/>
            </c:manualLayout>
          </c:layout>
          <c:spPr>
            <a:noFill/>
            <a:ln w="32299">
              <a:noFill/>
            </a:ln>
          </c:spPr>
        </c:title>
        <c:numFmt formatCode="General" sourceLinked="1"/>
        <c:tickLblPos val="nextTo"/>
        <c:spPr>
          <a:ln w="4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9848064"/>
        <c:crosses val="autoZero"/>
        <c:crossBetween val="midCat"/>
      </c:valAx>
    </c:plotArea>
    <c:plotVisOnly val="1"/>
    <c:dispBlanksAs val="gap"/>
  </c:chart>
  <c:spPr>
    <a:solidFill>
      <a:srgbClr val="FFFFFF"/>
    </a:solidFill>
    <a:ln w="4037">
      <a:solidFill>
        <a:srgbClr val="000000"/>
      </a:solidFill>
      <a:prstDash val="solid"/>
    </a:ln>
  </c:spPr>
  <c:txPr>
    <a:bodyPr/>
    <a:lstStyle/>
    <a:p>
      <a:pPr>
        <a:defRPr sz="101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layout>
        <c:manualLayout>
          <c:xMode val="edge"/>
          <c:yMode val="edge"/>
          <c:x val="0.39772727272727365"/>
          <c:y val="1.9841269841269878E-2"/>
        </c:manualLayout>
      </c:layout>
      <c:spPr>
        <a:noFill/>
        <a:ln w="24932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pl-PL"/>
        </a:p>
      </c:txPr>
    </c:title>
    <c:plotArea>
      <c:layout>
        <c:manualLayout>
          <c:layoutTarget val="inner"/>
          <c:xMode val="edge"/>
          <c:yMode val="edge"/>
          <c:x val="7.6704545454545484E-2"/>
          <c:y val="0.25"/>
          <c:w val="0.87215909090909238"/>
          <c:h val="0.60714285714285765"/>
        </c:manualLayout>
      </c:layout>
      <c:scatterChart>
        <c:scatterStyle val="lineMarker"/>
        <c:ser>
          <c:idx val="0"/>
          <c:order val="0"/>
          <c:tx>
            <c:strRef>
              <c:f>Arkusz1!$F$13</c:f>
              <c:strCache>
                <c:ptCount val="1"/>
                <c:pt idx="0">
                  <c:v>y=2x+1</c:v>
                </c:pt>
              </c:strCache>
            </c:strRef>
          </c:tx>
          <c:spPr>
            <a:ln w="28049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Arkusz1!$E$14:$E$53</c:f>
              <c:numCache>
                <c:formatCode>General</c:formatCode>
                <c:ptCount val="40"/>
                <c:pt idx="0">
                  <c:v>5.0000000000000024E-2</c:v>
                </c:pt>
                <c:pt idx="1">
                  <c:v>0.1</c:v>
                </c:pt>
                <c:pt idx="2">
                  <c:v>0.15000000000000024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0.65000000000000124</c:v>
                </c:pt>
                <c:pt idx="13">
                  <c:v>0.70000000000000062</c:v>
                </c:pt>
                <c:pt idx="14">
                  <c:v>0.75000000000000111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1.1499999999999977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1.7000000000000002</c:v>
                </c:pt>
                <c:pt idx="34">
                  <c:v>1.7500000000000002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1.9500000000000017</c:v>
                </c:pt>
                <c:pt idx="39">
                  <c:v>2</c:v>
                </c:pt>
              </c:numCache>
            </c:numRef>
          </c:xVal>
          <c:yVal>
            <c:numRef>
              <c:f>Arkusz1!$F$14:$F$53</c:f>
              <c:numCache>
                <c:formatCode>General</c:formatCode>
                <c:ptCount val="40"/>
                <c:pt idx="0">
                  <c:v>1.1000000000000001</c:v>
                </c:pt>
                <c:pt idx="1">
                  <c:v>1.2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1.7000000000000002</c:v>
                </c:pt>
                <c:pt idx="7">
                  <c:v>1.8</c:v>
                </c:pt>
                <c:pt idx="8">
                  <c:v>1.9000000000000001</c:v>
                </c:pt>
                <c:pt idx="9">
                  <c:v>2</c:v>
                </c:pt>
                <c:pt idx="10">
                  <c:v>2.1</c:v>
                </c:pt>
                <c:pt idx="11">
                  <c:v>2.2000000000000002</c:v>
                </c:pt>
                <c:pt idx="12">
                  <c:v>2.2999999999999998</c:v>
                </c:pt>
                <c:pt idx="13">
                  <c:v>2.4</c:v>
                </c:pt>
                <c:pt idx="14">
                  <c:v>2.5</c:v>
                </c:pt>
                <c:pt idx="15">
                  <c:v>2.6</c:v>
                </c:pt>
                <c:pt idx="16">
                  <c:v>2.7</c:v>
                </c:pt>
                <c:pt idx="17">
                  <c:v>2.8</c:v>
                </c:pt>
                <c:pt idx="18">
                  <c:v>2.9</c:v>
                </c:pt>
                <c:pt idx="19">
                  <c:v>3</c:v>
                </c:pt>
                <c:pt idx="20">
                  <c:v>3.1</c:v>
                </c:pt>
                <c:pt idx="21">
                  <c:v>3.2</c:v>
                </c:pt>
                <c:pt idx="22">
                  <c:v>3.3</c:v>
                </c:pt>
                <c:pt idx="23">
                  <c:v>3.4</c:v>
                </c:pt>
                <c:pt idx="24">
                  <c:v>3.5</c:v>
                </c:pt>
                <c:pt idx="25">
                  <c:v>3.6</c:v>
                </c:pt>
                <c:pt idx="26">
                  <c:v>3.7</c:v>
                </c:pt>
                <c:pt idx="27">
                  <c:v>3.8</c:v>
                </c:pt>
                <c:pt idx="28">
                  <c:v>3.9</c:v>
                </c:pt>
                <c:pt idx="29">
                  <c:v>4</c:v>
                </c:pt>
                <c:pt idx="30">
                  <c:v>4.0999999999999996</c:v>
                </c:pt>
                <c:pt idx="31">
                  <c:v>4.2</c:v>
                </c:pt>
                <c:pt idx="32">
                  <c:v>4.3</c:v>
                </c:pt>
                <c:pt idx="33">
                  <c:v>4.4000000000000004</c:v>
                </c:pt>
                <c:pt idx="34">
                  <c:v>4.5</c:v>
                </c:pt>
                <c:pt idx="35">
                  <c:v>4.5999999999999996</c:v>
                </c:pt>
                <c:pt idx="36">
                  <c:v>4.7</c:v>
                </c:pt>
                <c:pt idx="37">
                  <c:v>4.8</c:v>
                </c:pt>
                <c:pt idx="38">
                  <c:v>4.9000000000000004</c:v>
                </c:pt>
                <c:pt idx="39">
                  <c:v>5</c:v>
                </c:pt>
              </c:numCache>
            </c:numRef>
          </c:yVal>
        </c:ser>
        <c:axId val="137580544"/>
        <c:axId val="137582464"/>
      </c:scatterChart>
      <c:valAx>
        <c:axId val="137580544"/>
        <c:scaling>
          <c:orientation val="minMax"/>
          <c:max val="2"/>
        </c:scaling>
        <c:axPos val="b"/>
        <c:numFmt formatCode="General" sourceLinked="1"/>
        <c:tickLblPos val="nextTo"/>
        <c:spPr>
          <a:ln w="31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582464"/>
        <c:crosses val="autoZero"/>
        <c:crossBetween val="midCat"/>
      </c:valAx>
      <c:valAx>
        <c:axId val="137582464"/>
        <c:scaling>
          <c:orientation val="minMax"/>
        </c:scaling>
        <c:axPos val="l"/>
        <c:majorGridlines>
          <c:spPr>
            <a:ln w="311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8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580544"/>
        <c:crosses val="autoZero"/>
        <c:crossBetween val="midCat"/>
      </c:valAx>
      <c:spPr>
        <a:noFill/>
        <a:ln w="12466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17">
      <a:solidFill>
        <a:srgbClr val="000000"/>
      </a:solidFill>
      <a:prstDash val="solid"/>
    </a:ln>
  </c:spPr>
  <c:txPr>
    <a:bodyPr/>
    <a:lstStyle/>
    <a:p>
      <a:pPr>
        <a:defRPr sz="7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2000">
                <a:latin typeface="+mn-lt"/>
              </a:defRPr>
            </a:pPr>
            <a:r>
              <a:rPr lang="pl-PL" sz="2000">
                <a:latin typeface="+mn-lt"/>
              </a:rPr>
              <a:t>y=log x</a:t>
            </a:r>
          </a:p>
        </c:rich>
      </c:tx>
      <c:layout>
        <c:manualLayout>
          <c:xMode val="edge"/>
          <c:yMode val="edge"/>
          <c:x val="0.37185516698417975"/>
          <c:y val="3.1099894129410492E-2"/>
        </c:manualLayout>
      </c:layout>
    </c:title>
    <c:plotArea>
      <c:layout>
        <c:manualLayout>
          <c:layoutTarget val="inner"/>
          <c:xMode val="edge"/>
          <c:yMode val="edge"/>
          <c:x val="7.4193643092107533E-2"/>
          <c:y val="0.23827009417254291"/>
          <c:w val="0.85806451612903345"/>
          <c:h val="0.66839378238342129"/>
        </c:manualLayout>
      </c:layout>
      <c:scatterChart>
        <c:scatterStyle val="lineMarker"/>
        <c:ser>
          <c:idx val="0"/>
          <c:order val="0"/>
          <c:tx>
            <c:strRef>
              <c:f>Arkusz1!$H$13</c:f>
              <c:strCache>
                <c:ptCount val="1"/>
                <c:pt idx="0">
                  <c:v>Y=log x</c:v>
                </c:pt>
              </c:strCache>
            </c:strRef>
          </c:tx>
          <c:spPr>
            <a:ln w="25789">
              <a:noFill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Arkusz1!$E$14:$E$83</c:f>
              <c:numCache>
                <c:formatCode>General</c:formatCode>
                <c:ptCount val="70"/>
                <c:pt idx="0">
                  <c:v>0.05</c:v>
                </c:pt>
                <c:pt idx="1">
                  <c:v>0.1</c:v>
                </c:pt>
                <c:pt idx="2">
                  <c:v>0.15000000000000024</c:v>
                </c:pt>
                <c:pt idx="3">
                  <c:v>0.2</c:v>
                </c:pt>
                <c:pt idx="4">
                  <c:v>0.25</c:v>
                </c:pt>
                <c:pt idx="5">
                  <c:v>0.30000000000000032</c:v>
                </c:pt>
                <c:pt idx="6">
                  <c:v>0.35000000000000031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0.60000000000000064</c:v>
                </c:pt>
                <c:pt idx="12">
                  <c:v>0.65000000000000135</c:v>
                </c:pt>
                <c:pt idx="13">
                  <c:v>0.70000000000000062</c:v>
                </c:pt>
                <c:pt idx="14">
                  <c:v>0.75000000000000122</c:v>
                </c:pt>
                <c:pt idx="15">
                  <c:v>0.8</c:v>
                </c:pt>
                <c:pt idx="16">
                  <c:v>0.85000000000000064</c:v>
                </c:pt>
                <c:pt idx="17">
                  <c:v>0.9</c:v>
                </c:pt>
                <c:pt idx="18">
                  <c:v>0.95000000000000062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1.1499999999999975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1.6500000000000001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1.9000000000000001</c:v>
                </c:pt>
                <c:pt idx="38">
                  <c:v>1.9500000000000022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2.3499999999999988</c:v>
                </c:pt>
                <c:pt idx="47">
                  <c:v>2.4</c:v>
                </c:pt>
                <c:pt idx="48">
                  <c:v>2.4499999999999997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2.8499999999999988</c:v>
                </c:pt>
                <c:pt idx="57">
                  <c:v>2.9</c:v>
                </c:pt>
                <c:pt idx="58">
                  <c:v>2.9499999999999997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3.3499999999999988</c:v>
                </c:pt>
                <c:pt idx="67">
                  <c:v>3.4</c:v>
                </c:pt>
                <c:pt idx="68">
                  <c:v>3.4499999999999997</c:v>
                </c:pt>
                <c:pt idx="69">
                  <c:v>3.5</c:v>
                </c:pt>
              </c:numCache>
            </c:numRef>
          </c:xVal>
          <c:yVal>
            <c:numRef>
              <c:f>Arkusz1!$H$14:$H$83</c:f>
              <c:numCache>
                <c:formatCode>0.00</c:formatCode>
                <c:ptCount val="70"/>
                <c:pt idx="0">
                  <c:v>-1.3010299956639788</c:v>
                </c:pt>
                <c:pt idx="1">
                  <c:v>-1</c:v>
                </c:pt>
                <c:pt idx="2">
                  <c:v>-0.82390874094431876</c:v>
                </c:pt>
                <c:pt idx="3">
                  <c:v>-0.69897000433601875</c:v>
                </c:pt>
                <c:pt idx="4">
                  <c:v>-0.6020599913279624</c:v>
                </c:pt>
                <c:pt idx="5">
                  <c:v>-0.52287874528033751</c:v>
                </c:pt>
                <c:pt idx="6">
                  <c:v>-0.45593195564972439</c:v>
                </c:pt>
                <c:pt idx="7">
                  <c:v>-0.39794000867203788</c:v>
                </c:pt>
                <c:pt idx="8">
                  <c:v>-0.34678748622465738</c:v>
                </c:pt>
                <c:pt idx="9">
                  <c:v>-0.30102999566398198</c:v>
                </c:pt>
                <c:pt idx="10">
                  <c:v>-0.25963731050575573</c:v>
                </c:pt>
                <c:pt idx="11">
                  <c:v>-0.22184874961635639</c:v>
                </c:pt>
                <c:pt idx="12">
                  <c:v>-0.18708664335714476</c:v>
                </c:pt>
                <c:pt idx="13">
                  <c:v>-0.15490195998574324</c:v>
                </c:pt>
                <c:pt idx="14">
                  <c:v>-0.1249387366083</c:v>
                </c:pt>
                <c:pt idx="15">
                  <c:v>-9.6910013008056392E-2</c:v>
                </c:pt>
                <c:pt idx="16">
                  <c:v>-7.0581074285707299E-2</c:v>
                </c:pt>
                <c:pt idx="17">
                  <c:v>-4.5757490560675122E-2</c:v>
                </c:pt>
                <c:pt idx="18">
                  <c:v>-2.2276394711152291E-2</c:v>
                </c:pt>
                <c:pt idx="19">
                  <c:v>0</c:v>
                </c:pt>
                <c:pt idx="20">
                  <c:v>2.1189299069938088E-2</c:v>
                </c:pt>
                <c:pt idx="21">
                  <c:v>4.1392685158225292E-2</c:v>
                </c:pt>
                <c:pt idx="22">
                  <c:v>6.0697840353611733E-2</c:v>
                </c:pt>
                <c:pt idx="23">
                  <c:v>7.9181246047624831E-2</c:v>
                </c:pt>
                <c:pt idx="24">
                  <c:v>9.6910013008056448E-2</c:v>
                </c:pt>
                <c:pt idx="25">
                  <c:v>0.11394335230683678</c:v>
                </c:pt>
                <c:pt idx="26">
                  <c:v>0.13033376849500614</c:v>
                </c:pt>
                <c:pt idx="27">
                  <c:v>0.14612803567823801</c:v>
                </c:pt>
                <c:pt idx="28">
                  <c:v>0.16136800223497488</c:v>
                </c:pt>
                <c:pt idx="29">
                  <c:v>0.17609125905568124</c:v>
                </c:pt>
                <c:pt idx="30">
                  <c:v>0.19033169817029177</c:v>
                </c:pt>
                <c:pt idx="31">
                  <c:v>0.20411998265592518</c:v>
                </c:pt>
                <c:pt idx="32">
                  <c:v>0.21748394421390629</c:v>
                </c:pt>
                <c:pt idx="33">
                  <c:v>0.23044892137827391</c:v>
                </c:pt>
                <c:pt idx="34">
                  <c:v>0.24303804868629497</c:v>
                </c:pt>
                <c:pt idx="35">
                  <c:v>0.25527250510330607</c:v>
                </c:pt>
                <c:pt idx="36">
                  <c:v>0.26717172840301379</c:v>
                </c:pt>
                <c:pt idx="37">
                  <c:v>0.27875360095282892</c:v>
                </c:pt>
                <c:pt idx="38">
                  <c:v>0.29003461136251862</c:v>
                </c:pt>
                <c:pt idx="39">
                  <c:v>0.30102999566398198</c:v>
                </c:pt>
                <c:pt idx="40">
                  <c:v>0.31175386105575503</c:v>
                </c:pt>
                <c:pt idx="41">
                  <c:v>0.3222192947339193</c:v>
                </c:pt>
                <c:pt idx="42">
                  <c:v>0.33243845991560644</c:v>
                </c:pt>
                <c:pt idx="43">
                  <c:v>0.3424226808222075</c:v>
                </c:pt>
                <c:pt idx="44">
                  <c:v>0.35218251811136247</c:v>
                </c:pt>
                <c:pt idx="45">
                  <c:v>0.36172783601759284</c:v>
                </c:pt>
                <c:pt idx="46">
                  <c:v>0.37106786227173638</c:v>
                </c:pt>
                <c:pt idx="47">
                  <c:v>0.38021124171160608</c:v>
                </c:pt>
                <c:pt idx="48">
                  <c:v>0.38916608436453343</c:v>
                </c:pt>
                <c:pt idx="49">
                  <c:v>0.39794000867203788</c:v>
                </c:pt>
                <c:pt idx="50">
                  <c:v>0.40654018043395512</c:v>
                </c:pt>
                <c:pt idx="51">
                  <c:v>0.41497334797081886</c:v>
                </c:pt>
                <c:pt idx="52">
                  <c:v>0.42324587393680851</c:v>
                </c:pt>
                <c:pt idx="53">
                  <c:v>0.43136376415898814</c:v>
                </c:pt>
                <c:pt idx="54">
                  <c:v>0.43933269383026391</c:v>
                </c:pt>
                <c:pt idx="55">
                  <c:v>0.44715803134221932</c:v>
                </c:pt>
                <c:pt idx="56">
                  <c:v>0.45484486000851032</c:v>
                </c:pt>
                <c:pt idx="57">
                  <c:v>0.46239799789895691</c:v>
                </c:pt>
                <c:pt idx="58">
                  <c:v>0.46982201597816392</c:v>
                </c:pt>
                <c:pt idx="59">
                  <c:v>0.47712125471966282</c:v>
                </c:pt>
                <c:pt idx="60">
                  <c:v>0.48429983934678583</c:v>
                </c:pt>
                <c:pt idx="61">
                  <c:v>0.49136169383427397</c:v>
                </c:pt>
                <c:pt idx="62">
                  <c:v>0.4983105537896021</c:v>
                </c:pt>
                <c:pt idx="63">
                  <c:v>0.50514997831990605</c:v>
                </c:pt>
                <c:pt idx="64">
                  <c:v>0.51188336097887432</c:v>
                </c:pt>
                <c:pt idx="65">
                  <c:v>0.51851393987788608</c:v>
                </c:pt>
                <c:pt idx="66">
                  <c:v>0.52504480703684564</c:v>
                </c:pt>
                <c:pt idx="67">
                  <c:v>0.53147891704225458</c:v>
                </c:pt>
                <c:pt idx="68">
                  <c:v>0.53781909507327463</c:v>
                </c:pt>
                <c:pt idx="69">
                  <c:v>0.54406804435027567</c:v>
                </c:pt>
              </c:numCache>
            </c:numRef>
          </c:yVal>
        </c:ser>
        <c:axId val="137630464"/>
        <c:axId val="137632384"/>
      </c:scatterChart>
      <c:valAx>
        <c:axId val="137630464"/>
        <c:scaling>
          <c:orientation val="minMax"/>
        </c:scaling>
        <c:axPos val="b"/>
        <c:numFmt formatCode="General" sourceLinked="1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632384"/>
        <c:crosses val="autoZero"/>
        <c:crossBetween val="midCat"/>
      </c:valAx>
      <c:valAx>
        <c:axId val="137632384"/>
        <c:scaling>
          <c:orientation val="minMax"/>
        </c:scaling>
        <c:axPos val="l"/>
        <c:majorGridlines>
          <c:spPr>
            <a:ln w="2865">
              <a:solidFill>
                <a:srgbClr val="000000"/>
              </a:solidFill>
              <a:prstDash val="solid"/>
            </a:ln>
          </c:spPr>
        </c:majorGridlines>
        <c:numFmt formatCode="0.00" sourceLinked="1"/>
        <c:tickLblPos val="nextTo"/>
        <c:spPr>
          <a:ln w="2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9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630464"/>
        <c:crosses val="autoZero"/>
        <c:crossBetween val="midCat"/>
      </c:valAx>
    </c:plotArea>
    <c:plotVisOnly val="1"/>
    <c:dispBlanksAs val="gap"/>
  </c:chart>
  <c:spPr>
    <a:solidFill>
      <a:srgbClr val="FFFFFF"/>
    </a:solidFill>
    <a:ln w="2865">
      <a:solidFill>
        <a:srgbClr val="000000"/>
      </a:solidFill>
      <a:prstDash val="solid"/>
    </a:ln>
  </c:spPr>
  <c:txPr>
    <a:bodyPr/>
    <a:lstStyle/>
    <a:p>
      <a:pPr>
        <a:defRPr sz="49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650A-59DC-4756-90B9-39849E9171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76375" y="1628775"/>
            <a:ext cx="3529013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57788" y="1628775"/>
            <a:ext cx="3529012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1476375" y="3952875"/>
            <a:ext cx="3529013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7788" y="3952875"/>
            <a:ext cx="3529012" cy="2173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32B0-A362-42AE-BA9E-2F99E6EEEF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77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Analiza zależności pomiędzy zmiennymi losowymi (danymi empirycznymi)</a:t>
            </a:r>
            <a:endParaRPr lang="pl-PL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Wykrywanie korelacji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/>
              <a:t>Obserwacja szeregów statystycznych zawierających informacje o cechach pozwala wykrywać </a:t>
            </a:r>
            <a:r>
              <a:rPr lang="pl-PL" sz="2400" dirty="0">
                <a:solidFill>
                  <a:srgbClr val="006699"/>
                </a:solidFill>
              </a:rPr>
              <a:t>zależności korelacyjne</a:t>
            </a:r>
            <a:r>
              <a:rPr lang="pl-PL" sz="2400" dirty="0"/>
              <a:t>. </a:t>
            </a:r>
          </a:p>
          <a:p>
            <a:r>
              <a:rPr lang="pl-PL" sz="2400" dirty="0"/>
              <a:t>Jeśli naszym celem jest analiza zachowania pewnej wielkości losowej </a:t>
            </a:r>
            <a:r>
              <a:rPr lang="pl-PL" sz="2400" i="1" dirty="0"/>
              <a:t>Y</a:t>
            </a:r>
            <a:r>
              <a:rPr lang="pl-PL" sz="2400" dirty="0"/>
              <a:t>, zbieramy również </a:t>
            </a:r>
            <a:r>
              <a:rPr lang="pl-PL" sz="2400" dirty="0">
                <a:solidFill>
                  <a:srgbClr val="006699"/>
                </a:solidFill>
              </a:rPr>
              <a:t>informacje towarzyszące</a:t>
            </a:r>
            <a:r>
              <a:rPr lang="pl-PL" sz="2400" dirty="0"/>
              <a:t>, które mogą mieć znaczenie w analizie interesującej nas wielkości.</a:t>
            </a:r>
          </a:p>
          <a:p>
            <a:r>
              <a:rPr lang="pl-PL" sz="2400" dirty="0"/>
              <a:t>Badana wartość, choć losowa, w istotny sposób </a:t>
            </a:r>
            <a:r>
              <a:rPr lang="pl-PL" sz="2400" dirty="0">
                <a:solidFill>
                  <a:srgbClr val="006699"/>
                </a:solidFill>
              </a:rPr>
              <a:t>zależy od innych zmiennych</a:t>
            </a:r>
            <a:r>
              <a:rPr lang="pl-PL" sz="2400" dirty="0"/>
              <a:t> i zrozumienie charakteru tej zależności może być pożyteczne w wielu zadaniach np. </a:t>
            </a:r>
            <a:r>
              <a:rPr lang="pl-PL" sz="2400" dirty="0">
                <a:solidFill>
                  <a:srgbClr val="800000"/>
                </a:solidFill>
              </a:rPr>
              <a:t>przewidywania przyszłych wartości interesującej nas zmiennej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59638" cy="1052736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Rodzaje zależności pomiędzy danymi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Zależność korelacyjna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24744"/>
            <a:ext cx="8641655" cy="5328592"/>
          </a:xfrm>
        </p:spPr>
        <p:txBody>
          <a:bodyPr>
            <a:noAutofit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Zależność stochastyczna występuje wtedy, </a:t>
            </a:r>
            <a:r>
              <a:rPr lang="pl-PL" sz="2400" dirty="0" smtClean="0">
                <a:solidFill>
                  <a:srgbClr val="800000"/>
                </a:solidFill>
              </a:rPr>
              <a:t>gdy wraz </a:t>
            </a:r>
            <a:r>
              <a:rPr lang="pl-PL" sz="2400" u="sng" dirty="0" smtClean="0">
                <a:solidFill>
                  <a:srgbClr val="800000"/>
                </a:solidFill>
              </a:rPr>
              <a:t>ze zmianą wartości</a:t>
            </a:r>
            <a:r>
              <a:rPr lang="pl-PL" sz="2400" dirty="0" smtClean="0">
                <a:solidFill>
                  <a:srgbClr val="800000"/>
                </a:solidFill>
              </a:rPr>
              <a:t> jednej zmiennej </a:t>
            </a:r>
            <a:r>
              <a:rPr lang="pl-PL" sz="2400" u="sng" dirty="0" smtClean="0">
                <a:solidFill>
                  <a:srgbClr val="800000"/>
                </a:solidFill>
              </a:rPr>
              <a:t>zmienia się rozkład prawdopodobieństwa</a:t>
            </a:r>
            <a:r>
              <a:rPr lang="pl-PL" sz="2400" dirty="0" smtClean="0">
                <a:solidFill>
                  <a:srgbClr val="000099"/>
                </a:solidFill>
              </a:rPr>
              <a:t> drugiej zmiennej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Szczególnym przypadkiem zależności stochastycznej jest zależność </a:t>
            </a:r>
            <a:r>
              <a:rPr lang="pl-PL" sz="2400" u="sng" dirty="0" smtClean="0">
                <a:solidFill>
                  <a:srgbClr val="800000"/>
                </a:solidFill>
              </a:rPr>
              <a:t>korelacyjna (statystyczna).</a:t>
            </a:r>
            <a:r>
              <a:rPr lang="pl-PL" sz="2400" dirty="0" smtClean="0">
                <a:solidFill>
                  <a:srgbClr val="000099"/>
                </a:solidFill>
              </a:rPr>
              <a:t>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Zależność </a:t>
            </a:r>
            <a:r>
              <a:rPr lang="pl-PL" sz="2400" u="sng" dirty="0" smtClean="0">
                <a:solidFill>
                  <a:srgbClr val="800000"/>
                </a:solidFill>
              </a:rPr>
              <a:t>korelacyjna</a:t>
            </a:r>
            <a:r>
              <a:rPr lang="pl-PL" sz="2400" u="sng" dirty="0" smtClean="0">
                <a:solidFill>
                  <a:srgbClr val="000099"/>
                </a:solidFill>
              </a:rPr>
              <a:t> p</a:t>
            </a:r>
            <a:r>
              <a:rPr lang="pl-PL" sz="2400" dirty="0" smtClean="0">
                <a:solidFill>
                  <a:srgbClr val="000099"/>
                </a:solidFill>
              </a:rPr>
              <a:t>olega na tym, że określonym </a:t>
            </a:r>
            <a:r>
              <a:rPr lang="pl-PL" sz="2400" u="sng" dirty="0" smtClean="0">
                <a:solidFill>
                  <a:srgbClr val="800000"/>
                </a:solidFill>
              </a:rPr>
              <a:t>wartościom jednej zmiennej</a:t>
            </a:r>
            <a:r>
              <a:rPr lang="pl-PL" sz="2400" dirty="0" smtClean="0">
                <a:solidFill>
                  <a:srgbClr val="000099"/>
                </a:solidFill>
              </a:rPr>
              <a:t> odpowiadają ściśle określone </a:t>
            </a:r>
            <a:r>
              <a:rPr lang="pl-PL" sz="2400" u="sng" dirty="0" smtClean="0">
                <a:solidFill>
                  <a:srgbClr val="800000"/>
                </a:solidFill>
              </a:rPr>
              <a:t>średnie wartości drugiej zmiennej.</a:t>
            </a:r>
            <a:endParaRPr lang="pl-PL" sz="2400" u="sng" dirty="0" smtClean="0">
              <a:solidFill>
                <a:srgbClr val="000099"/>
              </a:solidFill>
            </a:endParaRP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Związki typu statystycznego są możliwe do wykrycia oraz </a:t>
            </a:r>
            <a:r>
              <a:rPr lang="pl-PL" sz="2400" dirty="0" smtClean="0">
                <a:solidFill>
                  <a:srgbClr val="800000"/>
                </a:solidFill>
              </a:rPr>
              <a:t>ilościowego opisu </a:t>
            </a:r>
            <a:r>
              <a:rPr lang="pl-PL" sz="2400" dirty="0" smtClean="0">
                <a:solidFill>
                  <a:srgbClr val="000099"/>
                </a:solidFill>
              </a:rPr>
              <a:t>w przypadku, kiedy mamy do czynienia z </a:t>
            </a:r>
            <a:r>
              <a:rPr lang="pl-PL" sz="2400" dirty="0" smtClean="0">
                <a:solidFill>
                  <a:srgbClr val="800000"/>
                </a:solidFill>
              </a:rPr>
              <a:t>wieloma obserwacjami</a:t>
            </a:r>
            <a:r>
              <a:rPr lang="pl-PL" sz="2400" dirty="0" smtClean="0">
                <a:solidFill>
                  <a:srgbClr val="000099"/>
                </a:solidFill>
              </a:rPr>
              <a:t>, opisującymi badane obiekty, zjawiska czy też procesy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187624" y="0"/>
            <a:ext cx="1512168" cy="332656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47864" y="620688"/>
            <a:ext cx="2376264" cy="28803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632700" cy="1052736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Badanie zależności statystycznych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pomiędzy danymi empirycznymi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04250" cy="5157788"/>
          </a:xfrm>
        </p:spPr>
        <p:txBody>
          <a:bodyPr/>
          <a:lstStyle/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000099"/>
                </a:solidFill>
              </a:rPr>
              <a:t>W badaniach statystycznych zależności pomiędzy cechami najczęściej sprowadza się do </a:t>
            </a:r>
            <a:r>
              <a:rPr lang="pl-PL" sz="2200" dirty="0" smtClean="0">
                <a:solidFill>
                  <a:srgbClr val="800000"/>
                </a:solidFill>
              </a:rPr>
              <a:t>funkcji liniowych</a:t>
            </a:r>
            <a:r>
              <a:rPr lang="pl-PL" sz="2200" dirty="0" smtClean="0">
                <a:solidFill>
                  <a:srgbClr val="000099"/>
                </a:solidFill>
              </a:rPr>
              <a:t>.</a:t>
            </a: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pl-PL" sz="2200" dirty="0" smtClean="0">
              <a:solidFill>
                <a:srgbClr val="000099"/>
              </a:solidFill>
            </a:endParaRP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000099"/>
                </a:solidFill>
              </a:rPr>
              <a:t>Nieliniowe związki pomiędzy zmiennymi mogą być opisywane przez </a:t>
            </a:r>
            <a:r>
              <a:rPr lang="pl-PL" sz="2200" dirty="0" smtClean="0">
                <a:solidFill>
                  <a:srgbClr val="800000"/>
                </a:solidFill>
              </a:rPr>
              <a:t>wielomiany drugiego i wyższych stopni </a:t>
            </a:r>
            <a:r>
              <a:rPr lang="pl-PL" sz="2200" dirty="0" smtClean="0">
                <a:solidFill>
                  <a:srgbClr val="000099"/>
                </a:solidFill>
              </a:rPr>
              <a:t>albo przez inne funkcje (wykładnicze, logarytmiczne, trygonometryczne itp.) .</a:t>
            </a: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pl-PL" sz="2200" dirty="0" smtClean="0">
              <a:solidFill>
                <a:srgbClr val="000099"/>
              </a:solidFill>
            </a:endParaRP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000099"/>
                </a:solidFill>
              </a:rPr>
              <a:t>Przy podejmowaniu decyzji o wyborze </a:t>
            </a:r>
            <a:r>
              <a:rPr lang="pl-PL" sz="2200" dirty="0" smtClean="0">
                <a:solidFill>
                  <a:srgbClr val="800000"/>
                </a:solidFill>
              </a:rPr>
              <a:t>funkcji aproksymacyjnej</a:t>
            </a:r>
            <a:r>
              <a:rPr lang="pl-PL" sz="2200" dirty="0" smtClean="0">
                <a:solidFill>
                  <a:srgbClr val="000099"/>
                </a:solidFill>
              </a:rPr>
              <a:t>, opisującej w przybliżeniu związek pomiędzy analizowanymi cechami, pomocne jest sporządzenie </a:t>
            </a:r>
            <a:r>
              <a:rPr lang="pl-PL" sz="2200" u="sng" dirty="0" smtClean="0">
                <a:solidFill>
                  <a:srgbClr val="800000"/>
                </a:solidFill>
              </a:rPr>
              <a:t>wykresu rozrzutu </a:t>
            </a:r>
            <a:r>
              <a:rPr lang="pl-PL" sz="2200" dirty="0" smtClean="0">
                <a:solidFill>
                  <a:srgbClr val="000099"/>
                </a:solidFill>
              </a:rPr>
              <a:t>wartości badanych zmiennych. </a:t>
            </a: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pl-PL" sz="2200" dirty="0" smtClean="0">
              <a:solidFill>
                <a:srgbClr val="000099"/>
              </a:solidFill>
            </a:endParaRP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000099"/>
                </a:solidFill>
              </a:rPr>
              <a:t>Jeśli okaże się, że pomiędzy zmiennymi </a:t>
            </a:r>
            <a:r>
              <a:rPr lang="pl-PL" sz="2200" dirty="0" smtClean="0">
                <a:solidFill>
                  <a:srgbClr val="800000"/>
                </a:solidFill>
              </a:rPr>
              <a:t>widoczna</a:t>
            </a:r>
            <a:r>
              <a:rPr lang="pl-PL" sz="2200" dirty="0" smtClean="0">
                <a:solidFill>
                  <a:srgbClr val="000099"/>
                </a:solidFill>
              </a:rPr>
              <a:t> jest zależność i nie jest ona  liniowa, wówczas trzeba znaleźć odpowiednie rozwiązanie </a:t>
            </a:r>
            <a:r>
              <a:rPr lang="pl-PL" sz="2200" dirty="0" smtClean="0">
                <a:solidFill>
                  <a:srgbClr val="800000"/>
                </a:solidFill>
              </a:rPr>
              <a:t>nieliniowe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20880" cy="980728"/>
          </a:xfrm>
        </p:spPr>
        <p:txBody>
          <a:bodyPr/>
          <a:lstStyle/>
          <a:p>
            <a:pPr eaLnBrk="1" hangingPunct="1"/>
            <a:r>
              <a:rPr lang="pl-PL" sz="2400" dirty="0" smtClean="0">
                <a:solidFill>
                  <a:schemeClr val="tx1"/>
                </a:solidFill>
                <a:latin typeface="+mn-lt"/>
              </a:rPr>
              <a:t>Miarą siły i kierunku zależności liniowej  jest  </a:t>
            </a:r>
            <a:br>
              <a:rPr lang="pl-PL" sz="2400" dirty="0" smtClean="0">
                <a:solidFill>
                  <a:schemeClr val="tx1"/>
                </a:solidFill>
                <a:latin typeface="+mn-lt"/>
              </a:rPr>
            </a:b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współczynnik korelacji liniowej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752"/>
            <a:ext cx="8641655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l-PL" sz="2200" dirty="0" smtClean="0">
                <a:solidFill>
                  <a:srgbClr val="000099"/>
                </a:solidFill>
              </a:rPr>
              <a:t>Statystyką, która opisuje siłę liniowego związku pomiędzy dwiema zmiennymi jest współczynnik korelacji z próby </a:t>
            </a:r>
            <a:r>
              <a:rPr lang="pl-PL" sz="2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</a:t>
            </a:r>
            <a:r>
              <a:rPr lang="pl-PL" sz="22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2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pl-PL" sz="22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pl-PL" sz="2200" dirty="0" smtClean="0">
                <a:solidFill>
                  <a:srgbClr val="000099"/>
                </a:solidFill>
              </a:rPr>
              <a:t>Przyjmuje on wartości z przedziału domkniętego &lt;-1; 1&gt;.</a:t>
            </a:r>
          </a:p>
          <a:p>
            <a:pPr eaLnBrk="1" hangingPunct="1">
              <a:lnSpc>
                <a:spcPct val="90000"/>
              </a:lnSpc>
            </a:pPr>
            <a:endParaRPr lang="pl-PL" sz="2200" dirty="0" smtClean="0">
              <a:solidFill>
                <a:srgbClr val="000099"/>
              </a:solidFill>
            </a:endParaRPr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800000"/>
                </a:solidFill>
              </a:rPr>
              <a:t>Wartość -1 </a:t>
            </a:r>
            <a:r>
              <a:rPr lang="pl-PL" sz="2200" dirty="0" smtClean="0">
                <a:solidFill>
                  <a:srgbClr val="000099"/>
                </a:solidFill>
              </a:rPr>
              <a:t>oznacza występowanie doskonałej korelacji ujemnej </a:t>
            </a:r>
            <a:br>
              <a:rPr lang="pl-PL" sz="2200" dirty="0" smtClean="0">
                <a:solidFill>
                  <a:srgbClr val="000099"/>
                </a:solidFill>
              </a:rPr>
            </a:br>
            <a:r>
              <a:rPr lang="pl-PL" sz="2200" dirty="0" smtClean="0">
                <a:solidFill>
                  <a:srgbClr val="000099"/>
                </a:solidFill>
              </a:rPr>
              <a:t>(to znaczy sytuację, w której punkty leżą dokładnie na prostej, </a:t>
            </a:r>
            <a:br>
              <a:rPr lang="pl-PL" sz="2200" dirty="0" smtClean="0">
                <a:solidFill>
                  <a:srgbClr val="000099"/>
                </a:solidFill>
              </a:rPr>
            </a:br>
            <a:r>
              <a:rPr lang="pl-PL" sz="2200" dirty="0" smtClean="0">
                <a:solidFill>
                  <a:srgbClr val="000099"/>
                </a:solidFill>
              </a:rPr>
              <a:t>skierowanej w dół), </a:t>
            </a:r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000099"/>
                </a:solidFill>
              </a:rPr>
              <a:t>a </a:t>
            </a:r>
            <a:r>
              <a:rPr lang="pl-PL" sz="2200" dirty="0" smtClean="0">
                <a:solidFill>
                  <a:srgbClr val="800000"/>
                </a:solidFill>
              </a:rPr>
              <a:t>wartość</a:t>
            </a:r>
            <a:r>
              <a:rPr lang="pl-PL" sz="2200" dirty="0" smtClean="0">
                <a:solidFill>
                  <a:srgbClr val="000099"/>
                </a:solidFill>
              </a:rPr>
              <a:t> </a:t>
            </a:r>
            <a:r>
              <a:rPr lang="pl-PL" sz="2200" dirty="0" smtClean="0">
                <a:solidFill>
                  <a:srgbClr val="800000"/>
                </a:solidFill>
              </a:rPr>
              <a:t>1</a:t>
            </a:r>
            <a:r>
              <a:rPr lang="pl-PL" sz="2200" dirty="0" smtClean="0">
                <a:solidFill>
                  <a:srgbClr val="000099"/>
                </a:solidFill>
              </a:rPr>
              <a:t> oznacza doskonałą korelację dodatnią </a:t>
            </a:r>
            <a:br>
              <a:rPr lang="pl-PL" sz="2200" dirty="0" smtClean="0">
                <a:solidFill>
                  <a:srgbClr val="000099"/>
                </a:solidFill>
              </a:rPr>
            </a:br>
            <a:r>
              <a:rPr lang="pl-PL" sz="2200" dirty="0" smtClean="0">
                <a:solidFill>
                  <a:srgbClr val="000099"/>
                </a:solidFill>
              </a:rPr>
              <a:t>(punkty leżą dokładnie na prostej, skierowanej w górę).</a:t>
            </a:r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200" dirty="0" smtClean="0">
                <a:solidFill>
                  <a:srgbClr val="800000"/>
                </a:solidFill>
              </a:rPr>
              <a:t>Wartość</a:t>
            </a:r>
            <a:r>
              <a:rPr lang="pl-PL" sz="2200" dirty="0" smtClean="0">
                <a:solidFill>
                  <a:srgbClr val="000099"/>
                </a:solidFill>
              </a:rPr>
              <a:t> </a:t>
            </a:r>
            <a:r>
              <a:rPr lang="pl-PL" sz="2200" dirty="0" smtClean="0">
                <a:solidFill>
                  <a:srgbClr val="800000"/>
                </a:solidFill>
              </a:rPr>
              <a:t>0</a:t>
            </a:r>
            <a:r>
              <a:rPr lang="pl-PL" sz="2200" dirty="0" smtClean="0">
                <a:solidFill>
                  <a:srgbClr val="000099"/>
                </a:solidFill>
              </a:rPr>
              <a:t> oznacza brak korelacji liniowej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59832" y="2132856"/>
          <a:ext cx="2198688" cy="865188"/>
        </p:xfrm>
        <a:graphic>
          <a:graphicData uri="http://schemas.openxmlformats.org/presentationml/2006/ole">
            <p:oleObj spid="_x0000_s295938" name="Równanie" r:id="rId3" imgW="1002865" imgH="418918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201420" cy="90872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Przykłady układów punktów przy różnych wartościach 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współczynnika korelacji liniowej</a:t>
            </a:r>
          </a:p>
        </p:txBody>
      </p:sp>
      <p:pic>
        <p:nvPicPr>
          <p:cNvPr id="31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565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116391" cy="980728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+mn-lt"/>
              </a:rPr>
              <a:t>Wzór do obliczania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empirycznego współczynnika korelacji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1520" y="3356992"/>
            <a:ext cx="85686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gdzie:</a:t>
            </a:r>
          </a:p>
          <a:p>
            <a:pPr lvl="1">
              <a:buFontTx/>
              <a:buChar char="•"/>
            </a:pPr>
            <a:r>
              <a:rPr lang="pl-PL" sz="2000" dirty="0">
                <a:latin typeface="+mn-lt"/>
              </a:rPr>
              <a:t> </a:t>
            </a:r>
            <a:r>
              <a:rPr lang="pl-PL" sz="2000" i="1" dirty="0">
                <a:latin typeface="+mn-lt"/>
              </a:rPr>
              <a:t>x</a:t>
            </a:r>
            <a:r>
              <a:rPr lang="pl-PL" sz="2000" i="1" baseline="-25000" dirty="0">
                <a:latin typeface="+mn-lt"/>
              </a:rPr>
              <a:t>i </a:t>
            </a:r>
            <a:r>
              <a:rPr lang="pl-PL" sz="2000" dirty="0">
                <a:latin typeface="+mn-lt"/>
              </a:rPr>
              <a:t>oraz </a:t>
            </a:r>
            <a:r>
              <a:rPr lang="pl-PL" sz="2000" i="1" dirty="0" err="1">
                <a:latin typeface="+mn-lt"/>
              </a:rPr>
              <a:t>y</a:t>
            </a:r>
            <a:r>
              <a:rPr lang="pl-PL" sz="2000" i="1" baseline="-25000" dirty="0" err="1">
                <a:latin typeface="+mn-lt"/>
              </a:rPr>
              <a:t>i</a:t>
            </a:r>
            <a:r>
              <a:rPr lang="pl-PL" sz="2000" i="1" baseline="-25000" dirty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oznaczają empiryczne  wartości </a:t>
            </a:r>
            <a:r>
              <a:rPr lang="pl-PL" sz="2000" dirty="0" smtClean="0">
                <a:latin typeface="+mn-lt"/>
              </a:rPr>
              <a:t>zmiennych </a:t>
            </a:r>
            <a:r>
              <a:rPr lang="pl-PL" sz="2000" i="1" dirty="0">
                <a:latin typeface="+mn-lt"/>
              </a:rPr>
              <a:t>X </a:t>
            </a:r>
            <a:r>
              <a:rPr lang="pl-PL" sz="2000" dirty="0">
                <a:latin typeface="+mn-lt"/>
              </a:rPr>
              <a:t>i </a:t>
            </a:r>
            <a:r>
              <a:rPr lang="pl-PL" sz="2000" i="1" dirty="0">
                <a:latin typeface="+mn-lt"/>
              </a:rPr>
              <a:t>Y</a:t>
            </a:r>
            <a:r>
              <a:rPr lang="pl-PL" sz="2000" dirty="0">
                <a:latin typeface="+mn-lt"/>
              </a:rPr>
              <a:t>, natomiast</a:t>
            </a:r>
          </a:p>
          <a:p>
            <a:pPr lvl="1">
              <a:buFontTx/>
              <a:buChar char="•"/>
            </a:pPr>
            <a:r>
              <a:rPr lang="pl-PL" sz="2000" dirty="0">
                <a:latin typeface="+mn-lt"/>
                <a:sym typeface="Symbol" pitchFamily="18" charset="2"/>
              </a:rPr>
              <a:t> </a:t>
            </a:r>
            <a:r>
              <a:rPr lang="pl-PL" sz="2000" dirty="0" err="1">
                <a:latin typeface="+mn-lt"/>
                <a:sym typeface="Symbol" pitchFamily="18" charset="2"/>
              </a:rPr>
              <a:t></a:t>
            </a:r>
            <a:r>
              <a:rPr lang="pl-PL" sz="2000" i="1" dirty="0" err="1">
                <a:latin typeface="+mn-lt"/>
              </a:rPr>
              <a:t>x</a:t>
            </a:r>
            <a:r>
              <a:rPr lang="pl-PL" sz="2000" i="1" dirty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oraz </a:t>
            </a:r>
            <a:r>
              <a:rPr lang="pl-PL" sz="2000" dirty="0" err="1">
                <a:latin typeface="+mn-lt"/>
                <a:sym typeface="Symbol" pitchFamily="18" charset="2"/>
              </a:rPr>
              <a:t></a:t>
            </a:r>
            <a:r>
              <a:rPr lang="pl-PL" sz="2000" i="1" dirty="0" err="1">
                <a:latin typeface="+mn-lt"/>
              </a:rPr>
              <a:t>y</a:t>
            </a:r>
            <a:r>
              <a:rPr lang="pl-PL" sz="2000" i="1" dirty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oznaczają średnie wartości tych zmiennych.</a:t>
            </a:r>
          </a:p>
          <a:p>
            <a:pPr lvl="1">
              <a:buFontTx/>
              <a:buChar char="•"/>
            </a:pPr>
            <a:endParaRPr lang="pl-PL" sz="2000" dirty="0">
              <a:latin typeface="+mn-lt"/>
            </a:endParaRPr>
          </a:p>
          <a:p>
            <a:r>
              <a:rPr lang="pl-PL" sz="2000" dirty="0">
                <a:latin typeface="+mn-lt"/>
              </a:rPr>
              <a:t>Współczynnik korelacji daje też informację o kierunku zależności, bo jeśli małym wartościom X odpowiadają przeważnie małe wartości zmiennej Y, a dużym wartościom X duże wartości Y, to licznik wyrażenia dla </a:t>
            </a:r>
            <a:r>
              <a:rPr lang="pl-PL" sz="2000" dirty="0" err="1">
                <a:latin typeface="+mn-lt"/>
              </a:rPr>
              <a:t>r</a:t>
            </a:r>
            <a:r>
              <a:rPr lang="pl-PL" sz="2000" dirty="0">
                <a:latin typeface="+mn-lt"/>
              </a:rPr>
              <a:t> będzie dodatni, mianownik jest zawsze dodatni, </a:t>
            </a:r>
            <a:r>
              <a:rPr lang="pl-PL" sz="2000" dirty="0" smtClean="0">
                <a:latin typeface="+mn-lt"/>
              </a:rPr>
              <a:t/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zatem </a:t>
            </a:r>
            <a:r>
              <a:rPr lang="pl-PL" sz="2000" dirty="0">
                <a:solidFill>
                  <a:srgbClr val="800000"/>
                </a:solidFill>
                <a:latin typeface="+mn-lt"/>
              </a:rPr>
              <a:t>r&gt;0 oznacza zależność rosnącą, r&lt;0 –malejącą</a:t>
            </a:r>
            <a:r>
              <a:rPr lang="pl-PL" sz="2000" dirty="0">
                <a:latin typeface="+mn-lt"/>
              </a:rPr>
              <a:t>.</a:t>
            </a:r>
          </a:p>
        </p:txBody>
      </p:sp>
      <p:graphicFrame>
        <p:nvGraphicFramePr>
          <p:cNvPr id="315394" name="Object 4"/>
          <p:cNvGraphicFramePr>
            <a:graphicFrameLocks noChangeAspect="1"/>
          </p:cNvGraphicFramePr>
          <p:nvPr/>
        </p:nvGraphicFramePr>
        <p:xfrm>
          <a:off x="700088" y="1268413"/>
          <a:ext cx="7599362" cy="1881187"/>
        </p:xfrm>
        <a:graphic>
          <a:graphicData uri="http://schemas.openxmlformats.org/presentationml/2006/ole">
            <p:oleObj spid="_x0000_s315394" name="Równanie" r:id="rId3" imgW="2666880" imgH="888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+mn-lt"/>
              </a:rPr>
              <a:t>Miary siły i kierunku zależności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55650" y="1916113"/>
          <a:ext cx="7704138" cy="677862"/>
        </p:xfrm>
        <a:graphic>
          <a:graphicData uri="http://schemas.openxmlformats.org/presentationml/2006/ole">
            <p:oleObj spid="_x0000_s311298" name="Równanie" r:id="rId3" imgW="2743200" imgH="241200" progId="">
              <p:embed/>
            </p:oleObj>
          </a:graphicData>
        </a:graphic>
      </p:graphicFrame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468313" y="2863850"/>
            <a:ext cx="5569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>
                <a:latin typeface="+mn-lt"/>
              </a:rPr>
              <a:t>Wzór na obliczanie estymatora kowariancji </a:t>
            </a:r>
          </a:p>
          <a:p>
            <a:pPr eaLnBrk="0" hangingPunct="0"/>
            <a:r>
              <a:rPr lang="pl-PL" sz="2400">
                <a:latin typeface="+mn-lt"/>
              </a:rPr>
              <a:t>na podstawie  danych empirycznych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468313" y="1196975"/>
            <a:ext cx="324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i="1">
                <a:solidFill>
                  <a:schemeClr val="bg2"/>
                </a:solidFill>
                <a:latin typeface="+mn-lt"/>
              </a:rPr>
              <a:t>Kowariancja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403350" y="3860800"/>
          <a:ext cx="6481763" cy="1204913"/>
        </p:xfrm>
        <a:graphic>
          <a:graphicData uri="http://schemas.openxmlformats.org/presentationml/2006/ole">
            <p:oleObj spid="_x0000_s311299" name="Równanie" r:id="rId4" imgW="2323800" imgH="431640" progId="">
              <p:embed/>
            </p:oleObj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11188" y="5168900"/>
            <a:ext cx="7475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 sz="2400">
                <a:latin typeface="+mn-lt"/>
              </a:rPr>
              <a:t>Dodatnia wartość kowariancji mówi nam, że przy wzroście </a:t>
            </a:r>
            <a:br>
              <a:rPr lang="pl-PL" sz="2400">
                <a:latin typeface="+mn-lt"/>
              </a:rPr>
            </a:br>
            <a:r>
              <a:rPr lang="pl-PL" sz="2400">
                <a:latin typeface="+mn-lt"/>
              </a:rPr>
              <a:t>X wartości Y również rosną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Cechy kowariancji 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Jeśli zmienne </a:t>
            </a:r>
            <a:r>
              <a:rPr lang="pl-PL" sz="2400" i="1" dirty="0" smtClean="0"/>
              <a:t>X</a:t>
            </a:r>
            <a:r>
              <a:rPr lang="pl-PL" sz="2400" dirty="0" smtClean="0"/>
              <a:t> i </a:t>
            </a:r>
            <a:r>
              <a:rPr lang="pl-PL" sz="2400" i="1" dirty="0" smtClean="0"/>
              <a:t>Y</a:t>
            </a:r>
            <a:r>
              <a:rPr lang="pl-PL" sz="2400" dirty="0" smtClean="0"/>
              <a:t> są  niezależne to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) =0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Znak kowariancji wskazuje kierunek zmian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Wadą kowariancji jest to, że jej wartość zależy od jednostek pomiaru cech</a:t>
            </a:r>
          </a:p>
          <a:p>
            <a:pPr marL="360363" indent="-3603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Można udowodnić, że 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i="1" dirty="0" smtClean="0"/>
              <a:t>			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cov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X,Y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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pl-PL" sz="2400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endParaRPr lang="pl-PL" sz="2400" i="1" baseline="-25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dirty="0" smtClean="0">
                <a:sym typeface="Symbol" pitchFamily="18" charset="2"/>
              </a:rPr>
              <a:t>	po podzieleniu  kowariancji przez iloczyn odchyleń standardowych zmiennych X i Y otrzymuje się bezwymiarową miarę intensywności powiązania pomiędzy zmiennymi X i Y</a:t>
            </a:r>
            <a:r>
              <a:rPr lang="pl-PL" sz="2400" baseline="-25000" dirty="0" smtClean="0">
                <a:sym typeface="Symbol" pitchFamily="18" charset="2"/>
              </a:rPr>
              <a:t> , </a:t>
            </a:r>
            <a:r>
              <a:rPr lang="pl-PL" sz="2400" dirty="0" smtClean="0">
                <a:sym typeface="Symbol" pitchFamily="18" charset="2"/>
              </a:rPr>
              <a:t>jest to: </a:t>
            </a:r>
          </a:p>
          <a:p>
            <a:pPr marL="360363" indent="-360363" eaLnBrk="1" hangingPunct="1">
              <a:lnSpc>
                <a:spcPct val="80000"/>
              </a:lnSpc>
            </a:pPr>
            <a:r>
              <a:rPr lang="pl-PL" sz="2400" i="1" dirty="0" smtClean="0">
                <a:solidFill>
                  <a:schemeClr val="bg2"/>
                </a:solidFill>
                <a:sym typeface="Symbol" pitchFamily="18" charset="2"/>
              </a:rPr>
              <a:t>	współczynnik korelacji liniowej Pearsona</a:t>
            </a:r>
            <a:r>
              <a:rPr lang="pl-PL" sz="2400" dirty="0" smtClean="0">
                <a:sym typeface="Symbol" pitchFamily="18" charset="2"/>
              </a:rPr>
              <a:t> – oznaczany przez literę </a:t>
            </a:r>
            <a:r>
              <a:rPr lang="pl-PL" sz="2400" i="1" dirty="0" smtClean="0">
                <a:solidFill>
                  <a:schemeClr val="bg2"/>
                </a:solidFill>
                <a:sym typeface="Symbol" pitchFamily="18" charset="2"/>
              </a:rPr>
              <a:t></a:t>
            </a:r>
            <a:r>
              <a:rPr lang="pl-PL" sz="2400" dirty="0" smtClean="0">
                <a:sym typeface="Symbol" pitchFamily="18" charset="2"/>
              </a:rPr>
              <a:t>, a jego estymator przez literę </a:t>
            </a:r>
            <a:r>
              <a:rPr lang="pl-PL" sz="2400" i="1" dirty="0" err="1" smtClean="0">
                <a:solidFill>
                  <a:schemeClr val="bg2"/>
                </a:solidFill>
                <a:sym typeface="Symbol" pitchFamily="18" charset="2"/>
              </a:rPr>
              <a:t>r</a:t>
            </a:r>
            <a:endParaRPr lang="pl-PL" sz="2400" i="1" dirty="0" smtClean="0">
              <a:solidFill>
                <a:schemeClr val="bg2"/>
              </a:solidFill>
              <a:sym typeface="Symbol" pitchFamily="18" charset="2"/>
            </a:endParaRPr>
          </a:p>
          <a:p>
            <a:pPr marL="360363" indent="-360363" eaLnBrk="1" hangingPunct="1"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Współczynnik korelacji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924944"/>
            <a:ext cx="8229600" cy="3600400"/>
          </a:xfrm>
        </p:spPr>
        <p:txBody>
          <a:bodyPr/>
          <a:lstStyle/>
          <a:p>
            <a:pPr eaLnBrk="1" hangingPunct="1"/>
            <a:r>
              <a:rPr lang="pl-PL" i="1" dirty="0" smtClean="0">
                <a:solidFill>
                  <a:srgbClr val="800000"/>
                </a:solidFill>
              </a:rPr>
              <a:t>Współczynnik korelacji</a:t>
            </a:r>
            <a:r>
              <a:rPr lang="pl-PL" dirty="0" smtClean="0">
                <a:solidFill>
                  <a:srgbClr val="800000"/>
                </a:solidFill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(ws</a:t>
            </a:r>
            <a:r>
              <a:rPr lang="pl-PL" dirty="0" smtClean="0"/>
              <a:t>p. korelacji liniowej Pearsona) – jest miernikiem siły związku prostoliniowego między dwiema cechami mierzalnymi. </a:t>
            </a:r>
          </a:p>
          <a:p>
            <a:pPr eaLnBrk="1" hangingPunct="1"/>
            <a:r>
              <a:rPr lang="pl-PL" dirty="0" smtClean="0"/>
              <a:t>Jest wyznaczony przez standaryzację kowariancji.</a:t>
            </a:r>
          </a:p>
          <a:p>
            <a:pPr eaLnBrk="1" hangingPunct="1"/>
            <a:r>
              <a:rPr lang="pl-PL" dirty="0" smtClean="0"/>
              <a:t>Wielkość współczynnika podlega wpływom wartości skrajnych – to jego wada</a:t>
            </a:r>
          </a:p>
          <a:p>
            <a:pPr eaLnBrk="1" hangingPunct="1"/>
            <a:endParaRPr lang="pl-PL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401888" y="1116013"/>
          <a:ext cx="4249737" cy="1449387"/>
        </p:xfrm>
        <a:graphic>
          <a:graphicData uri="http://schemas.openxmlformats.org/presentationml/2006/ole">
            <p:oleObj spid="_x0000_s312322" name="Równanie" r:id="rId3" imgW="2577960" imgH="888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920037" cy="941388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Odkrywanie i analiza zależności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pomiędzy zmiennymi ilościowymi</a:t>
            </a:r>
            <a:r>
              <a:rPr lang="pl-PL" dirty="0" smtClean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(liczbowymi)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80400" cy="5327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/>
              <a:t>Przedmiotem kolejnych dwóch wykładów będą zależności dla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100" dirty="0" smtClean="0">
                <a:solidFill>
                  <a:srgbClr val="800000"/>
                </a:solidFill>
              </a:rPr>
              <a:t>Zmiennych jednowymiarowych</a:t>
            </a:r>
          </a:p>
          <a:p>
            <a:pPr lvl="2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Korelacja liniowa</a:t>
            </a:r>
          </a:p>
          <a:p>
            <a:pPr lvl="3" eaLnBrk="1" hangingPunct="1">
              <a:lnSpc>
                <a:spcPct val="90000"/>
              </a:lnSpc>
            </a:pPr>
            <a:r>
              <a:rPr lang="pl-PL" dirty="0" smtClean="0"/>
              <a:t> Korelacja liniowa</a:t>
            </a:r>
          </a:p>
          <a:p>
            <a:pPr lvl="3" eaLnBrk="1" hangingPunct="1">
              <a:lnSpc>
                <a:spcPct val="90000"/>
              </a:lnSpc>
            </a:pPr>
            <a:r>
              <a:rPr lang="pl-PL" dirty="0" smtClean="0"/>
              <a:t> Test istotności współczynnika korelacji liniowej</a:t>
            </a:r>
          </a:p>
          <a:p>
            <a:pPr lvl="2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Regresja prosta</a:t>
            </a:r>
          </a:p>
          <a:p>
            <a:pPr lvl="3" eaLnBrk="1" hangingPunct="1">
              <a:lnSpc>
                <a:spcPct val="90000"/>
              </a:lnSpc>
            </a:pPr>
            <a:r>
              <a:rPr lang="pl-PL" dirty="0" smtClean="0"/>
              <a:t>Współczynniki regresji, wyznaczanie ich MNK</a:t>
            </a:r>
          </a:p>
          <a:p>
            <a:pPr lvl="3" eaLnBrk="1" hangingPunct="1">
              <a:lnSpc>
                <a:spcPct val="90000"/>
              </a:lnSpc>
            </a:pPr>
            <a:r>
              <a:rPr lang="pl-PL" dirty="0" smtClean="0"/>
              <a:t>Ocena dopasowania modelu Współczynnik determinacji</a:t>
            </a:r>
          </a:p>
          <a:p>
            <a:pPr lvl="3" eaLnBrk="1" hangingPunct="1">
              <a:lnSpc>
                <a:spcPct val="90000"/>
              </a:lnSpc>
            </a:pPr>
            <a:r>
              <a:rPr lang="pl-PL" dirty="0" smtClean="0"/>
              <a:t>Standardowy błąd estymacji</a:t>
            </a:r>
          </a:p>
          <a:p>
            <a:pPr lvl="3" eaLnBrk="1" hangingPunct="1">
              <a:lnSpc>
                <a:spcPct val="90000"/>
              </a:lnSpc>
            </a:pPr>
            <a:r>
              <a:rPr lang="pl-PL" dirty="0" smtClean="0"/>
              <a:t>Współczynnik zmienności losowej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100" dirty="0" smtClean="0">
                <a:solidFill>
                  <a:srgbClr val="800000"/>
                </a:solidFill>
              </a:rPr>
              <a:t>Zmiennych wielowymiarowych</a:t>
            </a:r>
          </a:p>
          <a:p>
            <a:pPr lvl="2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Macierz korelacji</a:t>
            </a:r>
          </a:p>
          <a:p>
            <a:pPr lvl="2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Korelacje cząstkowe</a:t>
            </a:r>
          </a:p>
          <a:p>
            <a:pPr lvl="2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6699"/>
                </a:solidFill>
              </a:rPr>
              <a:t>Regresja wieloraka</a:t>
            </a:r>
          </a:p>
          <a:p>
            <a:pPr lvl="2" eaLnBrk="1" hangingPunct="1">
              <a:lnSpc>
                <a:spcPct val="90000"/>
              </a:lnSpc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Współczynnik korelacji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400" b="1" i="1" dirty="0" smtClean="0">
                <a:solidFill>
                  <a:schemeClr val="bg2"/>
                </a:solidFill>
              </a:rPr>
              <a:t>		</a:t>
            </a:r>
            <a:r>
              <a:rPr lang="pl-PL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dirty="0" smtClean="0"/>
              <a:t> – </a:t>
            </a:r>
            <a:r>
              <a:rPr lang="pl-PL" i="1" dirty="0" smtClean="0">
                <a:solidFill>
                  <a:schemeClr val="bg2"/>
                </a:solidFill>
              </a:rPr>
              <a:t>współczynnik korelacji</a:t>
            </a:r>
          </a:p>
          <a:p>
            <a:pPr eaLnBrk="1" hangingPunct="1"/>
            <a:endParaRPr lang="pl-PL" sz="2400" b="1" dirty="0" smtClean="0"/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r=0</a:t>
            </a:r>
            <a:r>
              <a:rPr lang="pl-PL" sz="2400" dirty="0" smtClean="0"/>
              <a:t>		zmienne nie są skorelowane</a:t>
            </a:r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0,0 ≤ </a:t>
            </a:r>
            <a:r>
              <a:rPr lang="pl-PL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&lt; 0,1</a:t>
            </a:r>
            <a:r>
              <a:rPr lang="pl-PL" sz="2400" dirty="0" smtClean="0"/>
              <a:t>	korelacja nikła</a:t>
            </a:r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0,1 ≤ </a:t>
            </a:r>
            <a:r>
              <a:rPr lang="pl-PL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&lt; 0,3</a:t>
            </a:r>
            <a:r>
              <a:rPr lang="pl-PL" sz="2400" dirty="0" smtClean="0"/>
              <a:t>	korelacja słaba</a:t>
            </a:r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0,3 ≤ </a:t>
            </a:r>
            <a:r>
              <a:rPr lang="pl-PL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&lt; 0,5</a:t>
            </a:r>
            <a:r>
              <a:rPr lang="pl-PL" sz="2400" dirty="0" smtClean="0"/>
              <a:t>	korelacja przeciętna</a:t>
            </a:r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0,5 ≤ </a:t>
            </a:r>
            <a:r>
              <a:rPr lang="pl-PL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&lt; 0,7</a:t>
            </a:r>
            <a:r>
              <a:rPr lang="pl-PL" sz="2400" dirty="0" smtClean="0"/>
              <a:t>	korelacja wysoka</a:t>
            </a:r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0,7 ≤ </a:t>
            </a:r>
            <a:r>
              <a:rPr lang="pl-PL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&lt; 0,9</a:t>
            </a:r>
            <a:r>
              <a:rPr lang="pl-PL" sz="2400" dirty="0" smtClean="0"/>
              <a:t>	korelacja bardzo wysoka</a:t>
            </a:r>
          </a:p>
          <a:p>
            <a:pPr eaLnBrk="1" hangingPunct="1"/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0,9 ≤ </a:t>
            </a:r>
            <a:r>
              <a:rPr lang="pl-PL" sz="24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&lt; 1</a:t>
            </a:r>
            <a:r>
              <a:rPr lang="pl-PL" sz="2400" dirty="0" smtClean="0"/>
              <a:t>	korelacja prawie pełna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Zależność od wielu zmiennych. Korelacje cząstkowe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pewną zmienną oddziałuje więcej niż jedna zmienna,  można określić </a:t>
            </a:r>
            <a:r>
              <a:rPr lang="pl-PL" dirty="0">
                <a:solidFill>
                  <a:srgbClr val="800000"/>
                </a:solidFill>
              </a:rPr>
              <a:t>macierz korelacji</a:t>
            </a:r>
            <a:r>
              <a:rPr lang="pl-PL" dirty="0"/>
              <a:t>.</a:t>
            </a:r>
          </a:p>
          <a:p>
            <a:r>
              <a:rPr lang="pl-PL" dirty="0"/>
              <a:t>Jeśli interesuje nas związek korelacyjny jedynie między dwoma zmiennymi </a:t>
            </a:r>
            <a:r>
              <a:rPr lang="pl-PL" dirty="0">
                <a:solidFill>
                  <a:srgbClr val="800000"/>
                </a:solidFill>
              </a:rPr>
              <a:t>przy wyłączeniu wpływu pozostałych</a:t>
            </a:r>
            <a:r>
              <a:rPr lang="pl-PL" dirty="0"/>
              <a:t>, to powinniśmy wyliczyć współczynniki korelacji cząstkowej. Załóżmy, że mamy trzy zmienne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>oraz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dirty="0"/>
              <a:t>. Współczynniki korelacji cząstkowej oznaczamy następująco: </a:t>
            </a:r>
            <a:br>
              <a:rPr lang="pl-PL" dirty="0"/>
            </a:b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12.3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13.2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23.1</a:t>
            </a:r>
          </a:p>
          <a:p>
            <a:endParaRPr lang="pl-PL" baseline="-25000" dirty="0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2771775" y="5373688"/>
          <a:ext cx="3168650" cy="1063625"/>
        </p:xfrm>
        <a:graphic>
          <a:graphicData uri="http://schemas.openxmlformats.org/presentationml/2006/ole">
            <p:oleObj spid="_x0000_s362498" name="Równanie" r:id="rId3" imgW="1473200" imgH="495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Macierz korelacji</a:t>
            </a:r>
            <a:endParaRPr lang="pl-PL" dirty="0"/>
          </a:p>
        </p:txBody>
      </p:sp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3084512"/>
          </a:xfrm>
          <a:prstGeom prst="rect">
            <a:avLst/>
          </a:prstGeom>
          <a:noFill/>
        </p:spPr>
      </p:pic>
      <p:sp>
        <p:nvSpPr>
          <p:cNvPr id="287749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468313" y="4365625"/>
            <a:ext cx="8229600" cy="2016125"/>
          </a:xfrm>
          <a:noFill/>
          <a:ln/>
        </p:spPr>
        <p:txBody>
          <a:bodyPr/>
          <a:lstStyle/>
          <a:p>
            <a:r>
              <a:rPr lang="pl-PL" dirty="0"/>
              <a:t>Związek korelacyjny pomiędzy zmiennymi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dirty="0"/>
              <a:t> 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dirty="0"/>
              <a:t>, </a:t>
            </a:r>
          </a:p>
          <a:p>
            <a:r>
              <a:rPr lang="pl-PL" dirty="0"/>
              <a:t>z wyłączeniem działania zmiennej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Postaci zależności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413"/>
            <a:ext cx="5400551" cy="5113337"/>
          </a:xfrm>
        </p:spPr>
        <p:txBody>
          <a:bodyPr/>
          <a:lstStyle/>
          <a:p>
            <a:pPr marL="269875" indent="-2698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Po obliczeniu wartości współczynnika korelacji zawsze zalecane jest utworzenie </a:t>
            </a:r>
            <a:r>
              <a:rPr lang="pl-PL" sz="2400" dirty="0">
                <a:solidFill>
                  <a:srgbClr val="800000"/>
                </a:solidFill>
              </a:rPr>
              <a:t>wykresu rozrzutu</a:t>
            </a:r>
            <a:r>
              <a:rPr lang="pl-PL" sz="2400" dirty="0"/>
              <a:t>. </a:t>
            </a:r>
          </a:p>
          <a:p>
            <a:pPr marL="269875" indent="-2698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Chodzi o to, aby wizualnie stwierdzić, czy badany związek rzeczywiście najlepiej opisuje </a:t>
            </a:r>
            <a:r>
              <a:rPr lang="pl-PL" sz="2400" dirty="0">
                <a:solidFill>
                  <a:srgbClr val="800000"/>
                </a:solidFill>
              </a:rPr>
              <a:t>funkcja liniowa</a:t>
            </a:r>
          </a:p>
          <a:p>
            <a:pPr marL="269875" indent="-26987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Może się bowiem okazać, </a:t>
            </a:r>
            <a:br>
              <a:rPr lang="pl-PL" sz="2400" dirty="0"/>
            </a:br>
            <a:r>
              <a:rPr lang="pl-PL" sz="2400" dirty="0"/>
              <a:t>że wyliczona wartość </a:t>
            </a:r>
            <a:r>
              <a:rPr lang="pl-PL" sz="2400" dirty="0">
                <a:solidFill>
                  <a:srgbClr val="800000"/>
                </a:solidFill>
              </a:rPr>
              <a:t>współczynnika korelacji jest zbliżona do zera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a mimo to pomiędzy korelowanymi zmiennymi występuje współzależność, </a:t>
            </a:r>
            <a:br>
              <a:rPr lang="pl-PL" sz="2400" dirty="0"/>
            </a:br>
            <a:r>
              <a:rPr lang="pl-PL" sz="2400" dirty="0"/>
              <a:t>tyle że nieliniowa</a:t>
            </a:r>
          </a:p>
          <a:p>
            <a:pPr marL="269875" indent="-269875">
              <a:lnSpc>
                <a:spcPct val="90000"/>
              </a:lnSpc>
              <a:buFont typeface="Georgia" pitchFamily="18" charset="0"/>
              <a:buChar char="—"/>
            </a:pPr>
            <a:endParaRPr lang="pl-PL" sz="2400" dirty="0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1339850"/>
            <a:ext cx="3400425" cy="2600325"/>
          </a:xfrm>
          <a:prstGeom prst="rect">
            <a:avLst/>
          </a:prstGeom>
          <a:noFill/>
        </p:spPr>
      </p:pic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3789363"/>
            <a:ext cx="3629025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Wykresy rozrzutu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852936"/>
            <a:ext cx="8784976" cy="3744416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pl-PL" sz="1600" dirty="0" smtClean="0"/>
              <a:t>			Powiązanie między współczynnikiem korelacji a układem punktów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Wykresy, które reprezentują graficznie związek pomiędzy zmiennymi, nazywane są </a:t>
            </a:r>
            <a:r>
              <a:rPr lang="pl-PL" sz="2400" i="1" u="sng" dirty="0" smtClean="0">
                <a:solidFill>
                  <a:srgbClr val="800000"/>
                </a:solidFill>
              </a:rPr>
              <a:t>wykresami rozrzutu</a:t>
            </a:r>
            <a:r>
              <a:rPr lang="pl-PL" sz="2400" dirty="0" smtClean="0"/>
              <a:t>. Wzrokowa ocena umożliwia często określenie siły i rodzaju zależności. </a:t>
            </a:r>
          </a:p>
          <a:p>
            <a:pPr lvl="1" eaLnBrk="1" hangingPunct="1">
              <a:lnSpc>
                <a:spcPct val="80000"/>
              </a:lnSpc>
            </a:pPr>
            <a:r>
              <a:rPr lang="pl-PL" dirty="0" smtClean="0"/>
              <a:t>Im </a:t>
            </a:r>
            <a:r>
              <a:rPr lang="pl-PL" dirty="0" smtClean="0">
                <a:solidFill>
                  <a:srgbClr val="800000"/>
                </a:solidFill>
              </a:rPr>
              <a:t>bliżej</a:t>
            </a:r>
            <a:r>
              <a:rPr lang="pl-PL" dirty="0" smtClean="0"/>
              <a:t> położone są punkty na wykresie tym </a:t>
            </a:r>
            <a:r>
              <a:rPr lang="pl-PL" dirty="0" smtClean="0">
                <a:solidFill>
                  <a:srgbClr val="800000"/>
                </a:solidFill>
              </a:rPr>
              <a:t>większej korelacji</a:t>
            </a:r>
            <a:r>
              <a:rPr lang="pl-PL" dirty="0" smtClean="0"/>
              <a:t> możemy się spodziewać.</a:t>
            </a:r>
          </a:p>
          <a:p>
            <a:pPr lvl="1" eaLnBrk="1" hangingPunct="1">
              <a:lnSpc>
                <a:spcPct val="80000"/>
              </a:lnSpc>
            </a:pPr>
            <a:r>
              <a:rPr lang="pl-PL" dirty="0" smtClean="0"/>
              <a:t>Najważniejsza jest </a:t>
            </a:r>
            <a:r>
              <a:rPr lang="pl-PL" dirty="0" smtClean="0">
                <a:solidFill>
                  <a:srgbClr val="800000"/>
                </a:solidFill>
              </a:rPr>
              <a:t>statystyczna istotność </a:t>
            </a:r>
            <a:r>
              <a:rPr lang="pl-PL" dirty="0" smtClean="0"/>
              <a:t>korelacji. Konieczna jest weryfikacja istotności wyliczonego z próby współczynnika.</a:t>
            </a:r>
          </a:p>
          <a:p>
            <a:pPr lvl="1" eaLnBrk="1" hangingPunct="1">
              <a:lnSpc>
                <a:spcPct val="80000"/>
              </a:lnSpc>
            </a:pPr>
            <a:r>
              <a:rPr lang="pl-PL" dirty="0" smtClean="0"/>
              <a:t>Wartość współczynnika bliska 0 oznacza jedynie brak </a:t>
            </a:r>
            <a:r>
              <a:rPr lang="pl-PL" dirty="0" smtClean="0">
                <a:solidFill>
                  <a:srgbClr val="800000"/>
                </a:solidFill>
              </a:rPr>
              <a:t>zależności </a:t>
            </a:r>
            <a:r>
              <a:rPr lang="pl-PL" b="1" dirty="0" smtClean="0">
                <a:solidFill>
                  <a:srgbClr val="800000"/>
                </a:solidFill>
              </a:rPr>
              <a:t>liniowej</a:t>
            </a:r>
            <a:r>
              <a:rPr lang="pl-PL" dirty="0" smtClean="0"/>
              <a:t>.</a:t>
            </a:r>
          </a:p>
        </p:txBody>
      </p:sp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624414" cy="167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10425" cy="941388"/>
          </a:xfrm>
        </p:spPr>
        <p:txBody>
          <a:bodyPr/>
          <a:lstStyle/>
          <a:p>
            <a:pPr eaLnBrk="1" hangingPunct="1"/>
            <a:r>
              <a:rPr lang="pl-PL" sz="2400" dirty="0" smtClean="0"/>
              <a:t>Badanie istotności współczynnika korelacji liniowej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5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Współczynnik korelacji </a:t>
            </a:r>
            <a:r>
              <a:rPr lang="pl-PL" sz="20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000" dirty="0" smtClean="0"/>
              <a:t> (z próby) stanowi ocenę współczynnika </a:t>
            </a:r>
            <a:r>
              <a:rPr lang="pl-PL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korelacji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pl-PL" sz="2000" dirty="0" smtClean="0"/>
              <a:t> w zbiorowości generalnej. W związku z tym pojawia się potrzeba testowania jego istotności statystycznej.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Formułujemy hipotezę zerową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	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ρ = 0</a:t>
            </a:r>
            <a:r>
              <a:rPr lang="pl-PL" sz="2000" dirty="0" smtClean="0"/>
              <a:t>, wobec alternatywnej: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	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ρ ≠ 0</a:t>
            </a:r>
            <a:r>
              <a:rPr lang="pl-PL" sz="2000" dirty="0" smtClean="0"/>
              <a:t>, a następnie obliczamy wartość statystyki testowej:</a:t>
            </a:r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endParaRPr lang="pl-PL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sym typeface="Symbol" pitchFamily="18" charset="2"/>
              </a:rPr>
              <a:t>zmienna t ma rozkład Studenta z n-2 stopniami swobody; u ma rozkład normalny.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000" dirty="0" smtClean="0">
                <a:sym typeface="Symbol" pitchFamily="18" charset="2"/>
              </a:rPr>
              <a:t>Hipotezę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000" dirty="0" smtClean="0">
                <a:sym typeface="Symbol" pitchFamily="18" charset="2"/>
              </a:rPr>
              <a:t>odrzucamy ilekroć wartość obliczona funkcji testowej znajdzie się w obszarze krytycznym </a:t>
            </a:r>
            <a:br>
              <a:rPr lang="pl-PL" sz="2000" dirty="0" smtClean="0">
                <a:sym typeface="Symbol" pitchFamily="18" charset="2"/>
              </a:rPr>
            </a:br>
            <a:r>
              <a:rPr lang="pl-PL" sz="2000" dirty="0" smtClean="0">
                <a:sym typeface="Symbol" pitchFamily="18" charset="2"/>
              </a:rPr>
              <a:t>(zdefiniowanym przez hipotezę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000" baseline="-25000" dirty="0" smtClean="0">
                <a:sym typeface="Symbol" pitchFamily="18" charset="2"/>
              </a:rPr>
              <a:t> </a:t>
            </a:r>
            <a:r>
              <a:rPr lang="pl-PL" sz="2000" dirty="0" smtClean="0">
                <a:sym typeface="Symbol" pitchFamily="18" charset="2"/>
              </a:rPr>
              <a:t>z </a:t>
            </a:r>
            <a:r>
              <a:rPr lang="pl-PL" sz="2000" dirty="0" smtClean="0"/>
              <a:t>wartością krytyczną </a:t>
            </a:r>
            <a:r>
              <a:rPr lang="pl-PL" sz="2000" i="1" dirty="0" smtClean="0">
                <a:solidFill>
                  <a:srgbClr val="800000"/>
                </a:solidFill>
              </a:rPr>
              <a:t>t </a:t>
            </a:r>
            <a:r>
              <a:rPr lang="pl-PL" sz="2000" i="1" baseline="-25000" dirty="0" smtClean="0">
                <a:solidFill>
                  <a:srgbClr val="800000"/>
                </a:solidFill>
                <a:sym typeface="Symbol" pitchFamily="18" charset="2"/>
              </a:rPr>
              <a:t>,n-2 </a:t>
            </a:r>
            <a:r>
              <a:rPr lang="pl-PL" sz="2000" dirty="0" smtClean="0">
                <a:sym typeface="Symbol" pitchFamily="18" charset="2"/>
              </a:rPr>
              <a:t>).</a:t>
            </a:r>
          </a:p>
        </p:txBody>
      </p:sp>
      <p:graphicFrame>
        <p:nvGraphicFramePr>
          <p:cNvPr id="313347" name="Object 4"/>
          <p:cNvGraphicFramePr>
            <a:graphicFrameLocks noChangeAspect="1"/>
          </p:cNvGraphicFramePr>
          <p:nvPr/>
        </p:nvGraphicFramePr>
        <p:xfrm>
          <a:off x="1403648" y="3501008"/>
          <a:ext cx="2952750" cy="896937"/>
        </p:xfrm>
        <a:graphic>
          <a:graphicData uri="http://schemas.openxmlformats.org/presentationml/2006/ole">
            <p:oleObj spid="_x0000_s313347" name="Równanie" r:id="rId3" imgW="1129810" imgH="431613" progId="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4788024" y="34290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ym typeface="Symbol" pitchFamily="18" charset="2"/>
              </a:rPr>
              <a:t>gdy n&gt;100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34290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ym typeface="Symbol" pitchFamily="18" charset="2"/>
              </a:rPr>
              <a:t>gdy n&lt;100</a:t>
            </a:r>
            <a:endParaRPr lang="pl-PL" dirty="0"/>
          </a:p>
        </p:txBody>
      </p:sp>
      <p:graphicFrame>
        <p:nvGraphicFramePr>
          <p:cNvPr id="313348" name="Object 5"/>
          <p:cNvGraphicFramePr>
            <a:graphicFrameLocks noChangeAspect="1"/>
          </p:cNvGraphicFramePr>
          <p:nvPr/>
        </p:nvGraphicFramePr>
        <p:xfrm>
          <a:off x="6084168" y="3501008"/>
          <a:ext cx="1685925" cy="866775"/>
        </p:xfrm>
        <a:graphic>
          <a:graphicData uri="http://schemas.openxmlformats.org/presentationml/2006/ole">
            <p:oleObj spid="_x0000_s313348" name="Równanie" r:id="rId4" imgW="952087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93037" cy="908720"/>
          </a:xfrm>
        </p:spPr>
        <p:txBody>
          <a:bodyPr/>
          <a:lstStyle/>
          <a:p>
            <a:pPr eaLnBrk="1" hangingPunct="1"/>
            <a:r>
              <a:rPr lang="pl-PL" sz="2400" dirty="0" smtClean="0"/>
              <a:t>Niejednoznaczność informacji przekazywanej przez współczynnik korelacji - przykład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9552" y="1124744"/>
          <a:ext cx="7797998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1520" y="5085184"/>
            <a:ext cx="75894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000" dirty="0">
                <a:latin typeface="+mn-lt"/>
              </a:rPr>
              <a:t>Interpretacja: przez analogię do filmu Seksmisja: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jeśli bociany to miejsce wybrały </a:t>
            </a:r>
            <a:r>
              <a:rPr lang="pl-PL" sz="2000" dirty="0" smtClean="0">
                <a:latin typeface="+mn-lt"/>
              </a:rPr>
              <a:t>musi </a:t>
            </a:r>
            <a:r>
              <a:rPr lang="pl-PL" sz="2000" dirty="0">
                <a:latin typeface="+mn-lt"/>
              </a:rPr>
              <a:t>to być  „zdrowy” region – </a:t>
            </a:r>
          </a:p>
          <a:p>
            <a:r>
              <a:rPr lang="pl-PL" sz="2000" dirty="0">
                <a:latin typeface="+mn-lt"/>
              </a:rPr>
              <a:t>pomyśleli młodzi i postanowili się tu osiedlić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516216" y="2636912"/>
            <a:ext cx="142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R=0.9825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8024" y="6165304"/>
            <a:ext cx="4133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n-lt"/>
              </a:rPr>
              <a:t>… a może bociany lubią (jeść) dzieci?</a:t>
            </a:r>
            <a:endParaRPr lang="pl-P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Wybrane zagadnienia analizy </a:t>
            </a:r>
            <a:r>
              <a:rPr lang="pl-PL" dirty="0">
                <a:solidFill>
                  <a:srgbClr val="006699"/>
                </a:solidFill>
              </a:rPr>
              <a:t>regresji prostej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992120" cy="5113337"/>
          </a:xfrm>
        </p:spPr>
        <p:txBody>
          <a:bodyPr/>
          <a:lstStyle/>
          <a:p>
            <a:pPr marL="360363" indent="-360363">
              <a:buFont typeface="Georgia" pitchFamily="18" charset="0"/>
              <a:buChar char="—"/>
            </a:pPr>
            <a:r>
              <a:rPr lang="pl-PL" dirty="0">
                <a:solidFill>
                  <a:srgbClr val="006699"/>
                </a:solidFill>
              </a:rPr>
              <a:t>Analiza regresji </a:t>
            </a:r>
            <a:r>
              <a:rPr lang="pl-PL" dirty="0"/>
              <a:t>stanowi w stosunku do </a:t>
            </a:r>
            <a:r>
              <a:rPr lang="pl-PL" dirty="0">
                <a:solidFill>
                  <a:srgbClr val="800000"/>
                </a:solidFill>
              </a:rPr>
              <a:t>analizy korelacji</a:t>
            </a:r>
            <a:r>
              <a:rPr lang="pl-PL" dirty="0"/>
              <a:t> dalszy krok w zakresie ilościowego opisu powiązań zachodzących  między zmiennymi.</a:t>
            </a:r>
          </a:p>
          <a:p>
            <a:pPr marL="360363" indent="-360363">
              <a:buFont typeface="Georgia" pitchFamily="18" charset="0"/>
              <a:buChar char="—"/>
            </a:pPr>
            <a:r>
              <a:rPr lang="pl-PL" dirty="0">
                <a:solidFill>
                  <a:srgbClr val="006699"/>
                </a:solidFill>
              </a:rPr>
              <a:t>Pojęcie funkcji </a:t>
            </a:r>
            <a:r>
              <a:rPr lang="pl-PL" dirty="0"/>
              <a:t>w zastosowaniu do badań empirycznych nie może być zazwyczaj stosowane bez pewnych zastrzeżeń.</a:t>
            </a:r>
          </a:p>
          <a:p>
            <a:pPr marL="360363" indent="-360363">
              <a:buFont typeface="Georgia" pitchFamily="18" charset="0"/>
              <a:buChar char="—"/>
            </a:pPr>
            <a:r>
              <a:rPr lang="pl-PL" dirty="0"/>
              <a:t>Z definicji funkcji wynika, że jednej wartości zmiennej niezależnej (objaśniającej, </a:t>
            </a:r>
            <a:r>
              <a:rPr lang="pl-PL" dirty="0" err="1"/>
              <a:t>predyktora</a:t>
            </a:r>
            <a:r>
              <a:rPr lang="pl-PL" dirty="0"/>
              <a:t>) może być przyporządkowana dokładnie jedna wartość zmiennej zależnej (objaśnianej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Wybrane zagadnienia analizy regresji prostej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3525" indent="-26352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Badacz w praktyce ma zazwyczaj do czynienia z sytuacją,</a:t>
            </a:r>
            <a:br>
              <a:rPr lang="pl-PL" sz="2400" dirty="0"/>
            </a:br>
            <a:r>
              <a:rPr lang="pl-PL" sz="2400" dirty="0"/>
              <a:t>w której przy </a:t>
            </a:r>
            <a:r>
              <a:rPr lang="pl-PL" sz="2400" dirty="0">
                <a:solidFill>
                  <a:srgbClr val="006699"/>
                </a:solidFill>
              </a:rPr>
              <a:t>kilku powtórzeniach doświadczenia</a:t>
            </a:r>
            <a:r>
              <a:rPr lang="pl-PL" sz="2400" dirty="0"/>
              <a:t>, zachowując za każdym razem te same wartości zmiennej niezależnej, otrzymuje </a:t>
            </a:r>
            <a:r>
              <a:rPr lang="pl-PL" sz="2400" dirty="0">
                <a:solidFill>
                  <a:srgbClr val="006699"/>
                </a:solidFill>
              </a:rPr>
              <a:t>inne wartości mierzonej zmiennej zależnej</a:t>
            </a:r>
            <a:r>
              <a:rPr lang="pl-PL" sz="2400" dirty="0"/>
              <a:t>.</a:t>
            </a:r>
          </a:p>
          <a:p>
            <a:pPr marL="263525" indent="-26352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Wartości te zwykle leżą blisko siebie, ale nie są na ogół identyczne dla celów użytkowych należało </a:t>
            </a:r>
            <a:r>
              <a:rPr lang="pl-PL" sz="2400" dirty="0">
                <a:solidFill>
                  <a:srgbClr val="800000"/>
                </a:solidFill>
              </a:rPr>
              <a:t>pojęcie funkcji uczynić bardziej elastycznym</a:t>
            </a:r>
            <a:r>
              <a:rPr lang="pl-PL" sz="2400" dirty="0"/>
              <a:t>, a terminy </a:t>
            </a:r>
            <a:r>
              <a:rPr lang="pl-PL" sz="2400" dirty="0">
                <a:solidFill>
                  <a:srgbClr val="006699"/>
                </a:solidFill>
              </a:rPr>
              <a:t>zmienna niezależna </a:t>
            </a:r>
            <a:r>
              <a:rPr lang="pl-PL" sz="2400" dirty="0" smtClean="0">
                <a:solidFill>
                  <a:srgbClr val="006699"/>
                </a:solidFill>
              </a:rPr>
              <a:t/>
            </a:r>
            <a:br>
              <a:rPr lang="pl-PL" sz="2400" dirty="0" smtClean="0">
                <a:solidFill>
                  <a:srgbClr val="006699"/>
                </a:solidFill>
              </a:rPr>
            </a:br>
            <a:r>
              <a:rPr lang="pl-PL" sz="2400" dirty="0" smtClean="0">
                <a:solidFill>
                  <a:srgbClr val="006699"/>
                </a:solidFill>
              </a:rPr>
              <a:t>i </a:t>
            </a:r>
            <a:r>
              <a:rPr lang="pl-PL" sz="2400" dirty="0">
                <a:solidFill>
                  <a:srgbClr val="006699"/>
                </a:solidFill>
              </a:rPr>
              <a:t>zmienna zależna</a:t>
            </a:r>
            <a:r>
              <a:rPr lang="pl-PL" sz="2400" dirty="0"/>
              <a:t> dostosować odpowiednio do nowych potrzeb.</a:t>
            </a:r>
          </a:p>
          <a:p>
            <a:pPr marL="263525" indent="-263525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/>
              <a:t>Do tego celu w statystyce matematycznej wprowadzono pojęcie </a:t>
            </a:r>
            <a:r>
              <a:rPr lang="pl-PL" sz="2400" u="sng" dirty="0">
                <a:solidFill>
                  <a:srgbClr val="800000"/>
                </a:solidFill>
              </a:rPr>
              <a:t>regresji</a:t>
            </a:r>
            <a:r>
              <a:rPr lang="pl-PL" sz="2400" dirty="0"/>
              <a:t> oznaczające </a:t>
            </a:r>
            <a:r>
              <a:rPr lang="pl-PL" sz="2400" dirty="0">
                <a:solidFill>
                  <a:srgbClr val="006699"/>
                </a:solidFill>
              </a:rPr>
              <a:t>obliczenia wykorzystywane do ilościowego opisu zależności jednej zmiennej od drugiej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336555" cy="836712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Regresja prosta (regresja liniowa)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7"/>
            <a:ext cx="8712968" cy="54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rgbClr val="000099"/>
                </a:solidFill>
              </a:rPr>
              <a:t>Analiza regresji stanowi w stosunku do analizy korelacji dalszy krok w zakresie ilościowego opisu powiązań zachodzących między zmiennymi.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solidFill>
                  <a:srgbClr val="800000"/>
                </a:solidFill>
              </a:rPr>
              <a:t>Model regresji liniowej </a:t>
            </a:r>
            <a:r>
              <a:rPr lang="pl-PL" sz="2400" dirty="0" smtClean="0">
                <a:solidFill>
                  <a:srgbClr val="000099"/>
                </a:solidFill>
              </a:rPr>
              <a:t>prostej przyjmuje postać: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 = β 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β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 + 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rgbClr val="000099"/>
                </a:solidFill>
              </a:rPr>
              <a:t>gdzie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000099"/>
                </a:solidFill>
              </a:rPr>
              <a:t> oznacza wyraz wolny,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rgbClr val="000099"/>
                </a:solidFill>
              </a:rPr>
              <a:t>współczynnik kierunkowy, a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sz="2400" dirty="0" smtClean="0">
                <a:solidFill>
                  <a:srgbClr val="000099"/>
                </a:solidFill>
              </a:rPr>
              <a:t> błąd.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solidFill>
                  <a:srgbClr val="000099"/>
                </a:solidFill>
              </a:rPr>
              <a:t>Zazwyczaj nie wszystkie punkty układają się dokładnie na prostej regresji. </a:t>
            </a:r>
            <a:r>
              <a:rPr lang="pl-PL" sz="2400" dirty="0" smtClean="0">
                <a:solidFill>
                  <a:srgbClr val="800000"/>
                </a:solidFill>
              </a:rPr>
              <a:t>Źródłem błędu </a:t>
            </a:r>
            <a:r>
              <a:rPr lang="pl-PL" sz="2400" dirty="0" smtClean="0">
                <a:solidFill>
                  <a:srgbClr val="000099"/>
                </a:solidFill>
              </a:rPr>
              <a:t>są wpływy innych nie uwzględnionych w modelu zmiennych, takich jak np. błędy pomiarowe.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solidFill>
                  <a:srgbClr val="000099"/>
                </a:solidFill>
              </a:rPr>
              <a:t>Zakłada się przy tym, że błędy mają </a:t>
            </a:r>
            <a:r>
              <a:rPr lang="pl-PL" sz="2400" dirty="0" smtClean="0">
                <a:solidFill>
                  <a:srgbClr val="800000"/>
                </a:solidFill>
              </a:rPr>
              <a:t>średnią wartość równą zero</a:t>
            </a:r>
            <a:r>
              <a:rPr lang="pl-PL" sz="2400" dirty="0" smtClean="0">
                <a:solidFill>
                  <a:srgbClr val="000099"/>
                </a:solidFill>
              </a:rPr>
              <a:t> </a:t>
            </a:r>
            <a:br>
              <a:rPr lang="pl-PL" sz="2400" dirty="0" smtClean="0">
                <a:solidFill>
                  <a:srgbClr val="000099"/>
                </a:solidFill>
              </a:rPr>
            </a:br>
            <a:r>
              <a:rPr lang="pl-PL" sz="2400" dirty="0" smtClean="0">
                <a:solidFill>
                  <a:srgbClr val="000099"/>
                </a:solidFill>
              </a:rPr>
              <a:t>i </a:t>
            </a:r>
            <a:r>
              <a:rPr lang="pl-PL" sz="2400" dirty="0" smtClean="0">
                <a:solidFill>
                  <a:srgbClr val="800000"/>
                </a:solidFill>
              </a:rPr>
              <a:t>nieznaną wariancję </a:t>
            </a:r>
            <a:r>
              <a:rPr lang="pl-PL" sz="2400" dirty="0" smtClean="0">
                <a:solidFill>
                  <a:srgbClr val="000099"/>
                </a:solidFill>
              </a:rPr>
              <a:t>oraz, że błędy </a:t>
            </a:r>
            <a:r>
              <a:rPr lang="pl-PL" sz="2400" dirty="0" smtClean="0">
                <a:solidFill>
                  <a:srgbClr val="800000"/>
                </a:solidFill>
              </a:rPr>
              <a:t>nie są nawzajem skorelowane</a:t>
            </a:r>
            <a:r>
              <a:rPr lang="pl-PL" sz="2400" dirty="0" smtClean="0">
                <a:solidFill>
                  <a:srgbClr val="000099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>
                <a:solidFill>
                  <a:srgbClr val="000099"/>
                </a:solidFill>
              </a:rPr>
              <a:t>Współczynniki regresji 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000099"/>
                </a:solidFill>
              </a:rPr>
              <a:t> oraz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baseline="-25000" dirty="0" smtClean="0">
                <a:solidFill>
                  <a:srgbClr val="000099"/>
                </a:solidFill>
              </a:rPr>
              <a:t> </a:t>
            </a:r>
            <a:r>
              <a:rPr lang="pl-PL" sz="2400" dirty="0" smtClean="0">
                <a:solidFill>
                  <a:srgbClr val="000099"/>
                </a:solidFill>
              </a:rPr>
              <a:t>można wyznaczyć korzystając </a:t>
            </a:r>
            <a:br>
              <a:rPr lang="pl-PL" sz="2400" dirty="0" smtClean="0">
                <a:solidFill>
                  <a:srgbClr val="000099"/>
                </a:solidFill>
              </a:rPr>
            </a:br>
            <a:r>
              <a:rPr lang="pl-PL" sz="2400" dirty="0" smtClean="0">
                <a:solidFill>
                  <a:srgbClr val="000099"/>
                </a:solidFill>
              </a:rPr>
              <a:t>z metody </a:t>
            </a:r>
            <a:r>
              <a:rPr lang="pl-PL" sz="2400" smtClean="0">
                <a:solidFill>
                  <a:srgbClr val="000099"/>
                </a:solidFill>
              </a:rPr>
              <a:t>najmniejszych kwadratów (MNK)</a:t>
            </a:r>
            <a:r>
              <a:rPr lang="pl-PL" sz="2000" smtClean="0">
                <a:solidFill>
                  <a:srgbClr val="000099"/>
                </a:solidFill>
              </a:rPr>
              <a:t>. </a:t>
            </a:r>
            <a:endParaRPr lang="pl-PL" sz="2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064896" cy="1052736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Metody statystyczne stosuje się do badania struktury zbiorowości i zależności pomiędzy jej cechami</a:t>
            </a:r>
            <a:endParaRPr lang="pl-PL" sz="1800" dirty="0" smtClean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52736"/>
            <a:ext cx="8640960" cy="3024336"/>
          </a:xfrm>
        </p:spPr>
        <p:txBody>
          <a:bodyPr/>
          <a:lstStyle/>
          <a:p>
            <a:pPr marL="269875" indent="-269875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1800" dirty="0" smtClean="0"/>
              <a:t>Metody statystyczne dotyczące analizy struktury zbiorowości opierały się na </a:t>
            </a:r>
            <a:r>
              <a:rPr lang="pl-PL" sz="1800" dirty="0" smtClean="0">
                <a:solidFill>
                  <a:srgbClr val="000099"/>
                </a:solidFill>
              </a:rPr>
              <a:t>obserwacjach tylko jednej cechy, </a:t>
            </a:r>
            <a:r>
              <a:rPr lang="pl-PL" sz="1800" dirty="0" smtClean="0"/>
              <a:t>a jeśli brano pod uwagę kilka cech, to każdą </a:t>
            </a:r>
            <a:r>
              <a:rPr lang="pl-PL" sz="1800" dirty="0" smtClean="0">
                <a:solidFill>
                  <a:srgbClr val="000099"/>
                </a:solidFill>
              </a:rPr>
              <a:t>analizowano oddzielnie. </a:t>
            </a:r>
          </a:p>
          <a:p>
            <a:pPr marL="269875" indent="-269875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1800" dirty="0" smtClean="0"/>
              <a:t>W wielu przypadkach, do poznania całokształtu zagadnienia potrzebna jest analiza zbiorowości z punktu widzenia kilku cech, </a:t>
            </a:r>
            <a:r>
              <a:rPr lang="pl-PL" sz="1800" dirty="0" smtClean="0">
                <a:solidFill>
                  <a:srgbClr val="006699"/>
                </a:solidFill>
              </a:rPr>
              <a:t>pomiędzy którymi występują pewne zależności</a:t>
            </a:r>
          </a:p>
          <a:p>
            <a:pPr marL="269875" indent="-269875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1800" dirty="0" smtClean="0"/>
              <a:t>Odkrywanie </a:t>
            </a:r>
            <a:r>
              <a:rPr lang="pl-PL" sz="1800" dirty="0" smtClean="0">
                <a:solidFill>
                  <a:srgbClr val="800000"/>
                </a:solidFill>
              </a:rPr>
              <a:t>postaci i siły zależności </a:t>
            </a:r>
            <a:r>
              <a:rPr lang="pl-PL" sz="1800" dirty="0" smtClean="0"/>
              <a:t>występujących  pomiędzy cechami zbiorowości są przedmiotem analizy </a:t>
            </a:r>
            <a:r>
              <a:rPr lang="pl-PL" sz="1800" dirty="0" smtClean="0">
                <a:solidFill>
                  <a:srgbClr val="006699"/>
                </a:solidFill>
              </a:rPr>
              <a:t>korelacji i regresji</a:t>
            </a:r>
            <a:r>
              <a:rPr lang="pl-PL" sz="1800" dirty="0" smtClean="0"/>
              <a:t>.</a:t>
            </a:r>
          </a:p>
          <a:p>
            <a:pPr marL="269875" indent="-269875"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1800" dirty="0" smtClean="0"/>
              <a:t>Uwzględniając liczbę zmiennych (analizowanych cech zbiorowości) rozróżnia się następujące odmiany zależności</a:t>
            </a:r>
          </a:p>
          <a:p>
            <a:pPr marL="269875" indent="-269875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pl-PL" sz="1800" dirty="0" smtClean="0"/>
          </a:p>
        </p:txBody>
      </p:sp>
      <p:graphicFrame>
        <p:nvGraphicFramePr>
          <p:cNvPr id="124932" name="Group 4"/>
          <p:cNvGraphicFramePr>
            <a:graphicFrameLocks noGrp="1"/>
          </p:cNvGraphicFramePr>
          <p:nvPr>
            <p:ph sz="half" idx="2"/>
          </p:nvPr>
        </p:nvGraphicFramePr>
        <p:xfrm>
          <a:off x="467544" y="4005064"/>
          <a:ext cx="8136905" cy="2468880"/>
        </p:xfrm>
        <a:graphic>
          <a:graphicData uri="http://schemas.openxmlformats.org/drawingml/2006/table">
            <a:tbl>
              <a:tblPr/>
              <a:tblGrid>
                <a:gridCol w="4094725"/>
                <a:gridCol w="4042180"/>
              </a:tblGrid>
              <a:tr h="2827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Arial" charset="0"/>
                        </a:rPr>
                        <a:t>Rodzaj zmiennej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27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zależna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 (objaśniana, endogeniczna, odpowiedzi, prognozowana, wewnętrzna)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niezależna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charset="0"/>
                        </a:rPr>
                        <a:t>  (objaśniająca, predyktor, egzogeniczna, zewnętrzna)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7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jednowymiarowa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jedna zmienna 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7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jednowymiarowa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wiele zmiennych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7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wielowymiarowa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jedna zmienna 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7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wielowymiarowa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wiele zmiennych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Regresja liniowa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/>
              <a:t>Założenia:</a:t>
            </a:r>
          </a:p>
          <a:p>
            <a:pPr lvl="1">
              <a:lnSpc>
                <a:spcPct val="80000"/>
              </a:lnSpc>
            </a:pPr>
            <a:r>
              <a:rPr lang="pl-PL" sz="2000" dirty="0">
                <a:solidFill>
                  <a:srgbClr val="006699"/>
                </a:solidFill>
              </a:rPr>
              <a:t>błędy pomiarów są niezależne i mają ten sam rozkład</a:t>
            </a:r>
            <a:r>
              <a:rPr lang="pl-PL" sz="2000" dirty="0"/>
              <a:t>, przy czym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εi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pl-PL" sz="2000" dirty="0"/>
              <a:t> oraz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pl-PL" sz="20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εi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=σ</a:t>
            </a:r>
            <a:r>
              <a:rPr lang="pl-PL" sz="20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&lt;∞</a:t>
            </a:r>
            <a:r>
              <a:rPr lang="pl-PL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i=1, 2, ..., n</a:t>
            </a:r>
            <a:r>
              <a:rPr lang="pl-PL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nieznana funkcja regresji ma postać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f(x)=</a:t>
            </a:r>
            <a:r>
              <a:rPr lang="pl-PL" sz="20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ax+b</a:t>
            </a:r>
            <a:r>
              <a:rPr lang="pl-PL" sz="2000" i="1" dirty="0"/>
              <a:t>,</a:t>
            </a:r>
            <a:r>
              <a:rPr lang="pl-PL" sz="2000" dirty="0"/>
              <a:t> </a:t>
            </a:r>
            <a:br>
              <a:rPr lang="pl-PL" sz="2000" dirty="0"/>
            </a:br>
            <a:r>
              <a:rPr lang="pl-PL" sz="2000" dirty="0"/>
              <a:t>(</a:t>
            </a:r>
            <a:r>
              <a:rPr lang="pl-PL" sz="2000" dirty="0">
                <a:solidFill>
                  <a:srgbClr val="006699"/>
                </a:solidFill>
              </a:rPr>
              <a:t>występuje tylko jeden </a:t>
            </a:r>
            <a:r>
              <a:rPr lang="pl-PL" sz="2000" dirty="0" smtClean="0">
                <a:solidFill>
                  <a:srgbClr val="006699"/>
                </a:solidFill>
              </a:rPr>
              <a:t>predyktor</a:t>
            </a:r>
            <a:r>
              <a:rPr lang="pl-PL" sz="2000" dirty="0"/>
              <a:t>), gdzie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pl-PL" sz="2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/>
              <a:t>są liczbami rzeczywistymi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W wyniku eksperymentu obserwujemy zatem zmienne losowe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		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+ b +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	i=1, ..., n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inaczej:</a:t>
            </a:r>
          </a:p>
          <a:p>
            <a:pPr>
              <a:lnSpc>
                <a:spcPct val="80000"/>
              </a:lnSpc>
            </a:pPr>
            <a:r>
              <a:rPr lang="pl-PL" sz="2400" i="1" dirty="0"/>
              <a:t>		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 = β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β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 + ε, </a:t>
            </a:r>
            <a:r>
              <a:rPr lang="pl-PL" sz="2400" i="1" dirty="0"/>
              <a:t>	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gdzie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oznacza wyraz wolny,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/>
              <a:t> współczynnik kierunkowy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sz="2400" dirty="0"/>
              <a:t> błąd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272808" cy="90872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  <a:cs typeface="Times New Roman" pitchFamily="18" charset="0"/>
              </a:rPr>
              <a:t>Istota metody najmniejszych kwadratów</a:t>
            </a:r>
            <a:r>
              <a:rPr lang="pl-PL" sz="2400" dirty="0" smtClean="0">
                <a:latin typeface="+mn-lt"/>
              </a:rPr>
              <a:t> - MNK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193088" cy="381642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0099"/>
                </a:solidFill>
              </a:rPr>
              <a:t>W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prowadzona przez Legendre'a i Gauss</a:t>
            </a:r>
            <a:r>
              <a:rPr lang="pl-PL" dirty="0" smtClean="0">
                <a:solidFill>
                  <a:srgbClr val="000099"/>
                </a:solidFill>
              </a:rPr>
              <a:t>a, 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jest najcz</a:t>
            </a:r>
            <a:r>
              <a:rPr lang="pl-PL" dirty="0" smtClean="0">
                <a:solidFill>
                  <a:srgbClr val="000099"/>
                </a:solidFill>
              </a:rPr>
              <a:t>ęś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ciej stosowan</a:t>
            </a:r>
            <a:r>
              <a:rPr lang="pl-PL" dirty="0" smtClean="0">
                <a:solidFill>
                  <a:srgbClr val="000099"/>
                </a:solidFill>
              </a:rPr>
              <a:t>ą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 w praktyce metod</a:t>
            </a:r>
            <a:r>
              <a:rPr lang="pl-PL" dirty="0" smtClean="0">
                <a:solidFill>
                  <a:srgbClr val="000099"/>
                </a:solidFill>
              </a:rPr>
              <a:t>ą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 statystyczną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 Jej istota jest nast</a:t>
            </a:r>
            <a:r>
              <a:rPr lang="pl-PL" dirty="0" smtClean="0">
                <a:solidFill>
                  <a:srgbClr val="000099"/>
                </a:solidFill>
              </a:rPr>
              <a:t>ę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puj</a:t>
            </a:r>
            <a:r>
              <a:rPr lang="pl-PL" dirty="0" smtClean="0">
                <a:solidFill>
                  <a:srgbClr val="000099"/>
                </a:solidFill>
              </a:rPr>
              <a:t>ą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ca:</a:t>
            </a:r>
            <a:endParaRPr lang="en-GB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pl-PL" dirty="0" smtClean="0">
                <a:cs typeface="Times New Roman" pitchFamily="18" charset="0"/>
              </a:rPr>
              <a:t>Wynik kolejnego pomiaru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dirty="0" smtClean="0">
                <a:cs typeface="Times New Roman" pitchFamily="18" charset="0"/>
              </a:rPr>
              <a:t> można przedstawić jako sumę (nieznanej) wielko</a:t>
            </a:r>
            <a:r>
              <a:rPr lang="pl-PL" dirty="0" smtClean="0"/>
              <a:t>ś</a:t>
            </a:r>
            <a:r>
              <a:rPr lang="pl-PL" dirty="0" smtClean="0">
                <a:cs typeface="Times New Roman" pitchFamily="18" charset="0"/>
              </a:rPr>
              <a:t>ci mierzonej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dirty="0" smtClean="0"/>
              <a:t> </a:t>
            </a:r>
            <a:r>
              <a:rPr lang="pl-PL" dirty="0" smtClean="0">
                <a:cs typeface="Times New Roman" pitchFamily="18" charset="0"/>
              </a:rPr>
              <a:t>oraz b</a:t>
            </a:r>
            <a:r>
              <a:rPr lang="pl-PL" dirty="0" smtClean="0"/>
              <a:t>łę</a:t>
            </a:r>
            <a:r>
              <a:rPr lang="pl-PL" dirty="0" smtClean="0">
                <a:cs typeface="Times New Roman" pitchFamily="18" charset="0"/>
              </a:rPr>
              <a:t>du pomiarowego</a:t>
            </a:r>
            <a:r>
              <a:rPr lang="pl-PL" dirty="0" smtClean="0"/>
              <a:t>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pl-PL" dirty="0" smtClean="0">
                <a:cs typeface="Times New Roman" pitchFamily="18" charset="0"/>
              </a:rPr>
              <a:t> ,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Od wielko</a:t>
            </a:r>
            <a:r>
              <a:rPr lang="pl-PL" dirty="0" smtClean="0">
                <a:solidFill>
                  <a:srgbClr val="000099"/>
                </a:solidFill>
              </a:rPr>
              <a:t>ś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ci  oczekujemy, aby suma kwadratów by</a:t>
            </a:r>
            <a:r>
              <a:rPr lang="pl-PL" dirty="0" smtClean="0">
                <a:solidFill>
                  <a:srgbClr val="000099"/>
                </a:solidFill>
              </a:rPr>
              <a:t>ł</a:t>
            </a: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a jak najmniejsza:</a:t>
            </a:r>
            <a:endParaRPr lang="en-GB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rgbClr val="000099"/>
                </a:solidFill>
                <a:cs typeface="Times New Roman" pitchFamily="18" charset="0"/>
              </a:rPr>
              <a:t>	</a:t>
            </a:r>
            <a:endParaRPr lang="en-GB" dirty="0" smtClean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339752" y="5229200"/>
          <a:ext cx="4679950" cy="1011237"/>
        </p:xfrm>
        <a:graphic>
          <a:graphicData uri="http://schemas.openxmlformats.org/presentationml/2006/ole">
            <p:oleObj spid="_x0000_s299010" name="Równanie" r:id="rId3" imgW="1651000" imgH="355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596187" cy="114300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Ocena stopnia dopasowania modelu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do danych rzeczywistych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736"/>
            <a:ext cx="8568630" cy="5472608"/>
          </a:xfrm>
        </p:spPr>
        <p:txBody>
          <a:bodyPr>
            <a:normAutofit/>
          </a:bodyPr>
          <a:lstStyle/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Zasadniczy cel analizy regresji polega na </a:t>
            </a:r>
            <a:r>
              <a:rPr lang="pl-PL" sz="2400" dirty="0" smtClean="0">
                <a:solidFill>
                  <a:srgbClr val="800000"/>
                </a:solidFill>
              </a:rPr>
              <a:t>ocenie nieznanych parametrów modelu regresji</a:t>
            </a:r>
            <a:r>
              <a:rPr lang="pl-PL" sz="2400" dirty="0" smtClean="0">
                <a:solidFill>
                  <a:srgbClr val="000099"/>
                </a:solidFill>
              </a:rPr>
              <a:t>. Ocena ta jest dokonywana za pomocą metody najmniejszych kwadratów (MNK).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MNK sprowadza się do </a:t>
            </a:r>
            <a:r>
              <a:rPr lang="pl-PL" sz="2400" dirty="0" smtClean="0">
                <a:solidFill>
                  <a:srgbClr val="800000"/>
                </a:solidFill>
              </a:rPr>
              <a:t>minimalizacji sum kwadratów odchyleń </a:t>
            </a:r>
            <a:r>
              <a:rPr lang="pl-PL" sz="2400" dirty="0" smtClean="0">
                <a:solidFill>
                  <a:srgbClr val="000099"/>
                </a:solidFill>
              </a:rPr>
              <a:t>wartości teoretycznych od wartości rzeczywistych (czyli tzw. reszt modelu).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0099"/>
                </a:solidFill>
              </a:rPr>
              <a:t>Dopasowany model </a:t>
            </a:r>
            <a:r>
              <a:rPr lang="pl-PL" sz="2400" dirty="0" smtClean="0">
                <a:solidFill>
                  <a:srgbClr val="800000"/>
                </a:solidFill>
              </a:rPr>
              <a:t>regresji prostej</a:t>
            </a:r>
            <a:r>
              <a:rPr lang="pl-PL" sz="2400" dirty="0" smtClean="0">
                <a:solidFill>
                  <a:srgbClr val="000099"/>
                </a:solidFill>
              </a:rPr>
              <a:t>, który daje punktową  ocenę średniej wartości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dirty="0" smtClean="0">
                <a:solidFill>
                  <a:srgbClr val="000099"/>
                </a:solidFill>
              </a:rPr>
              <a:t> dla określonej wartości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 smtClean="0">
                <a:solidFill>
                  <a:srgbClr val="000099"/>
                </a:solidFill>
              </a:rPr>
              <a:t> przyjmuje  postać: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pl-PL" sz="2400" dirty="0" smtClean="0">
              <a:solidFill>
                <a:srgbClr val="000099"/>
              </a:solidFill>
            </a:endParaRP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pl-PL" sz="2400" dirty="0" smtClean="0">
              <a:solidFill>
                <a:srgbClr val="000099"/>
              </a:solidFill>
            </a:endParaRPr>
          </a:p>
          <a:p>
            <a:pPr marL="1004888" lvl="1" indent="-179388" eaLnBrk="1" hangingPunct="1">
              <a:lnSpc>
                <a:spcPct val="90000"/>
              </a:lnSpc>
              <a:buNone/>
            </a:pPr>
            <a:r>
              <a:rPr lang="pl-PL" sz="2000" dirty="0" smtClean="0">
                <a:solidFill>
                  <a:srgbClr val="000099"/>
                </a:solidFill>
              </a:rPr>
              <a:t>gdzie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pl-PL" dirty="0" smtClean="0">
                <a:solidFill>
                  <a:srgbClr val="000099"/>
                </a:solidFill>
              </a:rPr>
              <a:t>   </a:t>
            </a:r>
            <a:r>
              <a:rPr lang="pl-PL" sz="2000" dirty="0" smtClean="0">
                <a:solidFill>
                  <a:srgbClr val="000099"/>
                </a:solidFill>
              </a:rPr>
              <a:t>oznacza teoretyczną wartość zmiennej zależnej, </a:t>
            </a:r>
          </a:p>
          <a:p>
            <a:pPr marL="179388" indent="-179388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dirty="0" smtClean="0">
                <a:solidFill>
                  <a:srgbClr val="000099"/>
                </a:solidFill>
              </a:rPr>
              <a:t> i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dirty="0" smtClean="0">
                <a:solidFill>
                  <a:srgbClr val="000099"/>
                </a:solidFill>
              </a:rPr>
              <a:t> to odpowiednio oceny wyrazu wolnego i współczynnika kierunkowego, uzyskane na podstawie wyników z próby.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763688" y="4365104"/>
          <a:ext cx="4654550" cy="609600"/>
        </p:xfrm>
        <a:graphic>
          <a:graphicData uri="http://schemas.openxmlformats.org/presentationml/2006/ole">
            <p:oleObj spid="_x0000_s300034" name="Równanie" r:id="rId3" imgW="11811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latin typeface="+mn-lt"/>
              </a:rPr>
              <a:t>MNK</a:t>
            </a:r>
          </a:p>
        </p:txBody>
      </p:sp>
      <p:graphicFrame>
        <p:nvGraphicFramePr>
          <p:cNvPr id="22531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1835150" y="4030663"/>
          <a:ext cx="3743325" cy="815975"/>
        </p:xfrm>
        <a:graphic>
          <a:graphicData uri="http://schemas.openxmlformats.org/presentationml/2006/ole">
            <p:oleObj spid="_x0000_s301058" name="Równanie" r:id="rId3" imgW="1981080" imgH="431640" progId="">
              <p:embed/>
            </p:oleObj>
          </a:graphicData>
        </a:graphic>
      </p:graphicFrame>
      <p:graphicFrame>
        <p:nvGraphicFramePr>
          <p:cNvPr id="22532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899592" y="1700808"/>
          <a:ext cx="5976937" cy="862013"/>
        </p:xfrm>
        <a:graphic>
          <a:graphicData uri="http://schemas.openxmlformats.org/presentationml/2006/ole">
            <p:oleObj spid="_x0000_s301059" name="Równanie" r:id="rId4" imgW="2463800" imgH="355600" progId="">
              <p:embed/>
            </p:oleObj>
          </a:graphicData>
        </a:graphic>
      </p:graphicFrame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99592" y="1196752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+mn-lt"/>
              </a:rPr>
              <a:t>Wyrażenie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899592" y="3212976"/>
            <a:ext cx="4814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Osiągnie min wtedy i tylko wtedy gdy</a:t>
            </a:r>
          </a:p>
        </p:txBody>
      </p:sp>
      <p:graphicFrame>
        <p:nvGraphicFramePr>
          <p:cNvPr id="22535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835696" y="5157192"/>
          <a:ext cx="3671888" cy="882105"/>
        </p:xfrm>
        <a:graphic>
          <a:graphicData uri="http://schemas.openxmlformats.org/presentationml/2006/ole">
            <p:oleObj spid="_x0000_s301060" name="Równanie" r:id="rId5" imgW="209520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MNK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/>
              <a:t>Niech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będą ustalonymi (nielosowymi) wielkościami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niech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...,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/>
              <a:t>będą odpowiadającymi im sygnałami wyjściowymi, obarczonymi losowymi błędami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dirty="0"/>
              <a:t> o wartości oczekiwanej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εi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pl-PL" sz="2400" dirty="0"/>
              <a:t>. </a:t>
            </a:r>
            <a:endParaRPr lang="pl-PL" sz="2400" dirty="0" smtClean="0"/>
          </a:p>
          <a:p>
            <a:pPr>
              <a:lnSpc>
                <a:spcPct val="90000"/>
              </a:lnSpc>
            </a:pPr>
            <a:r>
              <a:rPr lang="pl-PL" sz="2400" dirty="0" smtClean="0"/>
              <a:t>Problem </a:t>
            </a:r>
            <a:r>
              <a:rPr lang="pl-PL" sz="2400" dirty="0"/>
              <a:t>polega na oszacowaniu </a:t>
            </a:r>
            <a:r>
              <a:rPr lang="pl-PL" sz="2400" i="1" dirty="0"/>
              <a:t>f</a:t>
            </a:r>
            <a:r>
              <a:rPr lang="pl-PL" sz="2400" dirty="0"/>
              <a:t> na podstawie obserwacji par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), ..., (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i="1" baseline="-250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dirty="0"/>
              <a:t>.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Jako kryterium dopasowania funkcji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dirty="0"/>
              <a:t> o danych eksperymentalnych można przyjąć wielkość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Funkcję, która w danej klasie minimalizuje wartość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J(f)</a:t>
            </a:r>
            <a:r>
              <a:rPr lang="pl-PL" sz="2400" dirty="0"/>
              <a:t> nazywamy </a:t>
            </a:r>
            <a:r>
              <a:rPr lang="pl-PL" sz="2400" dirty="0">
                <a:solidFill>
                  <a:srgbClr val="006699"/>
                </a:solidFill>
              </a:rPr>
              <a:t>estymatorem najmniejszych kwadratów </a:t>
            </a:r>
            <a:r>
              <a:rPr lang="pl-PL" sz="2400" dirty="0"/>
              <a:t>nieznanej funkcji regresji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dirty="0"/>
              <a:t>.</a:t>
            </a:r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2"/>
            <a:ext cx="3248893" cy="8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785018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10425" cy="941388"/>
          </a:xfrm>
        </p:spPr>
        <p:txBody>
          <a:bodyPr/>
          <a:lstStyle/>
          <a:p>
            <a:r>
              <a:rPr lang="pl-PL" dirty="0"/>
              <a:t>MNK 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280400" cy="5113338"/>
          </a:xfrm>
        </p:spPr>
        <p:txBody>
          <a:bodyPr/>
          <a:lstStyle/>
          <a:p>
            <a:r>
              <a:rPr lang="pl-PL" sz="2400"/>
              <a:t>Wynik kolejnego pomiaru  można przedstawić jako sumę (nieznanej) wielkości mierzonej  oraz błędu pomiarowego </a:t>
            </a:r>
            <a:r>
              <a:rPr lang="pl-PL" sz="2400" i="1"/>
              <a:t>ε</a:t>
            </a:r>
            <a:r>
              <a:rPr lang="pl-PL" sz="2400" i="1" baseline="-25000"/>
              <a:t>j</a:t>
            </a:r>
            <a:r>
              <a:rPr lang="pl-PL" sz="2400"/>
              <a:t>,</a:t>
            </a:r>
          </a:p>
          <a:p>
            <a:endParaRPr lang="pl-PL" sz="2400"/>
          </a:p>
          <a:p>
            <a:endParaRPr lang="pl-PL" sz="2400"/>
          </a:p>
          <a:p>
            <a:r>
              <a:rPr lang="pl-PL" sz="2400"/>
              <a:t>Od wielkości </a:t>
            </a:r>
            <a:r>
              <a:rPr lang="pl-PL" sz="2400" i="1"/>
              <a:t>ε</a:t>
            </a:r>
            <a:r>
              <a:rPr lang="pl-PL" sz="2400" i="1" baseline="-25000"/>
              <a:t>i</a:t>
            </a:r>
            <a:r>
              <a:rPr lang="pl-PL" sz="2400"/>
              <a:t> oczekujemy, aby suma kwadratów była jak najmniejsza:</a:t>
            </a: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99015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99016" name="Object 8"/>
          <p:cNvGraphicFramePr>
            <a:graphicFrameLocks noChangeAspect="1"/>
          </p:cNvGraphicFramePr>
          <p:nvPr/>
        </p:nvGraphicFramePr>
        <p:xfrm>
          <a:off x="3203575" y="2565400"/>
          <a:ext cx="2087563" cy="714375"/>
        </p:xfrm>
        <a:graphic>
          <a:graphicData uri="http://schemas.openxmlformats.org/presentationml/2006/ole">
            <p:oleObj spid="_x0000_s364547" name="Równanie" r:id="rId3" imgW="698500" imgH="241300" progId="">
              <p:embed/>
            </p:oleObj>
          </a:graphicData>
        </a:graphic>
      </p:graphicFrame>
      <p:graphicFrame>
        <p:nvGraphicFramePr>
          <p:cNvPr id="299021" name="Object 13"/>
          <p:cNvGraphicFramePr>
            <a:graphicFrameLocks noChangeAspect="1"/>
          </p:cNvGraphicFramePr>
          <p:nvPr/>
        </p:nvGraphicFramePr>
        <p:xfrm>
          <a:off x="2411413" y="4076700"/>
          <a:ext cx="4103687" cy="946150"/>
        </p:xfrm>
        <a:graphic>
          <a:graphicData uri="http://schemas.openxmlformats.org/presentationml/2006/ole">
            <p:oleObj spid="_x0000_s364548" name="Równanie" r:id="rId4" imgW="1612900" imgH="368300" progId="">
              <p:embed/>
            </p:oleObj>
          </a:graphicData>
        </a:graphic>
      </p:graphicFrame>
      <p:graphicFrame>
        <p:nvGraphicFramePr>
          <p:cNvPr id="299023" name="Object 15"/>
          <p:cNvGraphicFramePr>
            <a:graphicFrameLocks noChangeAspect="1"/>
          </p:cNvGraphicFramePr>
          <p:nvPr/>
        </p:nvGraphicFramePr>
        <p:xfrm>
          <a:off x="2124075" y="2060575"/>
          <a:ext cx="4464050" cy="523875"/>
        </p:xfrm>
        <a:graphic>
          <a:graphicData uri="http://schemas.openxmlformats.org/presentationml/2006/ole">
            <p:oleObj spid="_x0000_s364549" name="Równanie" r:id="rId5" imgW="2197100" imgH="254000" progId="">
              <p:embed/>
            </p:oleObj>
          </a:graphicData>
        </a:graphic>
      </p:graphicFrame>
      <p:graphicFrame>
        <p:nvGraphicFramePr>
          <p:cNvPr id="299027" name="Object 19"/>
          <p:cNvGraphicFramePr>
            <a:graphicFrameLocks noChangeAspect="1"/>
          </p:cNvGraphicFramePr>
          <p:nvPr>
            <p:ph sz="half" idx="2"/>
          </p:nvPr>
        </p:nvGraphicFramePr>
        <p:xfrm>
          <a:off x="1403350" y="4941888"/>
          <a:ext cx="6200775" cy="1116012"/>
        </p:xfrm>
        <a:graphic>
          <a:graphicData uri="http://schemas.openxmlformats.org/presentationml/2006/ole">
            <p:oleObj spid="_x0000_s364550" name="Równanie" r:id="rId6" imgW="25398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MNK</a:t>
            </a:r>
            <a:endParaRPr lang="pl-PL" dirty="0"/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2084" name="Object 4"/>
          <p:cNvGraphicFramePr>
            <a:graphicFrameLocks noChangeAspect="1"/>
          </p:cNvGraphicFramePr>
          <p:nvPr/>
        </p:nvGraphicFramePr>
        <p:xfrm>
          <a:off x="2544763" y="908050"/>
          <a:ext cx="3621087" cy="1131888"/>
        </p:xfrm>
        <a:graphic>
          <a:graphicData uri="http://schemas.openxmlformats.org/presentationml/2006/ole">
            <p:oleObj spid="_x0000_s365570" name="Równanie" r:id="rId3" imgW="761760" imgH="330120" progId="">
              <p:embed/>
            </p:oleObj>
          </a:graphicData>
        </a:graphic>
      </p:graphicFrame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2086" name="Object 6"/>
          <p:cNvGraphicFramePr>
            <a:graphicFrameLocks noChangeAspect="1"/>
          </p:cNvGraphicFramePr>
          <p:nvPr/>
        </p:nvGraphicFramePr>
        <p:xfrm>
          <a:off x="827088" y="2205038"/>
          <a:ext cx="1736725" cy="2087562"/>
        </p:xfrm>
        <a:graphic>
          <a:graphicData uri="http://schemas.openxmlformats.org/presentationml/2006/ole">
            <p:oleObj spid="_x0000_s365571" name="Równanie" r:id="rId4" imgW="850900" imgH="1016000" progId="">
              <p:embed/>
            </p:oleObj>
          </a:graphicData>
        </a:graphic>
      </p:graphicFrame>
      <p:graphicFrame>
        <p:nvGraphicFramePr>
          <p:cNvPr id="302088" name="Object 8"/>
          <p:cNvGraphicFramePr>
            <a:graphicFrameLocks noChangeAspect="1"/>
          </p:cNvGraphicFramePr>
          <p:nvPr/>
        </p:nvGraphicFramePr>
        <p:xfrm>
          <a:off x="6443663" y="4581525"/>
          <a:ext cx="2127250" cy="735013"/>
        </p:xfrm>
        <a:graphic>
          <a:graphicData uri="http://schemas.openxmlformats.org/presentationml/2006/ole">
            <p:oleObj spid="_x0000_s365572" name="Równanie" r:id="rId5" imgW="774360" imgH="266400" progId="">
              <p:embed/>
            </p:oleObj>
          </a:graphicData>
        </a:graphic>
      </p:graphicFrame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2096" name="Object 16"/>
          <p:cNvGraphicFramePr>
            <a:graphicFrameLocks noChangeAspect="1"/>
          </p:cNvGraphicFramePr>
          <p:nvPr>
            <p:ph idx="1"/>
          </p:nvPr>
        </p:nvGraphicFramePr>
        <p:xfrm>
          <a:off x="4716463" y="2133600"/>
          <a:ext cx="3887787" cy="2251075"/>
        </p:xfrm>
        <a:graphic>
          <a:graphicData uri="http://schemas.openxmlformats.org/presentationml/2006/ole">
            <p:oleObj spid="_x0000_s365573" name="Równanie" r:id="rId6" imgW="1447560" imgH="838080" progId="">
              <p:embed/>
            </p:oleObj>
          </a:graphicData>
        </a:graphic>
      </p:graphicFrame>
      <p:sp>
        <p:nvSpPr>
          <p:cNvPr id="302098" name="Line 18"/>
          <p:cNvSpPr>
            <a:spLocks noChangeShapeType="1"/>
          </p:cNvSpPr>
          <p:nvPr/>
        </p:nvSpPr>
        <p:spPr bwMode="auto">
          <a:xfrm>
            <a:off x="467544" y="1988840"/>
            <a:ext cx="83529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02099" name="Line 19"/>
          <p:cNvSpPr>
            <a:spLocks noChangeShapeType="1"/>
          </p:cNvSpPr>
          <p:nvPr/>
        </p:nvSpPr>
        <p:spPr bwMode="auto">
          <a:xfrm>
            <a:off x="2771775" y="33575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250825" y="5013325"/>
            <a:ext cx="5616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i="1" baseline="-25000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dirty="0">
                <a:latin typeface="+mn-lt"/>
              </a:rPr>
              <a:t> – parametr regresji 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        (estymator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współczynnika </a:t>
            </a:r>
            <a:r>
              <a:rPr lang="pl-PL" sz="2400" dirty="0">
                <a:solidFill>
                  <a:srgbClr val="006699"/>
                </a:solidFill>
                <a:latin typeface="+mn-lt"/>
              </a:rPr>
              <a:t>regresji</a:t>
            </a:r>
            <a:r>
              <a:rPr lang="pl-PL" sz="2400" dirty="0">
                <a:latin typeface="+mn-lt"/>
              </a:rPr>
              <a:t>)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2400" i="1" baseline="-25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dirty="0">
                <a:latin typeface="+mn-lt"/>
              </a:rPr>
              <a:t> – wyraz wolny 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MNK</a:t>
            </a:r>
            <a:endParaRPr lang="pl-PL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07375" cy="3384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/>
              <a:t>Metoda Najmniejszych Kwadratów pozwala na uzyskanie estymatorów:</a:t>
            </a:r>
          </a:p>
          <a:p>
            <a:pPr lvl="1">
              <a:lnSpc>
                <a:spcPct val="90000"/>
              </a:lnSpc>
            </a:pPr>
            <a:r>
              <a:rPr lang="pl-PL" b="1" i="1">
                <a:solidFill>
                  <a:schemeClr val="bg2"/>
                </a:solidFill>
              </a:rPr>
              <a:t>Nieobciążonych</a:t>
            </a:r>
            <a:r>
              <a:rPr lang="pl-PL"/>
              <a:t> – wartość przeciętna równa wartości szacowanego parametru </a:t>
            </a:r>
          </a:p>
          <a:p>
            <a:pPr lvl="1">
              <a:lnSpc>
                <a:spcPct val="90000"/>
              </a:lnSpc>
            </a:pPr>
            <a:r>
              <a:rPr lang="pl-PL" b="1" i="1">
                <a:solidFill>
                  <a:schemeClr val="bg2"/>
                </a:solidFill>
              </a:rPr>
              <a:t>Efektywnych</a:t>
            </a:r>
            <a:r>
              <a:rPr lang="pl-PL"/>
              <a:t> – z najmniejszą wariancją</a:t>
            </a:r>
          </a:p>
          <a:p>
            <a:pPr lvl="1">
              <a:lnSpc>
                <a:spcPct val="90000"/>
              </a:lnSpc>
            </a:pPr>
            <a:r>
              <a:rPr lang="pl-PL" b="1" i="1">
                <a:solidFill>
                  <a:schemeClr val="bg2"/>
                </a:solidFill>
              </a:rPr>
              <a:t>Zgodnych</a:t>
            </a:r>
            <a:r>
              <a:rPr lang="pl-PL"/>
              <a:t> – zwiększanie liczebności próby umożliwia uzyskiwanie estymatora o wartości coraz bliższej szacowanego parametru</a:t>
            </a:r>
          </a:p>
        </p:txBody>
      </p:sp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2963"/>
            <a:ext cx="91916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793037" cy="980728"/>
          </a:xfrm>
        </p:spPr>
        <p:txBody>
          <a:bodyPr/>
          <a:lstStyle/>
          <a:p>
            <a:pPr eaLnBrk="1" hangingPunct="1"/>
            <a:r>
              <a:rPr lang="pl-PL" sz="2400" dirty="0" smtClean="0"/>
              <a:t>Typowanie postaci zależności </a:t>
            </a:r>
            <a:br>
              <a:rPr lang="pl-PL" sz="2400" dirty="0" smtClean="0"/>
            </a:br>
            <a:r>
              <a:rPr lang="pl-PL" sz="2400" dirty="0" smtClean="0"/>
              <a:t>STATISTICA/wykresy/ </a:t>
            </a:r>
            <a:r>
              <a:rPr lang="pl-PL" sz="2400" dirty="0" err="1" smtClean="0"/>
              <a:t>wykresy</a:t>
            </a:r>
            <a:r>
              <a:rPr lang="pl-PL" sz="2400" dirty="0" smtClean="0"/>
              <a:t> rozrzutu 2W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1709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Zależność zmiennych</a:t>
            </a:r>
            <a:endParaRPr lang="pl-PL" dirty="0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630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Wykres ilustrujący zależność pomiędzy średnią temperaturą a zużyciem gazu</a:t>
            </a:r>
          </a:p>
        </p:txBody>
      </p:sp>
      <p:pic>
        <p:nvPicPr>
          <p:cNvPr id="339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04856" cy="55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475656" y="1484784"/>
            <a:ext cx="4248472" cy="43204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547664" y="1484784"/>
            <a:ext cx="18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6699"/>
                </a:solidFill>
                <a:latin typeface="+mn-lt"/>
              </a:rPr>
              <a:t>MODEL REGRESJI:</a:t>
            </a:r>
            <a:endParaRPr lang="pl-PL" b="1" dirty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r>
              <a:rPr lang="pl-PL" dirty="0"/>
              <a:t>Założenia MNK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7848600" cy="5113337"/>
          </a:xfrm>
        </p:spPr>
        <p:txBody>
          <a:bodyPr/>
          <a:lstStyle/>
          <a:p>
            <a:pPr marL="539750" indent="-539750"/>
            <a:r>
              <a:rPr lang="pl-PL" dirty="0"/>
              <a:t>1.)</a:t>
            </a:r>
            <a:r>
              <a:rPr lang="pl-PL" sz="2400" dirty="0"/>
              <a:t>  </a:t>
            </a:r>
            <a:r>
              <a:rPr lang="pl-PL" dirty="0"/>
              <a:t>model jest liniowy</a:t>
            </a:r>
          </a:p>
          <a:p>
            <a:pPr marL="539750" indent="-539750"/>
            <a:r>
              <a:rPr lang="pl-PL" dirty="0"/>
              <a:t>2.) liczba obserwacji n musi być większa lub równa liczbie   oszacowanych parametrów</a:t>
            </a:r>
          </a:p>
          <a:p>
            <a:pPr marL="539750" indent="-539750"/>
            <a:r>
              <a:rPr lang="pl-PL" dirty="0"/>
              <a:t>3.)</a:t>
            </a:r>
            <a:endParaRPr lang="pl-PL" sz="2400" dirty="0"/>
          </a:p>
          <a:p>
            <a:pPr marL="539750" indent="-539750"/>
            <a:r>
              <a:rPr lang="pl-PL" dirty="0"/>
              <a:t>4.)</a:t>
            </a:r>
          </a:p>
          <a:p>
            <a:pPr marL="539750" indent="-539750"/>
            <a:r>
              <a:rPr lang="pl-PL" dirty="0"/>
              <a:t>5.) składniki losowe (reszty) są nieskorelowane</a:t>
            </a:r>
          </a:p>
          <a:p>
            <a:pPr marL="539750" indent="-539750"/>
            <a:r>
              <a:rPr lang="pl-PL" dirty="0"/>
              <a:t>6.) reszty mają rozkład normalny</a:t>
            </a:r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042988" y="2924175"/>
          <a:ext cx="4105275" cy="1357313"/>
        </p:xfrm>
        <a:graphic>
          <a:graphicData uri="http://schemas.openxmlformats.org/presentationml/2006/ole">
            <p:oleObj spid="_x0000_s366594" name="Równanie" r:id="rId3" imgW="153648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Ocena estymacji parametrów modelu (1)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496300" cy="1511300"/>
          </a:xfrm>
        </p:spPr>
        <p:txBody>
          <a:bodyPr/>
          <a:lstStyle/>
          <a:p>
            <a:r>
              <a:rPr lang="pl-PL" dirty="0"/>
              <a:t>Rozbieżność między wartościami zmiennej zależnej,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wartościami uzyskanymi z modelu można ocenić na podstawie </a:t>
            </a:r>
            <a:r>
              <a:rPr lang="pl-PL" dirty="0">
                <a:solidFill>
                  <a:srgbClr val="006699"/>
                </a:solidFill>
              </a:rPr>
              <a:t>odchylenia standardowego reszt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8237" name="Object 13"/>
          <p:cNvGraphicFramePr>
            <a:graphicFrameLocks noChangeAspect="1"/>
          </p:cNvGraphicFramePr>
          <p:nvPr/>
        </p:nvGraphicFramePr>
        <p:xfrm>
          <a:off x="2700338" y="2636838"/>
          <a:ext cx="3357562" cy="1292225"/>
        </p:xfrm>
        <a:graphic>
          <a:graphicData uri="http://schemas.openxmlformats.org/presentationml/2006/ole">
            <p:oleObj spid="_x0000_s367618" name="Równanie" r:id="rId3" imgW="1587240" imgH="609480" progId="">
              <p:embed/>
            </p:oleObj>
          </a:graphicData>
        </a:graphic>
      </p:graphicFrame>
      <p:sp>
        <p:nvSpPr>
          <p:cNvPr id="308239" name="Rectangle 15"/>
          <p:cNvSpPr>
            <a:spLocks noChangeArrowheads="1"/>
          </p:cNvSpPr>
          <p:nvPr/>
        </p:nvSpPr>
        <p:spPr bwMode="auto">
          <a:xfrm>
            <a:off x="323850" y="3933825"/>
            <a:ext cx="8496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800" dirty="0">
                <a:latin typeface="+mn-lt"/>
              </a:rPr>
              <a:t>Wielkość ta nazywana jest </a:t>
            </a:r>
            <a:r>
              <a:rPr lang="pl-PL" sz="2800" i="1" dirty="0">
                <a:solidFill>
                  <a:srgbClr val="006699"/>
                </a:solidFill>
                <a:latin typeface="+mn-lt"/>
              </a:rPr>
              <a:t>błędem standardowym estymacji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800" i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082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5084763"/>
            <a:ext cx="547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6011863" y="530066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Georgia" pitchFamily="18" charset="0"/>
              </a:rPr>
              <a:t>(1)</a:t>
            </a:r>
          </a:p>
        </p:txBody>
      </p:sp>
      <p:sp>
        <p:nvSpPr>
          <p:cNvPr id="308242" name="Text Box 18"/>
          <p:cNvSpPr txBox="1">
            <a:spLocks noChangeArrowheads="1"/>
          </p:cNvSpPr>
          <p:nvPr/>
        </p:nvSpPr>
        <p:spPr bwMode="auto">
          <a:xfrm>
            <a:off x="2195513" y="4437063"/>
            <a:ext cx="500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Georgia" pitchFamily="18" charset="0"/>
              </a:rPr>
              <a:t>(1)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4356100" y="5589588"/>
            <a:ext cx="1728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Ocena estymacji parametrów modelu (2)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1439862"/>
          </a:xfrm>
        </p:spPr>
        <p:txBody>
          <a:bodyPr/>
          <a:lstStyle/>
          <a:p>
            <a:r>
              <a:rPr lang="pl-PL" i="1" dirty="0">
                <a:solidFill>
                  <a:srgbClr val="006699"/>
                </a:solidFill>
              </a:rPr>
              <a:t>Średni błąd szacunku parametrów</a:t>
            </a:r>
            <a:r>
              <a:rPr lang="pl-PL" dirty="0">
                <a:solidFill>
                  <a:srgbClr val="006699"/>
                </a:solidFill>
              </a:rPr>
              <a:t> </a:t>
            </a:r>
            <a:r>
              <a:rPr lang="pl-PL" dirty="0"/>
              <a:t>– oszacowanie średniej rozbieżności pomiędzy parametrami modelu a jego możliwymi ocenami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708275"/>
            <a:ext cx="5476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4355976" y="3212976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Georgia" pitchFamily="18" charset="0"/>
              </a:rPr>
              <a:t>(2)</a:t>
            </a: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6084888" y="2205038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0000"/>
                </a:solidFill>
                <a:latin typeface="Georgia" pitchFamily="18" charset="0"/>
              </a:rPr>
              <a:t>(2)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539750" y="4149725"/>
            <a:ext cx="822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800" i="1" dirty="0">
                <a:solidFill>
                  <a:srgbClr val="006699"/>
                </a:solidFill>
                <a:latin typeface="+mn-lt"/>
              </a:rPr>
              <a:t>Ilorazy </a:t>
            </a:r>
            <a:r>
              <a:rPr lang="pl-P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(</a:t>
            </a:r>
            <a:r>
              <a:rPr lang="pl-PL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t=b</a:t>
            </a:r>
            <a:r>
              <a:rPr lang="pl-PL" sz="2800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l-PL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800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pl-P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800" i="1" dirty="0">
                <a:solidFill>
                  <a:schemeClr val="bg2"/>
                </a:solidFill>
                <a:latin typeface="+mn-lt"/>
              </a:rPr>
              <a:t>	     </a:t>
            </a:r>
            <a:r>
              <a:rPr lang="pl-PL" sz="2800" dirty="0">
                <a:latin typeface="+mn-lt"/>
              </a:rPr>
              <a:t>- wskazuje ile razy ocena parametru jest większa od jego błędu szacunku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800" dirty="0">
                <a:latin typeface="+mn-lt"/>
              </a:rPr>
              <a:t>Najpopularniejszą miarą dopasowania jest współczynnik determinacji </a:t>
            </a:r>
            <a:r>
              <a:rPr lang="pl-P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800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dirty="0">
                <a:latin typeface="+mn-lt"/>
              </a:rPr>
              <a:t> </a:t>
            </a: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5076056" y="3212976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Georgia" pitchFamily="18" charset="0"/>
              </a:rPr>
              <a:t>(3)</a:t>
            </a: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3131840" y="4221088"/>
            <a:ext cx="53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Georgia" pitchFamily="18" charset="0"/>
              </a:rPr>
              <a:t>(3)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788024" y="2780928"/>
            <a:ext cx="1635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Georgia" pitchFamily="18" charset="0"/>
              </a:rPr>
              <a:t>(              ) (4)</a:t>
            </a:r>
            <a:endParaRPr lang="pl-PL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Współczynnik determinacji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6985471" cy="1577035"/>
          </a:xfr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2400" i="1" kern="12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kern="1200" baseline="3000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400" i="1" kern="12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kern="1200" baseline="30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400" kern="1200" dirty="0" smtClean="0"/>
              <a:t>– współczynnik determinacji </a:t>
            </a:r>
            <a:br>
              <a:rPr lang="pl-PL" sz="2400" kern="1200" dirty="0" smtClean="0"/>
            </a:br>
            <a:r>
              <a:rPr lang="pl-PL" sz="2400" kern="1200" dirty="0" smtClean="0"/>
              <a:t>(wielkość ta oznacza kwadrat współczynnika korelacji)</a:t>
            </a:r>
            <a:br>
              <a:rPr lang="pl-PL" sz="2400" kern="1200" dirty="0" smtClean="0"/>
            </a:br>
            <a:r>
              <a:rPr lang="pl-PL" sz="2400" kern="1200" dirty="0" smtClean="0"/>
              <a:t>przyjmuje wartości z przedziału </a:t>
            </a:r>
            <a:r>
              <a:rPr lang="pl-PL" sz="2400" i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[0,1]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pl-PL" sz="2400" kern="1200" dirty="0" smtClean="0"/>
              <a:t>jest miarą stopnia w jakim model wyjaśnia kształtowanie się zmiennej </a:t>
            </a:r>
            <a:r>
              <a:rPr lang="pl-PL" sz="2400" i="1" kern="1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kern="1200" dirty="0" smtClean="0"/>
              <a:t>. 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323528" y="4581128"/>
            <a:ext cx="3888432" cy="151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buSzPct val="70000"/>
              <a:buFont typeface="Georgia" pitchFamily="18" charset="0"/>
              <a:buNone/>
            </a:pPr>
            <a:r>
              <a:rPr lang="pl-PL" sz="2400" dirty="0" smtClean="0">
                <a:latin typeface="+mn-lt"/>
              </a:rPr>
              <a:t>Im jego wartość jest bliższa 1, tym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lepsze dopasowanie </a:t>
            </a:r>
            <a:r>
              <a:rPr lang="pl-PL" sz="2400" dirty="0" smtClean="0">
                <a:latin typeface="+mn-lt"/>
              </a:rPr>
              <a:t>modelu do danych empirycznych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800" dirty="0"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3528" y="27809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+mn-lt"/>
              </a:rPr>
              <a:t>Jeśli wartość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2400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 smtClean="0">
                <a:latin typeface="+mn-lt"/>
              </a:rPr>
              <a:t> </a:t>
            </a:r>
            <a:r>
              <a:rPr lang="pl-PL" sz="2400" dirty="0" smtClean="0">
                <a:latin typeface="+mn-lt"/>
              </a:rPr>
              <a:t>jest duża, to oznacza to, że </a:t>
            </a: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błędy</a:t>
            </a:r>
            <a:r>
              <a:rPr lang="pl-PL" sz="2400" dirty="0" smtClean="0">
                <a:latin typeface="+mn-lt"/>
              </a:rPr>
              <a:t> dla tego modelu są stosunkowo małe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i w związku z tym model jest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solidFill>
                  <a:srgbClr val="006699"/>
                </a:solidFill>
                <a:latin typeface="+mn-lt"/>
              </a:rPr>
              <a:t>dobrze dopasowany </a:t>
            </a:r>
            <a:r>
              <a:rPr lang="pl-PL" sz="2400" dirty="0" smtClean="0">
                <a:latin typeface="+mn-lt"/>
              </a:rPr>
              <a:t>do 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rzeczywistych danych.</a:t>
            </a:r>
            <a:endParaRPr lang="pl-PL" sz="2400" dirty="0">
              <a:latin typeface="+mn-lt"/>
            </a:endParaRPr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511909" cy="294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340768"/>
            <a:ext cx="15525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stop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Dekompozycja wariancji zmiennej objaśnianej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351837" cy="2232025"/>
          </a:xfrm>
        </p:spPr>
        <p:txBody>
          <a:bodyPr/>
          <a:lstStyle/>
          <a:p>
            <a:r>
              <a:rPr lang="pl-PL" sz="2400" dirty="0"/>
              <a:t>Odchylenie zmiennej objaśnianej </a:t>
            </a:r>
            <a:r>
              <a:rPr lang="pl-PL" sz="2400" i="1" dirty="0" err="1">
                <a:solidFill>
                  <a:srgbClr val="C00000"/>
                </a:solidFill>
                <a:cs typeface="Times New Roman" pitchFamily="18" charset="0"/>
              </a:rPr>
              <a:t>y</a:t>
            </a:r>
            <a:r>
              <a:rPr lang="pl-PL" sz="2400" i="1" baseline="-25000" dirty="0" err="1">
                <a:solidFill>
                  <a:srgbClr val="C00000"/>
                </a:solidFill>
                <a:cs typeface="Times New Roman" pitchFamily="18" charset="0"/>
              </a:rPr>
              <a:t>i</a:t>
            </a:r>
            <a:r>
              <a:rPr lang="pl-PL" sz="2400" dirty="0"/>
              <a:t> od wartości średniej </a:t>
            </a:r>
            <a:r>
              <a:rPr lang="pl-PL" sz="2400" i="1" dirty="0" err="1">
                <a:solidFill>
                  <a:srgbClr val="C00000"/>
                </a:solidFill>
                <a:cs typeface="Times New Roman" pitchFamily="18" charset="0"/>
              </a:rPr>
              <a:t>y</a:t>
            </a:r>
            <a:r>
              <a:rPr lang="pl-PL" sz="2400" i="1" baseline="-25000" dirty="0" err="1">
                <a:solidFill>
                  <a:srgbClr val="C00000"/>
                </a:solidFill>
                <a:cs typeface="Times New Roman" pitchFamily="18" charset="0"/>
              </a:rPr>
              <a:t>śr</a:t>
            </a:r>
            <a:r>
              <a:rPr lang="pl-PL" sz="2400" i="1" dirty="0">
                <a:cs typeface="Times New Roman" pitchFamily="18" charset="0"/>
              </a:rPr>
              <a:t> </a:t>
            </a:r>
            <a:r>
              <a:rPr lang="pl-PL" sz="2400" dirty="0"/>
              <a:t>możemy przedstawić jako </a:t>
            </a:r>
            <a:r>
              <a:rPr lang="pl-PL" sz="2400" dirty="0">
                <a:solidFill>
                  <a:srgbClr val="006699"/>
                </a:solidFill>
              </a:rPr>
              <a:t>sumę odchylenia wartości teoretycznej od wartości średniej i reszty</a:t>
            </a:r>
            <a:r>
              <a:rPr lang="pl-PL" sz="2400" i="1" dirty="0">
                <a:solidFill>
                  <a:srgbClr val="006699"/>
                </a:solidFill>
                <a:cs typeface="Times New Roman" pitchFamily="18" charset="0"/>
              </a:rPr>
              <a:t> </a:t>
            </a:r>
            <a:r>
              <a:rPr lang="pl-PL" sz="2400" i="1" dirty="0" err="1">
                <a:solidFill>
                  <a:srgbClr val="C00000"/>
                </a:solidFill>
                <a:cs typeface="Times New Roman" pitchFamily="18" charset="0"/>
              </a:rPr>
              <a:t>e</a:t>
            </a:r>
            <a:r>
              <a:rPr lang="pl-PL" sz="2400" i="1" baseline="-25000" dirty="0" err="1">
                <a:solidFill>
                  <a:srgbClr val="C00000"/>
                </a:solidFill>
                <a:cs typeface="Times New Roman" pitchFamily="18" charset="0"/>
              </a:rPr>
              <a:t>i</a:t>
            </a:r>
            <a:r>
              <a:rPr lang="pl-PL" sz="2400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r>
              <a:rPr lang="pl-PL" sz="2400" dirty="0"/>
              <a:t>Sumę kwadratów odchyleń przedstawiamy, na podstawie założeń przyjętych w metodzie najmniejszych kwadratów: </a:t>
            </a:r>
          </a:p>
        </p:txBody>
      </p:sp>
      <p:graphicFrame>
        <p:nvGraphicFramePr>
          <p:cNvPr id="310286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2268538" y="5300663"/>
          <a:ext cx="1800225" cy="833437"/>
        </p:xfrm>
        <a:graphic>
          <a:graphicData uri="http://schemas.openxmlformats.org/presentationml/2006/ole">
            <p:oleObj spid="_x0000_s368642" name="Równanie" r:id="rId3" imgW="850680" imgH="393480" progId="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8313" y="3284538"/>
            <a:ext cx="8351837" cy="1938337"/>
            <a:chOff x="204" y="2840"/>
            <a:chExt cx="5261" cy="1221"/>
          </a:xfrm>
        </p:grpSpPr>
        <p:graphicFrame>
          <p:nvGraphicFramePr>
            <p:cNvPr id="310276" name="Object 4"/>
            <p:cNvGraphicFramePr>
              <a:graphicFrameLocks noChangeAspect="1"/>
            </p:cNvGraphicFramePr>
            <p:nvPr/>
          </p:nvGraphicFramePr>
          <p:xfrm>
            <a:off x="1156" y="2840"/>
            <a:ext cx="3107" cy="624"/>
          </p:xfrm>
          <a:graphic>
            <a:graphicData uri="http://schemas.openxmlformats.org/presentationml/2006/ole">
              <p:oleObj spid="_x0000_s368645" name="Równanie" r:id="rId4" imgW="2133600" imgH="431800" progId="">
                <p:embed/>
              </p:oleObj>
            </a:graphicData>
          </a:graphic>
        </p:graphicFrame>
        <p:sp>
          <p:nvSpPr>
            <p:cNvPr id="310278" name="Line 6"/>
            <p:cNvSpPr>
              <a:spLocks noChangeShapeType="1"/>
            </p:cNvSpPr>
            <p:nvPr/>
          </p:nvSpPr>
          <p:spPr bwMode="auto">
            <a:xfrm flipH="1">
              <a:off x="1202" y="3475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310279" name="Line 7"/>
            <p:cNvSpPr>
              <a:spLocks noChangeShapeType="1"/>
            </p:cNvSpPr>
            <p:nvPr/>
          </p:nvSpPr>
          <p:spPr bwMode="auto">
            <a:xfrm>
              <a:off x="2880" y="347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310280" name="Line 8"/>
            <p:cNvSpPr>
              <a:spLocks noChangeShapeType="1"/>
            </p:cNvSpPr>
            <p:nvPr/>
          </p:nvSpPr>
          <p:spPr bwMode="auto">
            <a:xfrm>
              <a:off x="4195" y="3430"/>
              <a:ext cx="409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310281" name="Text Box 9"/>
            <p:cNvSpPr txBox="1">
              <a:spLocks noChangeArrowheads="1"/>
            </p:cNvSpPr>
            <p:nvPr/>
          </p:nvSpPr>
          <p:spPr bwMode="auto">
            <a:xfrm>
              <a:off x="204" y="3657"/>
              <a:ext cx="13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latin typeface="+mn-lt"/>
                </a:rPr>
                <a:t>CSK – całkowita suma kwadratów</a:t>
              </a:r>
            </a:p>
          </p:txBody>
        </p:sp>
        <p:sp>
          <p:nvSpPr>
            <p:cNvPr id="310282" name="Text Box 10"/>
            <p:cNvSpPr txBox="1">
              <a:spLocks noChangeArrowheads="1"/>
            </p:cNvSpPr>
            <p:nvPr/>
          </p:nvSpPr>
          <p:spPr bwMode="auto">
            <a:xfrm>
              <a:off x="2109" y="3657"/>
              <a:ext cx="14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latin typeface="+mn-lt"/>
                </a:rPr>
                <a:t>WSK – wyjaśniona suma kwadratów</a:t>
              </a:r>
            </a:p>
          </p:txBody>
        </p:sp>
        <p:sp>
          <p:nvSpPr>
            <p:cNvPr id="310283" name="Text Box 11"/>
            <p:cNvSpPr txBox="1">
              <a:spLocks noChangeArrowheads="1"/>
            </p:cNvSpPr>
            <p:nvPr/>
          </p:nvSpPr>
          <p:spPr bwMode="auto">
            <a:xfrm>
              <a:off x="4059" y="3657"/>
              <a:ext cx="14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latin typeface="+mn-lt"/>
                </a:rPr>
                <a:t>RSK – resztowa suma kwadratów</a:t>
              </a:r>
            </a:p>
          </p:txBody>
        </p:sp>
      </p:grpSp>
      <p:graphicFrame>
        <p:nvGraphicFramePr>
          <p:cNvPr id="310301" name="Object 29"/>
          <p:cNvGraphicFramePr>
            <a:graphicFrameLocks noChangeAspect="1"/>
          </p:cNvGraphicFramePr>
          <p:nvPr/>
        </p:nvGraphicFramePr>
        <p:xfrm>
          <a:off x="4716016" y="5226248"/>
          <a:ext cx="1949897" cy="926902"/>
        </p:xfrm>
        <a:graphic>
          <a:graphicData uri="http://schemas.openxmlformats.org/presentationml/2006/ole">
            <p:oleObj spid="_x0000_s368643" name="Równanie" r:id="rId5" imgW="825480" imgH="393480" progId="">
              <p:embed/>
            </p:oleObj>
          </a:graphicData>
        </a:graphic>
      </p:graphicFrame>
      <p:sp>
        <p:nvSpPr>
          <p:cNvPr id="310303" name="Rectangle 31"/>
          <p:cNvSpPr>
            <a:spLocks noChangeArrowheads="1"/>
          </p:cNvSpPr>
          <p:nvPr/>
        </p:nvSpPr>
        <p:spPr bwMode="auto">
          <a:xfrm>
            <a:off x="468313" y="5373688"/>
            <a:ext cx="2374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+mn-lt"/>
              </a:rPr>
              <a:t>współczynnik determinacji</a:t>
            </a:r>
          </a:p>
        </p:txBody>
      </p:sp>
      <p:sp>
        <p:nvSpPr>
          <p:cNvPr id="310304" name="Rectangle 32"/>
          <p:cNvSpPr>
            <a:spLocks noChangeArrowheads="1"/>
          </p:cNvSpPr>
          <p:nvPr/>
        </p:nvSpPr>
        <p:spPr bwMode="auto">
          <a:xfrm>
            <a:off x="6769100" y="5373688"/>
            <a:ext cx="2374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i="1" dirty="0">
                <a:solidFill>
                  <a:srgbClr val="C00000"/>
                </a:solidFill>
                <a:latin typeface="+mn-lt"/>
              </a:rPr>
              <a:t>współczynnik zbieżności</a:t>
            </a:r>
          </a:p>
        </p:txBody>
      </p:sp>
      <p:graphicFrame>
        <p:nvGraphicFramePr>
          <p:cNvPr id="310306" name="Object 34"/>
          <p:cNvGraphicFramePr>
            <a:graphicFrameLocks noChangeAspect="1"/>
          </p:cNvGraphicFramePr>
          <p:nvPr>
            <p:ph sz="quarter" idx="3"/>
          </p:nvPr>
        </p:nvGraphicFramePr>
        <p:xfrm>
          <a:off x="3708400" y="6092825"/>
          <a:ext cx="1655763" cy="538163"/>
        </p:xfrm>
        <a:graphic>
          <a:graphicData uri="http://schemas.openxmlformats.org/presentationml/2006/ole">
            <p:oleObj spid="_x0000_s368644" name="Równanie" r:id="rId6" imgW="71100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174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Dekompozycja wariancji zmiennej objaśnianej</a:t>
            </a:r>
            <a:endParaRPr lang="pl-PL" dirty="0">
              <a:latin typeface="+mn-lt"/>
            </a:endParaRPr>
          </a:p>
        </p:txBody>
      </p:sp>
      <p:pic>
        <p:nvPicPr>
          <p:cNvPr id="317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25538"/>
            <a:ext cx="62642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7446" name="Object 6"/>
          <p:cNvGraphicFramePr>
            <a:graphicFrameLocks noChangeAspect="1"/>
          </p:cNvGraphicFramePr>
          <p:nvPr>
            <p:ph idx="1"/>
          </p:nvPr>
        </p:nvGraphicFramePr>
        <p:xfrm>
          <a:off x="5796136" y="3284984"/>
          <a:ext cx="2089150" cy="966787"/>
        </p:xfrm>
        <a:graphic>
          <a:graphicData uri="http://schemas.openxmlformats.org/presentationml/2006/ole">
            <p:oleObj spid="_x0000_s369666" name="Równanie" r:id="rId4" imgW="8506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Weryfikacja modelu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/>
              <a:t>Na weryfikację modelu składają się testy sprawdzające: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Istotność parametrów modelu </a:t>
            </a:r>
            <a:r>
              <a:rPr lang="pl-PL" dirty="0">
                <a:solidFill>
                  <a:srgbClr val="C00000"/>
                </a:solidFill>
              </a:rPr>
              <a:t>(test t)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Istotność całego modelu </a:t>
            </a:r>
            <a:r>
              <a:rPr lang="pl-PL" dirty="0">
                <a:solidFill>
                  <a:srgbClr val="C00000"/>
                </a:solidFill>
              </a:rPr>
              <a:t>(test F </a:t>
            </a:r>
            <a:r>
              <a:rPr lang="pl-PL" dirty="0" err="1">
                <a:solidFill>
                  <a:srgbClr val="C00000"/>
                </a:solidFill>
              </a:rPr>
              <a:t>Fishera-Snedecora</a:t>
            </a:r>
            <a:r>
              <a:rPr lang="pl-PL" dirty="0">
                <a:solidFill>
                  <a:srgbClr val="C00000"/>
                </a:solidFill>
              </a:rPr>
              <a:t>)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 istotność współczynnika kierunkowego</a:t>
            </a:r>
            <a:br>
              <a:rPr lang="pl-PL" dirty="0"/>
            </a:br>
            <a:r>
              <a:rPr lang="pl-PL" dirty="0"/>
              <a:t>- istotność współczynnika determinacji</a:t>
            </a:r>
            <a:br>
              <a:rPr lang="pl-PL" dirty="0"/>
            </a:br>
            <a:r>
              <a:rPr lang="pl-PL" dirty="0"/>
              <a:t>- istotność liniowego związku między zmiennymi</a:t>
            </a:r>
            <a:br>
              <a:rPr lang="pl-PL" dirty="0"/>
            </a:br>
            <a:r>
              <a:rPr lang="pl-PL" dirty="0"/>
              <a:t>(analiza wariancji)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Założenia MNK</a:t>
            </a:r>
          </a:p>
          <a:p>
            <a:pPr>
              <a:lnSpc>
                <a:spcPct val="90000"/>
              </a:lnSpc>
            </a:pPr>
            <a:r>
              <a:rPr lang="pl-PL" dirty="0"/>
              <a:t>Zweryfikowany model może posłużyć do predykcji zmiennej zależnej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316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16422" name="Object 6"/>
          <p:cNvGraphicFramePr>
            <a:graphicFrameLocks noChangeAspect="1"/>
          </p:cNvGraphicFramePr>
          <p:nvPr/>
        </p:nvGraphicFramePr>
        <p:xfrm>
          <a:off x="4788024" y="3861048"/>
          <a:ext cx="3314700" cy="806450"/>
        </p:xfrm>
        <a:graphic>
          <a:graphicData uri="http://schemas.openxmlformats.org/presentationml/2006/ole">
            <p:oleObj spid="_x0000_s370690" name="Równanie" r:id="rId3" imgW="1726920" imgH="419040" progId="">
              <p:embed/>
            </p:oleObj>
          </a:graphicData>
        </a:graphic>
      </p:graphicFrame>
      <p:sp>
        <p:nvSpPr>
          <p:cNvPr id="316425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7740352" y="1772816"/>
          <a:ext cx="1008063" cy="687387"/>
        </p:xfrm>
        <a:graphic>
          <a:graphicData uri="http://schemas.openxmlformats.org/presentationml/2006/ole">
            <p:oleObj spid="_x0000_s370691" name="Równanie" r:id="rId4" imgW="660113" imgH="4443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</a:t>
            </a:r>
            <a:r>
              <a:rPr lang="pl-PL" dirty="0"/>
              <a:t>deterministyczny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006699"/>
                </a:solidFill>
              </a:rPr>
              <a:t>Model deterministyczny</a:t>
            </a:r>
            <a:r>
              <a:rPr lang="pl-PL" sz="2400" dirty="0"/>
              <a:t>: 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W analizie często mamy do czynienia ze zjawiskami będącymi funkcjami </a:t>
            </a:r>
            <a:r>
              <a:rPr lang="pl-PL" sz="2400" dirty="0">
                <a:solidFill>
                  <a:srgbClr val="006699"/>
                </a:solidFill>
              </a:rPr>
              <a:t>zdeterminowanymi</a:t>
            </a:r>
            <a:r>
              <a:rPr lang="pl-PL" sz="2400" dirty="0"/>
              <a:t>. Ich wartość może być opisana za pomocą ścisłych zależności matematycznych pomiędzy zmiennymi, wyniki eksperymentów są powtarzalne, np.: 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ruch satelity po orbicie, </a:t>
            </a:r>
          </a:p>
          <a:p>
            <a:pPr lvl="1">
              <a:lnSpc>
                <a:spcPct val="90000"/>
              </a:lnSpc>
            </a:pPr>
            <a:r>
              <a:rPr lang="pl-PL" sz="2000" dirty="0"/>
              <a:t>zmiana temperatury wody przy podgrzewaniu, </a:t>
            </a:r>
          </a:p>
          <a:p>
            <a:pPr>
              <a:lnSpc>
                <a:spcPct val="90000"/>
              </a:lnSpc>
            </a:pPr>
            <a:endParaRPr lang="pl-PL" sz="240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4716016" y="1196752"/>
          <a:ext cx="3765624" cy="261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4716016" y="4077072"/>
          <a:ext cx="371271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</a:t>
            </a:r>
            <a:r>
              <a:rPr lang="pl-PL" dirty="0"/>
              <a:t>probabilistyczny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/>
              <a:t>W wielu wypadkach występują jednak zjawiska </a:t>
            </a:r>
            <a:r>
              <a:rPr lang="pl-PL" sz="2400" dirty="0">
                <a:solidFill>
                  <a:srgbClr val="006699"/>
                </a:solidFill>
              </a:rPr>
              <a:t>niezdeterminowane</a:t>
            </a:r>
            <a:r>
              <a:rPr lang="pl-PL" sz="2400" dirty="0"/>
              <a:t>, odpowiadające </a:t>
            </a:r>
            <a:r>
              <a:rPr lang="pl-PL" sz="2400" dirty="0">
                <a:solidFill>
                  <a:srgbClr val="006699"/>
                </a:solidFill>
              </a:rPr>
              <a:t>losowym</a:t>
            </a:r>
            <a:r>
              <a:rPr lang="pl-PL" sz="2400" dirty="0"/>
              <a:t> zjawiskom fizycznym, których nie można opisać ścisłymi zależnościami. </a:t>
            </a:r>
          </a:p>
          <a:p>
            <a:pPr>
              <a:lnSpc>
                <a:spcPct val="80000"/>
              </a:lnSpc>
            </a:pPr>
            <a:r>
              <a:rPr lang="pl-PL" sz="2400" i="1" dirty="0">
                <a:solidFill>
                  <a:srgbClr val="006699"/>
                </a:solidFill>
              </a:rPr>
              <a:t>Zależność stochastyczna</a:t>
            </a:r>
            <a:r>
              <a:rPr lang="pl-PL" sz="2400" dirty="0">
                <a:solidFill>
                  <a:srgbClr val="006699"/>
                </a:solidFill>
              </a:rPr>
              <a:t> </a:t>
            </a:r>
            <a:r>
              <a:rPr lang="pl-PL" sz="2400" dirty="0"/>
              <a:t>– występuje wtedy, gdy wraz ze zmianą wartości jednej zmiennej zmienia się rozkład prawdopodobieństwa drugiej zmiennej.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Szczególnym przypadkiem zależności stochastycznej jest </a:t>
            </a:r>
            <a:r>
              <a:rPr lang="pl-PL" sz="2400" i="1" dirty="0">
                <a:solidFill>
                  <a:srgbClr val="006699"/>
                </a:solidFill>
              </a:rPr>
              <a:t>zależność korelacyjna (statystyczna)</a:t>
            </a:r>
            <a:r>
              <a:rPr lang="pl-PL" sz="2400" dirty="0"/>
              <a:t>. Polega ona na tym, że określonym wartościom jednej zmiennej odpowiadają ściśle określone średnie wartości drugiej zmiennej. </a:t>
            </a:r>
          </a:p>
          <a:p>
            <a:pPr>
              <a:lnSpc>
                <a:spcPct val="80000"/>
              </a:lnSpc>
            </a:pPr>
            <a:r>
              <a:rPr lang="pl-PL" sz="2400" dirty="0"/>
              <a:t>Możemy zatem ustalić, jak zmieni się - średnio biorąc – wartość zmiennej zależnej </a:t>
            </a:r>
            <a:r>
              <a:rPr lang="pl-PL" sz="2400" i="1" dirty="0"/>
              <a:t>Y</a:t>
            </a:r>
            <a:r>
              <a:rPr lang="pl-PL" sz="2400" dirty="0"/>
              <a:t> w zależności od wartości zmiennej niezależnej </a:t>
            </a:r>
            <a:r>
              <a:rPr lang="pl-PL" sz="2400" i="1" dirty="0"/>
              <a:t>X</a:t>
            </a:r>
            <a:r>
              <a:rPr lang="pl-PL" sz="2400" dirty="0"/>
              <a:t>.</a:t>
            </a:r>
          </a:p>
          <a:p>
            <a:pPr>
              <a:lnSpc>
                <a:spcPct val="80000"/>
              </a:lnSpc>
            </a:pP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 rozrzutu</a:t>
            </a:r>
            <a:endParaRPr lang="pl-PL" dirty="0"/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208912" cy="55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Model probabilistyczny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64500" cy="2232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i="1" dirty="0">
                <a:solidFill>
                  <a:srgbClr val="006699"/>
                </a:solidFill>
              </a:rPr>
              <a:t>Model probabilistyczny: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Jeśli mamy do czynienia z czynnikiem losowym, który może obejmować również nie znane nam zmienne wpływające na wartość zmiennej zależnej.</a:t>
            </a:r>
          </a:p>
          <a:p>
            <a:pPr algn="ctr">
              <a:lnSpc>
                <a:spcPct val="90000"/>
              </a:lnSpc>
            </a:pPr>
            <a:r>
              <a:rPr lang="pl-PL" sz="2400" i="1" dirty="0">
                <a:solidFill>
                  <a:srgbClr val="006699"/>
                </a:solidFill>
              </a:rPr>
              <a:t>Dane = Model + Błąd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538538"/>
            <a:ext cx="4464694" cy="221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539750" y="3573463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 dirty="0">
                <a:latin typeface="+mn-lt"/>
              </a:rPr>
              <a:t>Model probabilistyczny jest zawsze uproszczeniem.</a:t>
            </a:r>
          </a:p>
          <a:p>
            <a:pPr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 dirty="0">
                <a:latin typeface="+mn-lt"/>
              </a:rPr>
              <a:t>Jeśli zmienna zależna ma charakter ilościowy, model nazywamy </a:t>
            </a:r>
            <a:r>
              <a:rPr lang="pl-PL" sz="2400" i="1" dirty="0">
                <a:solidFill>
                  <a:srgbClr val="006699"/>
                </a:solidFill>
                <a:latin typeface="+mn-lt"/>
              </a:rPr>
              <a:t>modelem regresyjnym</a:t>
            </a:r>
            <a:r>
              <a:rPr lang="pl-PL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koniec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04856" cy="114300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Wprowadzenie do analizy zależności pomiędzy danymi statystycznymi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281987" cy="5184576"/>
          </a:xfrm>
        </p:spPr>
        <p:txBody>
          <a:bodyPr/>
          <a:lstStyle/>
          <a:p>
            <a:pPr eaLnBrk="1" hangingPunct="1"/>
            <a:r>
              <a:rPr lang="pl-PL" sz="2400" dirty="0" smtClean="0"/>
              <a:t>Celem analizy jest stwierdzenie, czy między badanymi zmiennymi zachodzą jakieś zależności, jaka jest ich:</a:t>
            </a:r>
            <a:r>
              <a:rPr lang="pl-PL" sz="3200" dirty="0" smtClean="0"/>
              <a:t> </a:t>
            </a:r>
          </a:p>
          <a:p>
            <a:pPr lvl="1" eaLnBrk="1" hangingPunct="1"/>
            <a:r>
              <a:rPr lang="pl-PL" b="1" dirty="0" smtClean="0">
                <a:solidFill>
                  <a:srgbClr val="006699"/>
                </a:solidFill>
              </a:rPr>
              <a:t>siła  </a:t>
            </a:r>
            <a:r>
              <a:rPr lang="pl-PL" sz="1800" b="1" dirty="0" smtClean="0">
                <a:solidFill>
                  <a:srgbClr val="006699"/>
                </a:solidFill>
              </a:rPr>
              <a:t>(współczynnik determinacji , współczynnik korelacji)</a:t>
            </a:r>
          </a:p>
          <a:p>
            <a:pPr lvl="1" eaLnBrk="1" hangingPunct="1"/>
            <a:r>
              <a:rPr lang="pl-PL" b="1" dirty="0" smtClean="0">
                <a:solidFill>
                  <a:srgbClr val="006699"/>
                </a:solidFill>
              </a:rPr>
              <a:t>postać </a:t>
            </a:r>
            <a:r>
              <a:rPr lang="pl-PL" sz="1800" b="1" dirty="0" smtClean="0">
                <a:solidFill>
                  <a:srgbClr val="006699"/>
                </a:solidFill>
              </a:rPr>
              <a:t>( dopasowanie funkcji reprezentujących zależność - aproksymacja)</a:t>
            </a:r>
            <a:endParaRPr lang="pl-PL" b="1" dirty="0" smtClean="0">
              <a:solidFill>
                <a:srgbClr val="006699"/>
              </a:solidFill>
            </a:endParaRPr>
          </a:p>
          <a:p>
            <a:pPr lvl="1" eaLnBrk="1" hangingPunct="1"/>
            <a:r>
              <a:rPr lang="pl-PL" b="1" dirty="0" smtClean="0">
                <a:solidFill>
                  <a:srgbClr val="006699"/>
                </a:solidFill>
              </a:rPr>
              <a:t>kierunek  </a:t>
            </a:r>
            <a:r>
              <a:rPr lang="pl-PL" sz="1800" b="1" dirty="0" smtClean="0">
                <a:solidFill>
                  <a:srgbClr val="006699"/>
                </a:solidFill>
              </a:rPr>
              <a:t>(monotoniczność)</a:t>
            </a:r>
          </a:p>
          <a:p>
            <a:pPr lvl="1" eaLnBrk="1" hangingPunct="1"/>
            <a:endParaRPr lang="pl-PL" sz="2000" b="1" dirty="0" smtClean="0"/>
          </a:p>
          <a:p>
            <a:pPr eaLnBrk="1" hangingPunct="1"/>
            <a:r>
              <a:rPr lang="pl-PL" sz="2400" dirty="0" smtClean="0"/>
              <a:t>Współzależność między zmiennymi może być dwojakiego rodzaju: </a:t>
            </a:r>
          </a:p>
          <a:p>
            <a:pPr lvl="1" eaLnBrk="1" hangingPunct="1"/>
            <a:r>
              <a:rPr lang="pl-PL" b="1" dirty="0" smtClean="0">
                <a:solidFill>
                  <a:srgbClr val="800000"/>
                </a:solidFill>
              </a:rPr>
              <a:t>funkcyjna</a:t>
            </a:r>
            <a:endParaRPr lang="pl-PL" dirty="0" smtClean="0">
              <a:solidFill>
                <a:srgbClr val="800000"/>
              </a:solidFill>
            </a:endParaRPr>
          </a:p>
          <a:p>
            <a:pPr lvl="1" eaLnBrk="1" hangingPunct="1"/>
            <a:r>
              <a:rPr lang="pl-PL" b="1" dirty="0" smtClean="0">
                <a:solidFill>
                  <a:srgbClr val="800000"/>
                </a:solidFill>
              </a:rPr>
              <a:t>stochastyczna </a:t>
            </a:r>
            <a:r>
              <a:rPr lang="pl-PL" dirty="0" smtClean="0">
                <a:solidFill>
                  <a:srgbClr val="800000"/>
                </a:solidFill>
              </a:rPr>
              <a:t>(</a:t>
            </a:r>
            <a:r>
              <a:rPr lang="pl-PL" b="1" dirty="0" smtClean="0">
                <a:solidFill>
                  <a:srgbClr val="800000"/>
                </a:solidFill>
              </a:rPr>
              <a:t>probabilistyczna</a:t>
            </a:r>
            <a:r>
              <a:rPr lang="pl-PL" dirty="0" smtClean="0">
                <a:solidFill>
                  <a:srgbClr val="800000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3" y="0"/>
            <a:ext cx="7416823" cy="114300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Przykłady związków funkcyjnych</a:t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i statystycznych</a:t>
            </a:r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24693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932241" cy="114300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Rodzaje zależności pomiędzy danymi - zależność funkcyjna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172574" cy="4824536"/>
          </a:xfrm>
        </p:spPr>
        <p:txBody>
          <a:bodyPr>
            <a:normAutofit lnSpcReduction="10000"/>
          </a:bodyPr>
          <a:lstStyle/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901700" algn="l"/>
              </a:tabLst>
            </a:pPr>
            <a:r>
              <a:rPr lang="pl-PL" dirty="0" smtClean="0"/>
              <a:t>Istota zależności </a:t>
            </a:r>
            <a:r>
              <a:rPr lang="pl-PL" dirty="0" smtClean="0">
                <a:solidFill>
                  <a:srgbClr val="800000"/>
                </a:solidFill>
              </a:rPr>
              <a:t>funkcyjnej </a:t>
            </a:r>
            <a:r>
              <a:rPr lang="pl-PL" dirty="0" smtClean="0"/>
              <a:t>polega na tym, </a:t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dirty="0" smtClean="0">
                <a:solidFill>
                  <a:srgbClr val="006699"/>
                </a:solidFill>
              </a:rPr>
              <a:t>zmiana wartości jednej zmiennej powoduje ściśle określoną zmianę </a:t>
            </a:r>
            <a:r>
              <a:rPr lang="pl-PL" dirty="0" smtClean="0"/>
              <a:t>wartości drugiej zmiennej. </a:t>
            </a:r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901700" algn="l"/>
              </a:tabLst>
            </a:pPr>
            <a:endParaRPr lang="pl-PL" dirty="0" smtClean="0"/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901700" algn="l"/>
              </a:tabLst>
            </a:pPr>
            <a:r>
              <a:rPr lang="pl-PL" dirty="0" smtClean="0"/>
              <a:t>W przypadku zależności funkcyjnej:  y = f (x), każdej wartości zmiennej (X) odpowiada </a:t>
            </a:r>
            <a:r>
              <a:rPr lang="pl-PL" dirty="0" smtClean="0">
                <a:solidFill>
                  <a:srgbClr val="800000"/>
                </a:solidFill>
              </a:rPr>
              <a:t>jedna </a:t>
            </a:r>
            <a:br>
              <a:rPr lang="pl-PL" dirty="0" smtClean="0">
                <a:solidFill>
                  <a:srgbClr val="800000"/>
                </a:solidFill>
              </a:rPr>
            </a:br>
            <a:r>
              <a:rPr lang="pl-PL" dirty="0" smtClean="0">
                <a:solidFill>
                  <a:srgbClr val="800000"/>
                </a:solidFill>
              </a:rPr>
              <a:t>i tylko jedna</a:t>
            </a:r>
            <a:r>
              <a:rPr lang="pl-PL" dirty="0" smtClean="0"/>
              <a:t> wartość zmiennej (Y).</a:t>
            </a:r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901700" algn="l"/>
              </a:tabLst>
            </a:pPr>
            <a:endParaRPr lang="pl-PL" dirty="0" smtClean="0"/>
          </a:p>
          <a:p>
            <a:pPr marL="360363" indent="-360363" eaLnBrk="1" hangingPunct="1">
              <a:lnSpc>
                <a:spcPct val="90000"/>
              </a:lnSpc>
              <a:buFont typeface="Arial" pitchFamily="34" charset="0"/>
              <a:buChar char="•"/>
              <a:tabLst>
                <a:tab pos="901700" algn="l"/>
              </a:tabLst>
            </a:pPr>
            <a:r>
              <a:rPr lang="pl-PL" dirty="0" smtClean="0"/>
              <a:t>Symbolem X oznaczamy </a:t>
            </a:r>
            <a:r>
              <a:rPr lang="pl-PL" dirty="0" smtClean="0">
                <a:solidFill>
                  <a:srgbClr val="006699"/>
                </a:solidFill>
              </a:rPr>
              <a:t>zmienną objaśniającą (niezależną)</a:t>
            </a:r>
            <a:r>
              <a:rPr lang="pl-PL" dirty="0" smtClean="0"/>
              <a:t>, natomiast symbolem Y - </a:t>
            </a:r>
            <a:r>
              <a:rPr lang="pl-PL" dirty="0" smtClean="0">
                <a:solidFill>
                  <a:srgbClr val="800000"/>
                </a:solidFill>
              </a:rPr>
              <a:t>zmienną objaśnianą (zależną 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11560" y="1"/>
            <a:ext cx="8532440" cy="908720"/>
          </a:xfrm>
        </p:spPr>
        <p:txBody>
          <a:bodyPr/>
          <a:lstStyle/>
          <a:p>
            <a:pPr eaLnBrk="1" hangingPunct="1"/>
            <a:r>
              <a:rPr lang="pl-PL" sz="2400" dirty="0" smtClean="0">
                <a:latin typeface="+mn-lt"/>
              </a:rPr>
              <a:t>Postać związków – przykłady dla 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jednowymiarowej</a:t>
            </a:r>
            <a:r>
              <a:rPr lang="pl-PL" sz="2400" dirty="0" smtClean="0">
                <a:latin typeface="+mn-lt"/>
              </a:rPr>
              <a:t> zmiennej objaśnianej (y),  gdy  jedna jest zmienna objaśniająca (x)</a:t>
            </a: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74328" y="1175544"/>
          <a:ext cx="3765624" cy="261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99992" y="4077072"/>
          <a:ext cx="4392488" cy="253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10085" y="1175544"/>
          <a:ext cx="4382395" cy="263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3356992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+mn-lt"/>
              </a:rPr>
              <a:t>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139952" y="34290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b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594928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+mn-lt"/>
              </a:rPr>
              <a:t>c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11960" y="6021288"/>
            <a:ext cx="27126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+mn-lt"/>
              </a:rPr>
              <a:t>d</a:t>
            </a:r>
          </a:p>
        </p:txBody>
      </p:sp>
      <p:graphicFrame>
        <p:nvGraphicFramePr>
          <p:cNvPr id="14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536" y="4077072"/>
          <a:ext cx="371271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1967</Words>
  <Application>Microsoft Office PowerPoint</Application>
  <PresentationFormat>Pokaz na ekranie (4:3)</PresentationFormat>
  <Paragraphs>310</Paragraphs>
  <Slides>51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3" baseType="lpstr">
      <vt:lpstr>Projekt domyślny</vt:lpstr>
      <vt:lpstr>Równanie</vt:lpstr>
      <vt:lpstr>Analiza zależności pomiędzy zmiennymi losowymi (danymi empirycznymi)</vt:lpstr>
      <vt:lpstr>Odkrywanie i analiza zależności  pomiędzy zmiennymi ilościowymi (liczbowymi)</vt:lpstr>
      <vt:lpstr>Metody statystyczne stosuje się do badania struktury zbiorowości i zależności pomiędzy jej cechami</vt:lpstr>
      <vt:lpstr>Zależność zmiennych</vt:lpstr>
      <vt:lpstr>Wykres rozrzutu</vt:lpstr>
      <vt:lpstr>Wprowadzenie do analizy zależności pomiędzy danymi statystycznymi</vt:lpstr>
      <vt:lpstr>Przykłady związków funkcyjnych i statystycznych</vt:lpstr>
      <vt:lpstr>Rodzaje zależności pomiędzy danymi - zależność funkcyjna</vt:lpstr>
      <vt:lpstr>Postać związków – przykłady dla jednowymiarowej zmiennej objaśnianej (y),  gdy  jedna jest zmienna objaśniająca (x)</vt:lpstr>
      <vt:lpstr>Wykrywanie korelacji</vt:lpstr>
      <vt:lpstr>Rodzaje zależności pomiędzy danymi  Zależność korelacyjna</vt:lpstr>
      <vt:lpstr>Slajd 12</vt:lpstr>
      <vt:lpstr>Badanie zależności statystycznych  pomiędzy danymi empirycznymi</vt:lpstr>
      <vt:lpstr>Miarą siły i kierunku zależności liniowej  jest   współczynnik korelacji liniowej</vt:lpstr>
      <vt:lpstr>Przykłady układów punktów przy różnych wartościach współczynnika korelacji liniowej</vt:lpstr>
      <vt:lpstr>Wzór do obliczania  empirycznego współczynnika korelacji</vt:lpstr>
      <vt:lpstr>Miary siły i kierunku zależności</vt:lpstr>
      <vt:lpstr>Cechy kowariancji </vt:lpstr>
      <vt:lpstr>Współczynnik korelacji</vt:lpstr>
      <vt:lpstr>Współczynnik korelacji</vt:lpstr>
      <vt:lpstr>Zależność od wielu zmiennych. Korelacje cząstkowe</vt:lpstr>
      <vt:lpstr>Macierz korelacji</vt:lpstr>
      <vt:lpstr>Postaci zależności</vt:lpstr>
      <vt:lpstr>Wykresy rozrzutu</vt:lpstr>
      <vt:lpstr>Badanie istotności współczynnika korelacji liniowej</vt:lpstr>
      <vt:lpstr>Niejednoznaczność informacji przekazywanej przez współczynnik korelacji - przykład</vt:lpstr>
      <vt:lpstr>Wybrane zagadnienia analizy regresji prostej</vt:lpstr>
      <vt:lpstr>Wybrane zagadnienia analizy regresji prostej</vt:lpstr>
      <vt:lpstr>Regresja prosta (regresja liniowa)</vt:lpstr>
      <vt:lpstr>Regresja liniowa</vt:lpstr>
      <vt:lpstr>Istota metody najmniejszych kwadratów - MNK</vt:lpstr>
      <vt:lpstr>Ocena stopnia dopasowania modelu  do danych rzeczywistych</vt:lpstr>
      <vt:lpstr>MNK</vt:lpstr>
      <vt:lpstr>MNK</vt:lpstr>
      <vt:lpstr>Slajd 35</vt:lpstr>
      <vt:lpstr>MNK </vt:lpstr>
      <vt:lpstr>MNK</vt:lpstr>
      <vt:lpstr>MNK</vt:lpstr>
      <vt:lpstr>Typowanie postaci zależności  STATISTICA/wykresy/ wykresy rozrzutu 2W</vt:lpstr>
      <vt:lpstr>Wykres ilustrujący zależność pomiędzy średnią temperaturą a zużyciem gazu</vt:lpstr>
      <vt:lpstr>Założenia MNK</vt:lpstr>
      <vt:lpstr>Ocena estymacji parametrów modelu (1)</vt:lpstr>
      <vt:lpstr>Ocena estymacji parametrów modelu (2)</vt:lpstr>
      <vt:lpstr>Współczynnik determinacji</vt:lpstr>
      <vt:lpstr>Dekompozycja wariancji zmiennej objaśnianej</vt:lpstr>
      <vt:lpstr>Dekompozycja wariancji zmiennej objaśnianej</vt:lpstr>
      <vt:lpstr>Weryfikacja modelu</vt:lpstr>
      <vt:lpstr>Model deterministyczny</vt:lpstr>
      <vt:lpstr>Model probabilistyczny</vt:lpstr>
      <vt:lpstr>Model probabilistyczny</vt:lpstr>
      <vt:lpstr>Slajd 51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90</cp:revision>
  <dcterms:created xsi:type="dcterms:W3CDTF">2009-12-04T09:17:17Z</dcterms:created>
  <dcterms:modified xsi:type="dcterms:W3CDTF">2020-03-13T14:37:30Z</dcterms:modified>
</cp:coreProperties>
</file>