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5" r:id="rId2"/>
    <p:sldId id="437" r:id="rId3"/>
    <p:sldId id="438" r:id="rId4"/>
    <p:sldId id="439" r:id="rId5"/>
    <p:sldId id="573" r:id="rId6"/>
    <p:sldId id="574" r:id="rId7"/>
    <p:sldId id="575" r:id="rId8"/>
    <p:sldId id="417" r:id="rId9"/>
    <p:sldId id="418" r:id="rId10"/>
    <p:sldId id="475" r:id="rId11"/>
    <p:sldId id="419" r:id="rId12"/>
    <p:sldId id="420" r:id="rId13"/>
    <p:sldId id="472" r:id="rId14"/>
    <p:sldId id="474" r:id="rId15"/>
    <p:sldId id="473" r:id="rId16"/>
    <p:sldId id="571" r:id="rId17"/>
    <p:sldId id="423" r:id="rId18"/>
    <p:sldId id="569" r:id="rId19"/>
    <p:sldId id="570" r:id="rId20"/>
    <p:sldId id="424" r:id="rId21"/>
    <p:sldId id="425" r:id="rId22"/>
    <p:sldId id="426" r:id="rId23"/>
    <p:sldId id="513" r:id="rId24"/>
    <p:sldId id="515" r:id="rId25"/>
    <p:sldId id="518" r:id="rId26"/>
    <p:sldId id="519" r:id="rId27"/>
    <p:sldId id="520" r:id="rId28"/>
    <p:sldId id="521" r:id="rId29"/>
    <p:sldId id="522" r:id="rId30"/>
    <p:sldId id="523" r:id="rId31"/>
    <p:sldId id="524" r:id="rId32"/>
    <p:sldId id="525" r:id="rId33"/>
    <p:sldId id="526" r:id="rId34"/>
    <p:sldId id="527" r:id="rId35"/>
    <p:sldId id="528" r:id="rId36"/>
    <p:sldId id="572" r:id="rId37"/>
    <p:sldId id="532" r:id="rId38"/>
    <p:sldId id="533" r:id="rId39"/>
    <p:sldId id="534" r:id="rId40"/>
    <p:sldId id="540" r:id="rId41"/>
    <p:sldId id="541" r:id="rId42"/>
    <p:sldId id="542" r:id="rId43"/>
    <p:sldId id="543" r:id="rId44"/>
    <p:sldId id="544" r:id="rId45"/>
    <p:sldId id="545" r:id="rId46"/>
    <p:sldId id="546" r:id="rId47"/>
    <p:sldId id="547" r:id="rId48"/>
    <p:sldId id="548" r:id="rId49"/>
    <p:sldId id="549" r:id="rId50"/>
    <p:sldId id="550" r:id="rId51"/>
    <p:sldId id="551" r:id="rId52"/>
    <p:sldId id="552" r:id="rId53"/>
    <p:sldId id="553" r:id="rId54"/>
    <p:sldId id="554" r:id="rId55"/>
    <p:sldId id="555" r:id="rId56"/>
    <p:sldId id="556" r:id="rId57"/>
    <p:sldId id="576" r:id="rId58"/>
    <p:sldId id="577" r:id="rId59"/>
    <p:sldId id="578" r:id="rId60"/>
    <p:sldId id="579" r:id="rId61"/>
    <p:sldId id="580" r:id="rId62"/>
    <p:sldId id="581" r:id="rId63"/>
    <p:sldId id="582" r:id="rId64"/>
    <p:sldId id="557" r:id="rId65"/>
    <p:sldId id="583" r:id="rId66"/>
    <p:sldId id="558" r:id="rId67"/>
    <p:sldId id="559" r:id="rId68"/>
    <p:sldId id="560" r:id="rId69"/>
    <p:sldId id="561" r:id="rId70"/>
    <p:sldId id="562" r:id="rId71"/>
    <p:sldId id="563" r:id="rId72"/>
    <p:sldId id="564" r:id="rId73"/>
    <p:sldId id="586" r:id="rId74"/>
    <p:sldId id="593" r:id="rId75"/>
    <p:sldId id="598" r:id="rId76"/>
    <p:sldId id="599" r:id="rId77"/>
    <p:sldId id="600" r:id="rId78"/>
    <p:sldId id="601" r:id="rId79"/>
    <p:sldId id="602" r:id="rId80"/>
    <p:sldId id="603" r:id="rId81"/>
    <p:sldId id="604" r:id="rId82"/>
    <p:sldId id="605" r:id="rId83"/>
    <p:sldId id="611" r:id="rId84"/>
    <p:sldId id="612" r:id="rId85"/>
    <p:sldId id="615" r:id="rId86"/>
    <p:sldId id="620" r:id="rId87"/>
    <p:sldId id="621" r:id="rId88"/>
    <p:sldId id="622" r:id="rId89"/>
    <p:sldId id="624" r:id="rId90"/>
    <p:sldId id="631" r:id="rId91"/>
    <p:sldId id="632" r:id="rId92"/>
    <p:sldId id="633" r:id="rId93"/>
    <p:sldId id="634" r:id="rId94"/>
    <p:sldId id="635" r:id="rId95"/>
    <p:sldId id="636" r:id="rId96"/>
    <p:sldId id="637" r:id="rId97"/>
    <p:sldId id="638" r:id="rId98"/>
    <p:sldId id="639" r:id="rId99"/>
    <p:sldId id="642" r:id="rId100"/>
    <p:sldId id="643" r:id="rId101"/>
    <p:sldId id="644" r:id="rId102"/>
    <p:sldId id="645" r:id="rId103"/>
    <p:sldId id="646" r:id="rId104"/>
    <p:sldId id="647" r:id="rId105"/>
    <p:sldId id="648" r:id="rId106"/>
    <p:sldId id="649" r:id="rId107"/>
    <p:sldId id="650" r:id="rId108"/>
    <p:sldId id="651" r:id="rId109"/>
    <p:sldId id="652" r:id="rId110"/>
    <p:sldId id="653" r:id="rId111"/>
    <p:sldId id="654" r:id="rId112"/>
    <p:sldId id="655" r:id="rId113"/>
    <p:sldId id="656" r:id="rId114"/>
    <p:sldId id="657" r:id="rId115"/>
    <p:sldId id="658" r:id="rId116"/>
    <p:sldId id="659" r:id="rId117"/>
    <p:sldId id="660" r:id="rId118"/>
    <p:sldId id="661" r:id="rId119"/>
    <p:sldId id="662" r:id="rId120"/>
    <p:sldId id="663" r:id="rId121"/>
    <p:sldId id="585" r:id="rId122"/>
  </p:sldIdLst>
  <p:sldSz cx="9144000" cy="6858000" type="screen4x3"/>
  <p:notesSz cx="7099300" cy="10234613"/>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99"/>
  </p:clrMru>
</p:presentationPr>
</file>

<file path=ppt/tableStyles.xml><?xml version="1.0" encoding="utf-8"?>
<a:tblStyleLst xmlns:a="http://schemas.openxmlformats.org/drawingml/2006/main" def="{5C22544A-7EE6-4342-B048-85BDC9FD1C3A}">
  <a:tblStyle styleId="{2A488322-F2BA-4B5B-9748-0D474271808F}" styleName="Styl pośredni 3 — Ak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Office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R:\%23AGH-REGULSKI\%23AGH-DOKUMENTY\%23URLOPY\2015\2015_RegulskiUrlop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title>
      <c:layout>
        <c:manualLayout>
          <c:xMode val="edge"/>
          <c:yMode val="edge"/>
          <c:x val="0.39772727272727454"/>
          <c:y val="1.9841269841269916E-2"/>
        </c:manualLayout>
      </c:layout>
      <c:spPr>
        <a:noFill/>
        <a:ln w="24932">
          <a:noFill/>
        </a:ln>
      </c:spPr>
      <c:txPr>
        <a:bodyPr/>
        <a:lstStyle/>
        <a:p>
          <a:pPr>
            <a:defRPr sz="2000" b="0" i="0" u="none" strike="noStrike" baseline="0">
              <a:solidFill>
                <a:srgbClr val="000000"/>
              </a:solidFill>
              <a:latin typeface="+mn-lt"/>
              <a:ea typeface="Arial"/>
              <a:cs typeface="Arial"/>
            </a:defRPr>
          </a:pPr>
          <a:endParaRPr lang="pl-PL"/>
        </a:p>
      </c:txPr>
    </c:title>
    <c:plotArea>
      <c:layout>
        <c:manualLayout>
          <c:layoutTarget val="inner"/>
          <c:xMode val="edge"/>
          <c:yMode val="edge"/>
          <c:x val="7.6704545454545511E-2"/>
          <c:y val="0.25"/>
          <c:w val="0.87215909090909371"/>
          <c:h val="0.60714285714285765"/>
        </c:manualLayout>
      </c:layout>
      <c:scatterChart>
        <c:scatterStyle val="lineMarker"/>
        <c:ser>
          <c:idx val="0"/>
          <c:order val="0"/>
          <c:tx>
            <c:strRef>
              <c:f>Arkusz1!$F$13</c:f>
              <c:strCache>
                <c:ptCount val="1"/>
                <c:pt idx="0">
                  <c:v>y=2x+1</c:v>
                </c:pt>
              </c:strCache>
            </c:strRef>
          </c:tx>
          <c:spPr>
            <a:ln w="28049">
              <a:noFill/>
            </a:ln>
          </c:spPr>
          <c:marker>
            <c:symbol val="diamond"/>
            <c:size val="4"/>
            <c:spPr>
              <a:solidFill>
                <a:srgbClr val="000080"/>
              </a:solidFill>
              <a:ln>
                <a:solidFill>
                  <a:srgbClr val="000080"/>
                </a:solidFill>
                <a:prstDash val="solid"/>
              </a:ln>
            </c:spPr>
          </c:marker>
          <c:xVal>
            <c:numRef>
              <c:f>Arkusz1!$E$14:$E$53</c:f>
              <c:numCache>
                <c:formatCode>General</c:formatCode>
                <c:ptCount val="40"/>
                <c:pt idx="0">
                  <c:v>5.0000000000000114E-2</c:v>
                </c:pt>
                <c:pt idx="1">
                  <c:v>0.1</c:v>
                </c:pt>
                <c:pt idx="2">
                  <c:v>0.15000000000000024</c:v>
                </c:pt>
                <c:pt idx="3">
                  <c:v>0.2</c:v>
                </c:pt>
                <c:pt idx="4">
                  <c:v>0.25</c:v>
                </c:pt>
                <c:pt idx="5">
                  <c:v>0.30000000000000032</c:v>
                </c:pt>
                <c:pt idx="6">
                  <c:v>0.35000000000000031</c:v>
                </c:pt>
                <c:pt idx="7">
                  <c:v>0.4</c:v>
                </c:pt>
                <c:pt idx="8">
                  <c:v>0.45</c:v>
                </c:pt>
                <c:pt idx="9">
                  <c:v>0.5</c:v>
                </c:pt>
                <c:pt idx="10">
                  <c:v>0.55000000000000004</c:v>
                </c:pt>
                <c:pt idx="11">
                  <c:v>0.60000000000000064</c:v>
                </c:pt>
                <c:pt idx="12">
                  <c:v>0.65000000000000235</c:v>
                </c:pt>
                <c:pt idx="13">
                  <c:v>0.70000000000000062</c:v>
                </c:pt>
                <c:pt idx="14">
                  <c:v>0.75000000000000211</c:v>
                </c:pt>
                <c:pt idx="15">
                  <c:v>0.8</c:v>
                </c:pt>
                <c:pt idx="16">
                  <c:v>0.85000000000000064</c:v>
                </c:pt>
                <c:pt idx="17">
                  <c:v>0.9</c:v>
                </c:pt>
                <c:pt idx="18">
                  <c:v>0.95000000000000062</c:v>
                </c:pt>
                <c:pt idx="19">
                  <c:v>1</c:v>
                </c:pt>
                <c:pt idx="20">
                  <c:v>1.05</c:v>
                </c:pt>
                <c:pt idx="21">
                  <c:v>1.1000000000000001</c:v>
                </c:pt>
                <c:pt idx="22">
                  <c:v>1.1499999999999955</c:v>
                </c:pt>
                <c:pt idx="23">
                  <c:v>1.2</c:v>
                </c:pt>
                <c:pt idx="24">
                  <c:v>1.25</c:v>
                </c:pt>
                <c:pt idx="25">
                  <c:v>1.3</c:v>
                </c:pt>
                <c:pt idx="26">
                  <c:v>1.35</c:v>
                </c:pt>
                <c:pt idx="27">
                  <c:v>1.4</c:v>
                </c:pt>
                <c:pt idx="28">
                  <c:v>1.45</c:v>
                </c:pt>
                <c:pt idx="29">
                  <c:v>1.5</c:v>
                </c:pt>
                <c:pt idx="30">
                  <c:v>1.55</c:v>
                </c:pt>
                <c:pt idx="31">
                  <c:v>1.6</c:v>
                </c:pt>
                <c:pt idx="32">
                  <c:v>1.6500000000000001</c:v>
                </c:pt>
                <c:pt idx="33">
                  <c:v>1.7000000000000024</c:v>
                </c:pt>
                <c:pt idx="34">
                  <c:v>1.7500000000000027</c:v>
                </c:pt>
                <c:pt idx="35">
                  <c:v>1.8</c:v>
                </c:pt>
                <c:pt idx="36">
                  <c:v>1.85</c:v>
                </c:pt>
                <c:pt idx="37">
                  <c:v>1.9000000000000001</c:v>
                </c:pt>
                <c:pt idx="38">
                  <c:v>1.9500000000000015</c:v>
                </c:pt>
                <c:pt idx="39">
                  <c:v>2</c:v>
                </c:pt>
              </c:numCache>
            </c:numRef>
          </c:xVal>
          <c:yVal>
            <c:numRef>
              <c:f>Arkusz1!$F$14:$F$53</c:f>
              <c:numCache>
                <c:formatCode>General</c:formatCode>
                <c:ptCount val="40"/>
                <c:pt idx="0">
                  <c:v>1.1000000000000001</c:v>
                </c:pt>
                <c:pt idx="1">
                  <c:v>1.2</c:v>
                </c:pt>
                <c:pt idx="2">
                  <c:v>1.3</c:v>
                </c:pt>
                <c:pt idx="3">
                  <c:v>1.4</c:v>
                </c:pt>
                <c:pt idx="4">
                  <c:v>1.5</c:v>
                </c:pt>
                <c:pt idx="5">
                  <c:v>1.6</c:v>
                </c:pt>
                <c:pt idx="6">
                  <c:v>1.7000000000000024</c:v>
                </c:pt>
                <c:pt idx="7">
                  <c:v>1.8</c:v>
                </c:pt>
                <c:pt idx="8">
                  <c:v>1.9000000000000001</c:v>
                </c:pt>
                <c:pt idx="9">
                  <c:v>2</c:v>
                </c:pt>
                <c:pt idx="10">
                  <c:v>2.1</c:v>
                </c:pt>
                <c:pt idx="11">
                  <c:v>2.2000000000000002</c:v>
                </c:pt>
                <c:pt idx="12">
                  <c:v>2.2999999999999998</c:v>
                </c:pt>
                <c:pt idx="13">
                  <c:v>2.4</c:v>
                </c:pt>
                <c:pt idx="14">
                  <c:v>2.5</c:v>
                </c:pt>
                <c:pt idx="15">
                  <c:v>2.6</c:v>
                </c:pt>
                <c:pt idx="16">
                  <c:v>2.7</c:v>
                </c:pt>
                <c:pt idx="17">
                  <c:v>2.8</c:v>
                </c:pt>
                <c:pt idx="18">
                  <c:v>2.9</c:v>
                </c:pt>
                <c:pt idx="19">
                  <c:v>3</c:v>
                </c:pt>
                <c:pt idx="20">
                  <c:v>3.1</c:v>
                </c:pt>
                <c:pt idx="21">
                  <c:v>3.2</c:v>
                </c:pt>
                <c:pt idx="22">
                  <c:v>3.3</c:v>
                </c:pt>
                <c:pt idx="23">
                  <c:v>3.4</c:v>
                </c:pt>
                <c:pt idx="24">
                  <c:v>3.5</c:v>
                </c:pt>
                <c:pt idx="25">
                  <c:v>3.6</c:v>
                </c:pt>
                <c:pt idx="26">
                  <c:v>3.7</c:v>
                </c:pt>
                <c:pt idx="27">
                  <c:v>3.8</c:v>
                </c:pt>
                <c:pt idx="28">
                  <c:v>3.9</c:v>
                </c:pt>
                <c:pt idx="29">
                  <c:v>4</c:v>
                </c:pt>
                <c:pt idx="30">
                  <c:v>4.0999999999999996</c:v>
                </c:pt>
                <c:pt idx="31">
                  <c:v>4.2</c:v>
                </c:pt>
                <c:pt idx="32">
                  <c:v>4.3</c:v>
                </c:pt>
                <c:pt idx="33">
                  <c:v>4.4000000000000004</c:v>
                </c:pt>
                <c:pt idx="34">
                  <c:v>4.5</c:v>
                </c:pt>
                <c:pt idx="35">
                  <c:v>4.5999999999999996</c:v>
                </c:pt>
                <c:pt idx="36">
                  <c:v>4.7</c:v>
                </c:pt>
                <c:pt idx="37">
                  <c:v>4.8</c:v>
                </c:pt>
                <c:pt idx="38">
                  <c:v>4.9000000000000004</c:v>
                </c:pt>
                <c:pt idx="39">
                  <c:v>5</c:v>
                </c:pt>
              </c:numCache>
            </c:numRef>
          </c:yVal>
        </c:ser>
        <c:axId val="114780032"/>
        <c:axId val="114810880"/>
      </c:scatterChart>
      <c:valAx>
        <c:axId val="114780032"/>
        <c:scaling>
          <c:orientation val="minMax"/>
          <c:max val="2"/>
        </c:scaling>
        <c:axPos val="b"/>
        <c:numFmt formatCode="General" sourceLinked="1"/>
        <c:tickLblPos val="nextTo"/>
        <c:spPr>
          <a:ln w="3117">
            <a:solidFill>
              <a:srgbClr val="000000"/>
            </a:solidFill>
            <a:prstDash val="solid"/>
          </a:ln>
        </c:spPr>
        <c:txPr>
          <a:bodyPr rot="0" vert="horz"/>
          <a:lstStyle/>
          <a:p>
            <a:pPr>
              <a:defRPr sz="785" b="0" i="0" u="none" strike="noStrike" baseline="0">
                <a:solidFill>
                  <a:srgbClr val="000000"/>
                </a:solidFill>
                <a:latin typeface="Arial"/>
                <a:ea typeface="Arial"/>
                <a:cs typeface="Arial"/>
              </a:defRPr>
            </a:pPr>
            <a:endParaRPr lang="pl-PL"/>
          </a:p>
        </c:txPr>
        <c:crossAx val="114810880"/>
        <c:crosses val="autoZero"/>
        <c:crossBetween val="midCat"/>
      </c:valAx>
      <c:valAx>
        <c:axId val="114810880"/>
        <c:scaling>
          <c:orientation val="minMax"/>
        </c:scaling>
        <c:axPos val="l"/>
        <c:majorGridlines>
          <c:spPr>
            <a:ln w="3117">
              <a:solidFill>
                <a:srgbClr val="000000"/>
              </a:solidFill>
              <a:prstDash val="solid"/>
            </a:ln>
          </c:spPr>
        </c:majorGridlines>
        <c:numFmt formatCode="General" sourceLinked="1"/>
        <c:tickLblPos val="nextTo"/>
        <c:spPr>
          <a:ln w="3117">
            <a:solidFill>
              <a:srgbClr val="000000"/>
            </a:solidFill>
            <a:prstDash val="solid"/>
          </a:ln>
        </c:spPr>
        <c:txPr>
          <a:bodyPr rot="0" vert="horz"/>
          <a:lstStyle/>
          <a:p>
            <a:pPr>
              <a:defRPr sz="785" b="0" i="0" u="none" strike="noStrike" baseline="0">
                <a:solidFill>
                  <a:srgbClr val="000000"/>
                </a:solidFill>
                <a:latin typeface="Arial"/>
                <a:ea typeface="Arial"/>
                <a:cs typeface="Arial"/>
              </a:defRPr>
            </a:pPr>
            <a:endParaRPr lang="pl-PL"/>
          </a:p>
        </c:txPr>
        <c:crossAx val="114780032"/>
        <c:crosses val="autoZero"/>
        <c:crossBetween val="midCat"/>
      </c:valAx>
      <c:spPr>
        <a:noFill/>
        <a:ln w="12466">
          <a:solidFill>
            <a:srgbClr val="808080"/>
          </a:solidFill>
          <a:prstDash val="solid"/>
        </a:ln>
      </c:spPr>
    </c:plotArea>
    <c:plotVisOnly val="1"/>
    <c:dispBlanksAs val="gap"/>
  </c:chart>
  <c:spPr>
    <a:solidFill>
      <a:srgbClr val="FFFFFF"/>
    </a:solidFill>
    <a:ln w="3117">
      <a:solidFill>
        <a:srgbClr val="000000"/>
      </a:solidFill>
      <a:prstDash val="solid"/>
    </a:ln>
  </c:spPr>
  <c:txPr>
    <a:bodyPr/>
    <a:lstStyle/>
    <a:p>
      <a:pPr>
        <a:defRPr sz="785" b="0" i="0" u="none" strike="noStrike" baseline="0">
          <a:solidFill>
            <a:srgbClr val="000000"/>
          </a:solidFill>
          <a:latin typeface="Arial"/>
          <a:ea typeface="Arial"/>
          <a:cs typeface="Arial"/>
        </a:defRPr>
      </a:pPr>
      <a:endParaRPr lang="pl-P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l-PL"/>
  <c:chart>
    <c:title>
      <c:tx>
        <c:rich>
          <a:bodyPr/>
          <a:lstStyle/>
          <a:p>
            <a:pPr>
              <a:defRPr sz="2000">
                <a:latin typeface="+mn-lt"/>
              </a:defRPr>
            </a:pPr>
            <a:r>
              <a:rPr lang="pl-PL" sz="2000">
                <a:latin typeface="+mn-lt"/>
              </a:rPr>
              <a:t>y=log x</a:t>
            </a:r>
          </a:p>
        </c:rich>
      </c:tx>
      <c:layout>
        <c:manualLayout>
          <c:xMode val="edge"/>
          <c:yMode val="edge"/>
          <c:x val="0.37185516698418047"/>
          <c:y val="3.1099894129410492E-2"/>
        </c:manualLayout>
      </c:layout>
    </c:title>
    <c:plotArea>
      <c:layout>
        <c:manualLayout>
          <c:layoutTarget val="inner"/>
          <c:xMode val="edge"/>
          <c:yMode val="edge"/>
          <c:x val="7.4193643092107533E-2"/>
          <c:y val="0.23827009417254291"/>
          <c:w val="0.85806451612903456"/>
          <c:h val="0.66839378238342284"/>
        </c:manualLayout>
      </c:layout>
      <c:scatterChart>
        <c:scatterStyle val="lineMarker"/>
        <c:ser>
          <c:idx val="0"/>
          <c:order val="0"/>
          <c:tx>
            <c:strRef>
              <c:f>Arkusz1!$H$13</c:f>
              <c:strCache>
                <c:ptCount val="1"/>
                <c:pt idx="0">
                  <c:v>Y=log x</c:v>
                </c:pt>
              </c:strCache>
            </c:strRef>
          </c:tx>
          <c:spPr>
            <a:ln w="25789">
              <a:noFill/>
            </a:ln>
          </c:spPr>
          <c:marker>
            <c:symbol val="diamond"/>
            <c:size val="4"/>
            <c:spPr>
              <a:solidFill>
                <a:srgbClr val="000080"/>
              </a:solidFill>
              <a:ln>
                <a:solidFill>
                  <a:srgbClr val="000080"/>
                </a:solidFill>
                <a:prstDash val="solid"/>
              </a:ln>
            </c:spPr>
          </c:marker>
          <c:xVal>
            <c:numRef>
              <c:f>Arkusz1!$E$14:$E$83</c:f>
              <c:numCache>
                <c:formatCode>General</c:formatCode>
                <c:ptCount val="70"/>
                <c:pt idx="0">
                  <c:v>0.05</c:v>
                </c:pt>
                <c:pt idx="1">
                  <c:v>0.1</c:v>
                </c:pt>
                <c:pt idx="2">
                  <c:v>0.15000000000000024</c:v>
                </c:pt>
                <c:pt idx="3">
                  <c:v>0.2</c:v>
                </c:pt>
                <c:pt idx="4">
                  <c:v>0.25</c:v>
                </c:pt>
                <c:pt idx="5">
                  <c:v>0.30000000000000032</c:v>
                </c:pt>
                <c:pt idx="6">
                  <c:v>0.35000000000000031</c:v>
                </c:pt>
                <c:pt idx="7">
                  <c:v>0.4</c:v>
                </c:pt>
                <c:pt idx="8">
                  <c:v>0.45</c:v>
                </c:pt>
                <c:pt idx="9">
                  <c:v>0.5</c:v>
                </c:pt>
                <c:pt idx="10">
                  <c:v>0.55000000000000004</c:v>
                </c:pt>
                <c:pt idx="11">
                  <c:v>0.60000000000000064</c:v>
                </c:pt>
                <c:pt idx="12">
                  <c:v>0.65000000000000246</c:v>
                </c:pt>
                <c:pt idx="13">
                  <c:v>0.70000000000000062</c:v>
                </c:pt>
                <c:pt idx="14">
                  <c:v>0.75000000000000222</c:v>
                </c:pt>
                <c:pt idx="15">
                  <c:v>0.8</c:v>
                </c:pt>
                <c:pt idx="16">
                  <c:v>0.85000000000000064</c:v>
                </c:pt>
                <c:pt idx="17">
                  <c:v>0.9</c:v>
                </c:pt>
                <c:pt idx="18">
                  <c:v>0.95000000000000062</c:v>
                </c:pt>
                <c:pt idx="19">
                  <c:v>1</c:v>
                </c:pt>
                <c:pt idx="20">
                  <c:v>1.05</c:v>
                </c:pt>
                <c:pt idx="21">
                  <c:v>1.1000000000000001</c:v>
                </c:pt>
                <c:pt idx="22">
                  <c:v>1.1499999999999952</c:v>
                </c:pt>
                <c:pt idx="23">
                  <c:v>1.2</c:v>
                </c:pt>
                <c:pt idx="24">
                  <c:v>1.25</c:v>
                </c:pt>
                <c:pt idx="25">
                  <c:v>1.3</c:v>
                </c:pt>
                <c:pt idx="26">
                  <c:v>1.35</c:v>
                </c:pt>
                <c:pt idx="27">
                  <c:v>1.4</c:v>
                </c:pt>
                <c:pt idx="28">
                  <c:v>1.45</c:v>
                </c:pt>
                <c:pt idx="29">
                  <c:v>1.5</c:v>
                </c:pt>
                <c:pt idx="30">
                  <c:v>1.55</c:v>
                </c:pt>
                <c:pt idx="31">
                  <c:v>1.6</c:v>
                </c:pt>
                <c:pt idx="32">
                  <c:v>1.6500000000000001</c:v>
                </c:pt>
                <c:pt idx="33">
                  <c:v>1.7</c:v>
                </c:pt>
                <c:pt idx="34">
                  <c:v>1.75</c:v>
                </c:pt>
                <c:pt idx="35">
                  <c:v>1.8</c:v>
                </c:pt>
                <c:pt idx="36">
                  <c:v>1.85</c:v>
                </c:pt>
                <c:pt idx="37">
                  <c:v>1.9000000000000001</c:v>
                </c:pt>
                <c:pt idx="38">
                  <c:v>1.9500000000000042</c:v>
                </c:pt>
                <c:pt idx="39">
                  <c:v>2</c:v>
                </c:pt>
                <c:pt idx="40">
                  <c:v>2.0499999999999998</c:v>
                </c:pt>
                <c:pt idx="41">
                  <c:v>2.1</c:v>
                </c:pt>
                <c:pt idx="42">
                  <c:v>2.15</c:v>
                </c:pt>
                <c:pt idx="43">
                  <c:v>2.2000000000000002</c:v>
                </c:pt>
                <c:pt idx="44">
                  <c:v>2.25</c:v>
                </c:pt>
                <c:pt idx="45">
                  <c:v>2.2999999999999998</c:v>
                </c:pt>
                <c:pt idx="46">
                  <c:v>2.3499999999999988</c:v>
                </c:pt>
                <c:pt idx="47">
                  <c:v>2.4</c:v>
                </c:pt>
                <c:pt idx="48">
                  <c:v>2.4499999999999997</c:v>
                </c:pt>
                <c:pt idx="49">
                  <c:v>2.5</c:v>
                </c:pt>
                <c:pt idx="50">
                  <c:v>2.5499999999999998</c:v>
                </c:pt>
                <c:pt idx="51">
                  <c:v>2.6</c:v>
                </c:pt>
                <c:pt idx="52">
                  <c:v>2.65</c:v>
                </c:pt>
                <c:pt idx="53">
                  <c:v>2.7</c:v>
                </c:pt>
                <c:pt idx="54">
                  <c:v>2.75</c:v>
                </c:pt>
                <c:pt idx="55">
                  <c:v>2.8</c:v>
                </c:pt>
                <c:pt idx="56">
                  <c:v>2.8499999999999988</c:v>
                </c:pt>
                <c:pt idx="57">
                  <c:v>2.9</c:v>
                </c:pt>
                <c:pt idx="58">
                  <c:v>2.9499999999999997</c:v>
                </c:pt>
                <c:pt idx="59">
                  <c:v>3</c:v>
                </c:pt>
                <c:pt idx="60">
                  <c:v>3.05</c:v>
                </c:pt>
                <c:pt idx="61">
                  <c:v>3.1</c:v>
                </c:pt>
                <c:pt idx="62">
                  <c:v>3.15</c:v>
                </c:pt>
                <c:pt idx="63">
                  <c:v>3.2</c:v>
                </c:pt>
                <c:pt idx="64">
                  <c:v>3.25</c:v>
                </c:pt>
                <c:pt idx="65">
                  <c:v>3.3</c:v>
                </c:pt>
                <c:pt idx="66">
                  <c:v>3.3499999999999988</c:v>
                </c:pt>
                <c:pt idx="67">
                  <c:v>3.4</c:v>
                </c:pt>
                <c:pt idx="68">
                  <c:v>3.4499999999999997</c:v>
                </c:pt>
                <c:pt idx="69">
                  <c:v>3.5</c:v>
                </c:pt>
              </c:numCache>
            </c:numRef>
          </c:xVal>
          <c:yVal>
            <c:numRef>
              <c:f>Arkusz1!$H$14:$H$83</c:f>
              <c:numCache>
                <c:formatCode>0.00</c:formatCode>
                <c:ptCount val="70"/>
                <c:pt idx="0">
                  <c:v>-1.3010299956639766</c:v>
                </c:pt>
                <c:pt idx="1">
                  <c:v>-1</c:v>
                </c:pt>
                <c:pt idx="2">
                  <c:v>-0.82390874094431876</c:v>
                </c:pt>
                <c:pt idx="3">
                  <c:v>-0.69897000433601875</c:v>
                </c:pt>
                <c:pt idx="4">
                  <c:v>-0.6020599913279624</c:v>
                </c:pt>
                <c:pt idx="5">
                  <c:v>-0.52287874528033751</c:v>
                </c:pt>
                <c:pt idx="6">
                  <c:v>-0.45593195564972439</c:v>
                </c:pt>
                <c:pt idx="7">
                  <c:v>-0.39794000867203788</c:v>
                </c:pt>
                <c:pt idx="8">
                  <c:v>-0.34678748622465827</c:v>
                </c:pt>
                <c:pt idx="9">
                  <c:v>-0.30102999566398275</c:v>
                </c:pt>
                <c:pt idx="10">
                  <c:v>-0.25963731050575573</c:v>
                </c:pt>
                <c:pt idx="11">
                  <c:v>-0.22184874961635639</c:v>
                </c:pt>
                <c:pt idx="12">
                  <c:v>-0.18708664335714503</c:v>
                </c:pt>
                <c:pt idx="13">
                  <c:v>-0.15490195998574324</c:v>
                </c:pt>
                <c:pt idx="14">
                  <c:v>-0.1249387366083</c:v>
                </c:pt>
                <c:pt idx="15">
                  <c:v>-9.6910013008056392E-2</c:v>
                </c:pt>
                <c:pt idx="16">
                  <c:v>-7.0581074285707299E-2</c:v>
                </c:pt>
                <c:pt idx="17">
                  <c:v>-4.5757490560675122E-2</c:v>
                </c:pt>
                <c:pt idx="18">
                  <c:v>-2.2276394711152291E-2</c:v>
                </c:pt>
                <c:pt idx="19">
                  <c:v>0</c:v>
                </c:pt>
                <c:pt idx="20">
                  <c:v>2.1189299069938088E-2</c:v>
                </c:pt>
                <c:pt idx="21">
                  <c:v>4.1392685158225473E-2</c:v>
                </c:pt>
                <c:pt idx="22">
                  <c:v>6.0697840353611733E-2</c:v>
                </c:pt>
                <c:pt idx="23">
                  <c:v>7.9181246047624831E-2</c:v>
                </c:pt>
                <c:pt idx="24">
                  <c:v>9.6910013008056448E-2</c:v>
                </c:pt>
                <c:pt idx="25">
                  <c:v>0.11394335230683678</c:v>
                </c:pt>
                <c:pt idx="26">
                  <c:v>0.13033376849500614</c:v>
                </c:pt>
                <c:pt idx="27">
                  <c:v>0.14612803567823801</c:v>
                </c:pt>
                <c:pt idx="28">
                  <c:v>0.16136800223497488</c:v>
                </c:pt>
                <c:pt idx="29">
                  <c:v>0.17609125905568124</c:v>
                </c:pt>
                <c:pt idx="30">
                  <c:v>0.19033169817029191</c:v>
                </c:pt>
                <c:pt idx="31">
                  <c:v>0.20411998265592551</c:v>
                </c:pt>
                <c:pt idx="32">
                  <c:v>0.21748394421390629</c:v>
                </c:pt>
                <c:pt idx="33">
                  <c:v>0.23044892137827391</c:v>
                </c:pt>
                <c:pt idx="34">
                  <c:v>0.24303804868629547</c:v>
                </c:pt>
                <c:pt idx="35">
                  <c:v>0.25527250510330607</c:v>
                </c:pt>
                <c:pt idx="36">
                  <c:v>0.26717172840301379</c:v>
                </c:pt>
                <c:pt idx="37">
                  <c:v>0.27875360095282892</c:v>
                </c:pt>
                <c:pt idx="38">
                  <c:v>0.29003461136251918</c:v>
                </c:pt>
                <c:pt idx="39">
                  <c:v>0.30102999566398275</c:v>
                </c:pt>
                <c:pt idx="40">
                  <c:v>0.31175386105575587</c:v>
                </c:pt>
                <c:pt idx="41">
                  <c:v>0.3222192947339193</c:v>
                </c:pt>
                <c:pt idx="42">
                  <c:v>0.33243845991560744</c:v>
                </c:pt>
                <c:pt idx="43">
                  <c:v>0.34242268082220861</c:v>
                </c:pt>
                <c:pt idx="44">
                  <c:v>0.35218251811136247</c:v>
                </c:pt>
                <c:pt idx="45">
                  <c:v>0.36172783601759284</c:v>
                </c:pt>
                <c:pt idx="46">
                  <c:v>0.37106786227173638</c:v>
                </c:pt>
                <c:pt idx="47">
                  <c:v>0.38021124171160608</c:v>
                </c:pt>
                <c:pt idx="48">
                  <c:v>0.38916608436453437</c:v>
                </c:pt>
                <c:pt idx="49">
                  <c:v>0.39794000867203788</c:v>
                </c:pt>
                <c:pt idx="50">
                  <c:v>0.40654018043395512</c:v>
                </c:pt>
                <c:pt idx="51">
                  <c:v>0.41497334797081953</c:v>
                </c:pt>
                <c:pt idx="52">
                  <c:v>0.42324587393680912</c:v>
                </c:pt>
                <c:pt idx="53">
                  <c:v>0.43136376415898892</c:v>
                </c:pt>
                <c:pt idx="54">
                  <c:v>0.43933269383026502</c:v>
                </c:pt>
                <c:pt idx="55">
                  <c:v>0.44715803134221932</c:v>
                </c:pt>
                <c:pt idx="56">
                  <c:v>0.45484486000851032</c:v>
                </c:pt>
                <c:pt idx="57">
                  <c:v>0.46239799789895752</c:v>
                </c:pt>
                <c:pt idx="58">
                  <c:v>0.46982201597816464</c:v>
                </c:pt>
                <c:pt idx="59">
                  <c:v>0.47712125471966282</c:v>
                </c:pt>
                <c:pt idx="60">
                  <c:v>0.48429983934678583</c:v>
                </c:pt>
                <c:pt idx="61">
                  <c:v>0.49136169383427508</c:v>
                </c:pt>
                <c:pt idx="62">
                  <c:v>0.49831055378960359</c:v>
                </c:pt>
                <c:pt idx="63">
                  <c:v>0.50514997831990605</c:v>
                </c:pt>
                <c:pt idx="64">
                  <c:v>0.51188336097887432</c:v>
                </c:pt>
                <c:pt idx="65">
                  <c:v>0.51851393987788486</c:v>
                </c:pt>
                <c:pt idx="66">
                  <c:v>0.52504480703684564</c:v>
                </c:pt>
                <c:pt idx="67">
                  <c:v>0.53147891704225458</c:v>
                </c:pt>
                <c:pt idx="68">
                  <c:v>0.53781909507327463</c:v>
                </c:pt>
                <c:pt idx="69">
                  <c:v>0.54406804435027567</c:v>
                </c:pt>
              </c:numCache>
            </c:numRef>
          </c:yVal>
        </c:ser>
        <c:axId val="118139520"/>
        <c:axId val="118141696"/>
      </c:scatterChart>
      <c:valAx>
        <c:axId val="118139520"/>
        <c:scaling>
          <c:orientation val="minMax"/>
        </c:scaling>
        <c:axPos val="b"/>
        <c:numFmt formatCode="General" sourceLinked="1"/>
        <c:tickLblPos val="nextTo"/>
        <c:spPr>
          <a:ln w="2865">
            <a:solidFill>
              <a:srgbClr val="000000"/>
            </a:solidFill>
            <a:prstDash val="solid"/>
          </a:ln>
        </c:spPr>
        <c:txPr>
          <a:bodyPr rot="0" vert="horz"/>
          <a:lstStyle/>
          <a:p>
            <a:pPr>
              <a:defRPr sz="496" b="0" i="0" u="none" strike="noStrike" baseline="0">
                <a:solidFill>
                  <a:srgbClr val="000000"/>
                </a:solidFill>
                <a:latin typeface="Arial"/>
                <a:ea typeface="Arial"/>
                <a:cs typeface="Arial"/>
              </a:defRPr>
            </a:pPr>
            <a:endParaRPr lang="pl-PL"/>
          </a:p>
        </c:txPr>
        <c:crossAx val="118141696"/>
        <c:crosses val="autoZero"/>
        <c:crossBetween val="midCat"/>
      </c:valAx>
      <c:valAx>
        <c:axId val="118141696"/>
        <c:scaling>
          <c:orientation val="minMax"/>
        </c:scaling>
        <c:axPos val="l"/>
        <c:majorGridlines>
          <c:spPr>
            <a:ln w="2865">
              <a:solidFill>
                <a:srgbClr val="000000"/>
              </a:solidFill>
              <a:prstDash val="solid"/>
            </a:ln>
          </c:spPr>
        </c:majorGridlines>
        <c:numFmt formatCode="0.00" sourceLinked="1"/>
        <c:tickLblPos val="nextTo"/>
        <c:spPr>
          <a:ln w="2865">
            <a:solidFill>
              <a:srgbClr val="000000"/>
            </a:solidFill>
            <a:prstDash val="solid"/>
          </a:ln>
        </c:spPr>
        <c:txPr>
          <a:bodyPr rot="0" vert="horz"/>
          <a:lstStyle/>
          <a:p>
            <a:pPr>
              <a:defRPr sz="496" b="0" i="0" u="none" strike="noStrike" baseline="0">
                <a:solidFill>
                  <a:srgbClr val="000000"/>
                </a:solidFill>
                <a:latin typeface="Arial"/>
                <a:ea typeface="Arial"/>
                <a:cs typeface="Arial"/>
              </a:defRPr>
            </a:pPr>
            <a:endParaRPr lang="pl-PL"/>
          </a:p>
        </c:txPr>
        <c:crossAx val="118139520"/>
        <c:crosses val="autoZero"/>
        <c:crossBetween val="midCat"/>
      </c:valAx>
    </c:plotArea>
    <c:plotVisOnly val="1"/>
    <c:dispBlanksAs val="gap"/>
  </c:chart>
  <c:spPr>
    <a:solidFill>
      <a:srgbClr val="FFFFFF"/>
    </a:solidFill>
    <a:ln w="2865">
      <a:solidFill>
        <a:srgbClr val="000000"/>
      </a:solidFill>
      <a:prstDash val="solid"/>
    </a:ln>
  </c:spPr>
  <c:txPr>
    <a:bodyPr/>
    <a:lstStyle/>
    <a:p>
      <a:pPr>
        <a:defRPr sz="496" b="0" i="0" u="none" strike="noStrike" baseline="0">
          <a:solidFill>
            <a:srgbClr val="000000"/>
          </a:solidFill>
          <a:latin typeface="Arial"/>
          <a:ea typeface="Arial"/>
          <a:cs typeface="Arial"/>
        </a:defRPr>
      </a:pPr>
      <a:endParaRPr lang="pl-P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l-PL"/>
  <c:chart>
    <c:plotArea>
      <c:layout/>
      <c:barChart>
        <c:barDir val="col"/>
        <c:grouping val="clustered"/>
        <c:ser>
          <c:idx val="0"/>
          <c:order val="0"/>
          <c:tx>
            <c:strRef>
              <c:f>Arkusz2!$A$3</c:f>
              <c:strCache>
                <c:ptCount val="1"/>
                <c:pt idx="0">
                  <c:v>Mężczyzna </c:v>
                </c:pt>
              </c:strCache>
            </c:strRef>
          </c:tx>
          <c:cat>
            <c:multiLvlStrRef>
              <c:f>Arkusz2!$B$1:$C$2</c:f>
              <c:multiLvlStrCache>
                <c:ptCount val="2"/>
                <c:lvl>
                  <c:pt idx="0">
                    <c:v>Tak </c:v>
                  </c:pt>
                  <c:pt idx="1">
                    <c:v>Nie </c:v>
                  </c:pt>
                </c:lvl>
                <c:lvl>
                  <c:pt idx="0">
                    <c:v>Czy czuje się Pan/Pani bezpiecznie?</c:v>
                  </c:pt>
                </c:lvl>
              </c:multiLvlStrCache>
            </c:multiLvlStrRef>
          </c:cat>
          <c:val>
            <c:numRef>
              <c:f>Arkusz2!$B$3:$C$3</c:f>
              <c:numCache>
                <c:formatCode>General</c:formatCode>
                <c:ptCount val="2"/>
                <c:pt idx="0">
                  <c:v>30</c:v>
                </c:pt>
                <c:pt idx="1">
                  <c:v>80</c:v>
                </c:pt>
              </c:numCache>
            </c:numRef>
          </c:val>
        </c:ser>
        <c:ser>
          <c:idx val="1"/>
          <c:order val="1"/>
          <c:tx>
            <c:strRef>
              <c:f>Arkusz2!$A$4</c:f>
              <c:strCache>
                <c:ptCount val="1"/>
                <c:pt idx="0">
                  <c:v>Kobieta </c:v>
                </c:pt>
              </c:strCache>
            </c:strRef>
          </c:tx>
          <c:cat>
            <c:multiLvlStrRef>
              <c:f>Arkusz2!$B$1:$C$2</c:f>
              <c:multiLvlStrCache>
                <c:ptCount val="2"/>
                <c:lvl>
                  <c:pt idx="0">
                    <c:v>Tak </c:v>
                  </c:pt>
                  <c:pt idx="1">
                    <c:v>Nie </c:v>
                  </c:pt>
                </c:lvl>
                <c:lvl>
                  <c:pt idx="0">
                    <c:v>Czy czuje się Pan/Pani bezpiecznie?</c:v>
                  </c:pt>
                </c:lvl>
              </c:multiLvlStrCache>
            </c:multiLvlStrRef>
          </c:cat>
          <c:val>
            <c:numRef>
              <c:f>Arkusz2!$B$4:$C$4</c:f>
              <c:numCache>
                <c:formatCode>General</c:formatCode>
                <c:ptCount val="2"/>
                <c:pt idx="0">
                  <c:v>170</c:v>
                </c:pt>
                <c:pt idx="1">
                  <c:v>220</c:v>
                </c:pt>
              </c:numCache>
            </c:numRef>
          </c:val>
        </c:ser>
        <c:axId val="81983744"/>
        <c:axId val="82182144"/>
      </c:barChart>
      <c:catAx>
        <c:axId val="81983744"/>
        <c:scaling>
          <c:orientation val="minMax"/>
        </c:scaling>
        <c:axPos val="b"/>
        <c:tickLblPos val="nextTo"/>
        <c:crossAx val="82182144"/>
        <c:crosses val="autoZero"/>
        <c:auto val="1"/>
        <c:lblAlgn val="ctr"/>
        <c:lblOffset val="100"/>
      </c:catAx>
      <c:valAx>
        <c:axId val="82182144"/>
        <c:scaling>
          <c:orientation val="minMax"/>
        </c:scaling>
        <c:axPos val="l"/>
        <c:majorGridlines/>
        <c:numFmt formatCode="General" sourceLinked="1"/>
        <c:tickLblPos val="nextTo"/>
        <c:crossAx val="81983744"/>
        <c:crosses val="autoZero"/>
        <c:crossBetween val="between"/>
      </c:valAx>
    </c:plotArea>
    <c:legend>
      <c:legendPos val="r"/>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4" Type="http://schemas.openxmlformats.org/officeDocument/2006/relationships/image" Target="../media/image7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image" Target="../media/image7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p>
        </p:txBody>
      </p:sp>
      <p:sp>
        <p:nvSpPr>
          <p:cNvPr id="5" name="Line 12"/>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p>
        </p:txBody>
      </p:sp>
      <p:pic>
        <p:nvPicPr>
          <p:cNvPr id="6" name="Picture 13" descr="logoAGH_bw"/>
          <p:cNvPicPr>
            <a:picLocks noChangeAspect="1" noChangeArrowheads="1"/>
          </p:cNvPicPr>
          <p:nvPr userDrawn="1"/>
        </p:nvPicPr>
        <p:blipFill>
          <a:blip r:embed="rId2" cstate="print"/>
          <a:srcRect/>
          <a:stretch>
            <a:fillRect/>
          </a:stretch>
        </p:blipFill>
        <p:spPr bwMode="auto">
          <a:xfrm>
            <a:off x="107950" y="115888"/>
            <a:ext cx="368300" cy="720725"/>
          </a:xfrm>
          <a:prstGeom prst="rect">
            <a:avLst/>
          </a:prstGeom>
          <a:noFill/>
          <a:ln w="9525">
            <a:noFill/>
            <a:miter lim="800000"/>
            <a:headEnd/>
            <a:tailEnd/>
          </a:ln>
        </p:spPr>
      </p:pic>
      <p:sp>
        <p:nvSpPr>
          <p:cNvPr id="5122" name="Rectangle 2"/>
          <p:cNvSpPr>
            <a:spLocks noGrp="1" noChangeArrowheads="1"/>
          </p:cNvSpPr>
          <p:nvPr>
            <p:ph type="ctrTitle"/>
          </p:nvPr>
        </p:nvSpPr>
        <p:spPr>
          <a:xfrm>
            <a:off x="900113" y="188913"/>
            <a:ext cx="7488237" cy="606425"/>
          </a:xfrm>
        </p:spPr>
        <p:txBody>
          <a:bodyPr/>
          <a:lstStyle>
            <a:lvl1pPr>
              <a:defRPr/>
            </a:lvl1pPr>
          </a:lstStyle>
          <a:p>
            <a:r>
              <a:rPr lang="pl-PL"/>
              <a:t>Kliknij, aby edytować styl wzorca tytułu</a:t>
            </a:r>
          </a:p>
        </p:txBody>
      </p:sp>
      <p:sp>
        <p:nvSpPr>
          <p:cNvPr id="5123" name="Rectangle 3"/>
          <p:cNvSpPr>
            <a:spLocks noGrp="1" noChangeArrowheads="1"/>
          </p:cNvSpPr>
          <p:nvPr>
            <p:ph type="subTitle" idx="1"/>
          </p:nvPr>
        </p:nvSpPr>
        <p:spPr>
          <a:xfrm>
            <a:off x="1331913" y="3068638"/>
            <a:ext cx="6400800" cy="1225550"/>
          </a:xfrm>
        </p:spPr>
        <p:txBody>
          <a:bodyPr/>
          <a:lstStyle>
            <a:lvl1pPr algn="ctr">
              <a:defRPr sz="3200"/>
            </a:lvl1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40513" y="188913"/>
            <a:ext cx="2057400" cy="61928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68313" y="188913"/>
            <a:ext cx="6019800" cy="61928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59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59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468313" y="1268413"/>
            <a:ext cx="8229600" cy="5113337"/>
          </a:xfrm>
        </p:spPr>
        <p:txBody>
          <a:bodyPr/>
          <a:lstStyle/>
          <a:p>
            <a:pPr lvl="0"/>
            <a:endParaRPr lang="pl-PL"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476375" y="476250"/>
            <a:ext cx="7210425" cy="941388"/>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1476375" y="1628775"/>
            <a:ext cx="3529013" cy="44973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57788" y="1628775"/>
            <a:ext cx="3529012" cy="44973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B804443-1BC5-46F1-9C2F-3C7C877ACF7B}" type="slidenum">
              <a:rPr lang="pl-PL"/>
              <a:pPr>
                <a:defRPr/>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900113" y="188913"/>
            <a:ext cx="7488237" cy="576262"/>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68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59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8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59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stopki 6"/>
          <p:cNvSpPr>
            <a:spLocks noGrp="1"/>
          </p:cNvSpPr>
          <p:nvPr>
            <p:ph type="ftr" sz="quarter" idx="10"/>
          </p:nvPr>
        </p:nvSpPr>
        <p:spPr>
          <a:xfrm>
            <a:off x="0" y="6661150"/>
            <a:ext cx="2895600" cy="196850"/>
          </a:xfrm>
        </p:spPr>
        <p:txBody>
          <a:bodyPr/>
          <a:lstStyle>
            <a:lvl1pPr>
              <a:defRPr/>
            </a:lvl1pPr>
          </a:lstStyle>
          <a:p>
            <a:r>
              <a:rPr lang="pl-PL"/>
              <a:t>PI, WIMiIP, AGH</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59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59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10"/>
          </p:nvPr>
        </p:nvSpPr>
        <p:spPr>
          <a:xfrm>
            <a:off x="0" y="6661150"/>
            <a:ext cx="2895600" cy="196850"/>
          </a:xfrm>
        </p:spPr>
        <p:txBody>
          <a:bodyPr/>
          <a:lstStyle>
            <a:lvl1pPr>
              <a:defRPr/>
            </a:lvl1pPr>
          </a:lstStyle>
          <a:p>
            <a:r>
              <a:rPr lang="pl-PL"/>
              <a:t>PI, WIMiIP, AGH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468313" y="1268413"/>
            <a:ext cx="822960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9" name="Rectangle 5"/>
          <p:cNvSpPr>
            <a:spLocks noGrp="1" noChangeArrowheads="1"/>
          </p:cNvSpPr>
          <p:nvPr>
            <p:ph type="ftr" sz="quarter" idx="3"/>
          </p:nvPr>
        </p:nvSpPr>
        <p:spPr bwMode="auto">
          <a:xfrm>
            <a:off x="0" y="6661150"/>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atin typeface="+mn-lt"/>
              </a:defRPr>
            </a:lvl1pPr>
          </a:lstStyle>
          <a:p>
            <a:pPr>
              <a:defRPr/>
            </a:pPr>
            <a:r>
              <a:rPr lang="pl-PL"/>
              <a:t>KISIM, WIMiIP, AGH</a:t>
            </a:r>
          </a:p>
        </p:txBody>
      </p:sp>
      <p:sp>
        <p:nvSpPr>
          <p:cNvPr id="1034" name="Line 10"/>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p>
        </p:txBody>
      </p:sp>
      <p:pic>
        <p:nvPicPr>
          <p:cNvPr id="1030" name="Picture 11" descr="logoAGH_bw"/>
          <p:cNvPicPr>
            <a:picLocks noChangeAspect="1" noChangeArrowheads="1"/>
          </p:cNvPicPr>
          <p:nvPr userDrawn="1"/>
        </p:nvPicPr>
        <p:blipFill>
          <a:blip r:embed="rId18" cstate="print"/>
          <a:srcRect/>
          <a:stretch>
            <a:fillRect/>
          </a:stretch>
        </p:blipFill>
        <p:spPr bwMode="auto">
          <a:xfrm>
            <a:off x="107950" y="115888"/>
            <a:ext cx="368300" cy="720725"/>
          </a:xfrm>
          <a:prstGeom prst="rect">
            <a:avLst/>
          </a:prstGeom>
          <a:noFill/>
          <a:ln w="9525">
            <a:noFill/>
            <a:miter lim="800000"/>
            <a:headEnd/>
            <a:tailEnd/>
          </a:ln>
        </p:spPr>
      </p:pic>
      <p:sp>
        <p:nvSpPr>
          <p:cNvPr id="1036" name="Line 12"/>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p>
        </p:txBody>
      </p:sp>
      <p:sp>
        <p:nvSpPr>
          <p:cNvPr id="1038" name="Rectangle 14"/>
          <p:cNvSpPr>
            <a:spLocks noChangeArrowheads="1"/>
          </p:cNvSpPr>
          <p:nvPr/>
        </p:nvSpPr>
        <p:spPr bwMode="auto">
          <a:xfrm>
            <a:off x="8675688" y="6597650"/>
            <a:ext cx="468312" cy="260350"/>
          </a:xfrm>
          <a:prstGeom prst="rect">
            <a:avLst/>
          </a:prstGeom>
          <a:noFill/>
          <a:ln w="9525">
            <a:noFill/>
            <a:miter lim="800000"/>
            <a:headEnd/>
            <a:tailEnd/>
          </a:ln>
          <a:effectLst/>
        </p:spPr>
        <p:txBody>
          <a:bodyPr anchor="b"/>
          <a:lstStyle/>
          <a:p>
            <a:pPr algn="r">
              <a:defRPr/>
            </a:pPr>
            <a:fld id="{7A434666-0B18-4ED2-9129-491A238E40DC}" type="slidenum">
              <a:rPr lang="pl-PL" sz="1000">
                <a:latin typeface="Calibri" pitchFamily="34" charset="0"/>
              </a:rPr>
              <a:pPr algn="r">
                <a:defRPr/>
              </a:pPr>
              <a:t>‹#›</a:t>
            </a:fld>
            <a:endParaRPr lang="pl-PL" sz="100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 id="2147483677" r:id="rId15"/>
    <p:sldLayoutId id="2147483678" r:id="rId16"/>
  </p:sldLayoutIdLst>
  <p:hf sldNum="0" hdr="0" dt="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2800">
          <a:solidFill>
            <a:schemeClr val="tx1"/>
          </a:solidFill>
          <a:latin typeface="Calibri" pitchFamily="34" charset="0"/>
        </a:defRPr>
      </a:lvl6pPr>
      <a:lvl7pPr marL="914400" algn="ctr" rtl="0" fontAlgn="base">
        <a:spcBef>
          <a:spcPct val="0"/>
        </a:spcBef>
        <a:spcAft>
          <a:spcPct val="0"/>
        </a:spcAft>
        <a:defRPr sz="2800">
          <a:solidFill>
            <a:schemeClr val="tx1"/>
          </a:solidFill>
          <a:latin typeface="Calibri" pitchFamily="34" charset="0"/>
        </a:defRPr>
      </a:lvl7pPr>
      <a:lvl8pPr marL="1371600" algn="ctr" rtl="0" fontAlgn="base">
        <a:spcBef>
          <a:spcPct val="0"/>
        </a:spcBef>
        <a:spcAft>
          <a:spcPct val="0"/>
        </a:spcAft>
        <a:defRPr sz="2800">
          <a:solidFill>
            <a:schemeClr val="tx1"/>
          </a:solidFill>
          <a:latin typeface="Calibri" pitchFamily="34" charset="0"/>
        </a:defRPr>
      </a:lvl8pPr>
      <a:lvl9pPr marL="1828800" algn="ctr" rtl="0" fontAlgn="base">
        <a:spcBef>
          <a:spcPct val="0"/>
        </a:spcBef>
        <a:spcAft>
          <a:spcPct val="0"/>
        </a:spcAft>
        <a:defRPr sz="2800">
          <a:solidFill>
            <a:schemeClr val="tx1"/>
          </a:solidFill>
          <a:latin typeface="Calibri" pitchFamily="34" charset="0"/>
        </a:defRPr>
      </a:lvl9pPr>
    </p:titleStyle>
    <p:bodyStyle>
      <a:lvl1pPr algn="l" rtl="0" eaLnBrk="0" fontAlgn="base" hangingPunct="0">
        <a:spcBef>
          <a:spcPct val="50000"/>
        </a:spcBef>
        <a:spcAft>
          <a:spcPct val="0"/>
        </a:spcAft>
        <a:buSzPct val="70000"/>
        <a:buFont typeface="Georgia" pitchFamily="18" charset="0"/>
        <a:defRPr sz="2800">
          <a:solidFill>
            <a:schemeClr val="tx1"/>
          </a:solidFill>
          <a:latin typeface="+mn-lt"/>
          <a:ea typeface="+mn-ea"/>
          <a:cs typeface="+mn-cs"/>
        </a:defRPr>
      </a:lvl1pPr>
      <a:lvl2pPr marL="825500" indent="-285750" algn="l" rtl="0" eaLnBrk="0" fontAlgn="base" hangingPunct="0">
        <a:spcBef>
          <a:spcPct val="50000"/>
        </a:spcBef>
        <a:spcAft>
          <a:spcPct val="0"/>
        </a:spcAft>
        <a:buFont typeface="Georgia" pitchFamily="18" charset="0"/>
        <a:buChar char="»"/>
        <a:defRPr sz="2400">
          <a:solidFill>
            <a:schemeClr val="tx1"/>
          </a:solidFill>
          <a:latin typeface="+mn-lt"/>
        </a:defRPr>
      </a:lvl2pPr>
      <a:lvl3pPr marL="1233488" indent="-228600" algn="l" rtl="0" eaLnBrk="0" fontAlgn="base" hangingPunct="0">
        <a:spcBef>
          <a:spcPct val="50000"/>
        </a:spcBef>
        <a:spcAft>
          <a:spcPct val="0"/>
        </a:spcAft>
        <a:buFont typeface="Georgia" pitchFamily="18" charset="0"/>
        <a:buChar char="–"/>
        <a:defRPr sz="2000">
          <a:solidFill>
            <a:schemeClr val="tx1"/>
          </a:solidFill>
          <a:latin typeface="+mn-lt"/>
        </a:defRPr>
      </a:lvl3pPr>
      <a:lvl4pPr marL="1641475" indent="-228600" algn="l" rtl="0" eaLnBrk="0" fontAlgn="base" hangingPunct="0">
        <a:spcBef>
          <a:spcPct val="50000"/>
        </a:spcBef>
        <a:spcAft>
          <a:spcPct val="0"/>
        </a:spcAft>
        <a:buChar char="–"/>
        <a:defRPr>
          <a:solidFill>
            <a:schemeClr val="tx1"/>
          </a:solidFill>
          <a:latin typeface="+mn-lt"/>
        </a:defRPr>
      </a:lvl4pPr>
      <a:lvl5pPr marL="2057400" indent="-228600" algn="l" rtl="0" eaLnBrk="0" fontAlgn="base" hangingPunct="0">
        <a:spcBef>
          <a:spcPct val="50000"/>
        </a:spcBef>
        <a:spcAft>
          <a:spcPct val="0"/>
        </a:spcAft>
        <a:buChar char="»"/>
        <a:defRPr>
          <a:solidFill>
            <a:schemeClr val="tx1"/>
          </a:solidFill>
          <a:latin typeface="+mn-lt"/>
        </a:defRPr>
      </a:lvl5pPr>
      <a:lvl6pPr marL="2514600" indent="-228600" algn="l" rtl="0" fontAlgn="base">
        <a:spcBef>
          <a:spcPct val="50000"/>
        </a:spcBef>
        <a:spcAft>
          <a:spcPct val="0"/>
        </a:spcAft>
        <a:buChar char="»"/>
        <a:defRPr>
          <a:solidFill>
            <a:schemeClr val="tx1"/>
          </a:solidFill>
          <a:latin typeface="+mn-lt"/>
        </a:defRPr>
      </a:lvl6pPr>
      <a:lvl7pPr marL="2971800" indent="-228600" algn="l" rtl="0" fontAlgn="base">
        <a:spcBef>
          <a:spcPct val="50000"/>
        </a:spcBef>
        <a:spcAft>
          <a:spcPct val="0"/>
        </a:spcAft>
        <a:buChar char="»"/>
        <a:defRPr>
          <a:solidFill>
            <a:schemeClr val="tx1"/>
          </a:solidFill>
          <a:latin typeface="+mn-lt"/>
        </a:defRPr>
      </a:lvl7pPr>
      <a:lvl8pPr marL="3429000" indent="-228600" algn="l" rtl="0" fontAlgn="base">
        <a:spcBef>
          <a:spcPct val="50000"/>
        </a:spcBef>
        <a:spcAft>
          <a:spcPct val="0"/>
        </a:spcAft>
        <a:buChar char="»"/>
        <a:defRPr>
          <a:solidFill>
            <a:schemeClr val="tx1"/>
          </a:solidFill>
          <a:latin typeface="+mn-lt"/>
        </a:defRPr>
      </a:lvl8pPr>
      <a:lvl9pPr marL="3886200" indent="-228600" algn="l" rtl="0" fontAlgn="base">
        <a:spcBef>
          <a:spcPct val="5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 Id="rId4" Type="http://schemas.openxmlformats.org/officeDocument/2006/relationships/image" Target="../media/image158.png"/></Relationships>
</file>

<file path=ppt/slides/_rels/slide10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10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gif"/><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11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 Id="rId4" Type="http://schemas.openxmlformats.org/officeDocument/2006/relationships/image" Target="../media/image178.png"/></Relationships>
</file>

<file path=ppt/slides/_rels/slide116.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4.xml"/><Relationship Id="rId1" Type="http://schemas.openxmlformats.org/officeDocument/2006/relationships/vmlDrawing" Target="../drawings/vmlDrawing14.vml"/><Relationship Id="rId5" Type="http://schemas.openxmlformats.org/officeDocument/2006/relationships/oleObject" Target="../embeddings/oleObject19.bin"/><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Arkusz_programu_Microsoft_Office_Excel_97_20031.xls"/><Relationship Id="rId2" Type="http://schemas.openxmlformats.org/officeDocument/2006/relationships/slideLayout" Target="../slideLayouts/slideLayout15.xml"/><Relationship Id="rId1" Type="http://schemas.openxmlformats.org/officeDocument/2006/relationships/vmlDrawing" Target="../drawings/vmlDrawing15.vml"/><Relationship Id="rId6" Type="http://schemas.openxmlformats.org/officeDocument/2006/relationships/oleObject" Target="../embeddings/Arkusz_programu_Microsoft_Office_Excel_97_20034.xls"/><Relationship Id="rId5" Type="http://schemas.openxmlformats.org/officeDocument/2006/relationships/oleObject" Target="../embeddings/Arkusz_programu_Microsoft_Office_Excel_97_20033.xls"/><Relationship Id="rId4" Type="http://schemas.openxmlformats.org/officeDocument/2006/relationships/oleObject" Target="../embeddings/Arkusz_programu_Microsoft_Office_Excel_97_20032.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Arkusz_programu_Microsoft_Office_Excel_97_20035.xls"/><Relationship Id="rId2" Type="http://schemas.openxmlformats.org/officeDocument/2006/relationships/slideLayout" Target="../slideLayouts/slideLayout16.xml"/><Relationship Id="rId1" Type="http://schemas.openxmlformats.org/officeDocument/2006/relationships/vmlDrawing" Target="../drawings/vmlDrawing16.vml"/><Relationship Id="rId5" Type="http://schemas.openxmlformats.org/officeDocument/2006/relationships/oleObject" Target="../embeddings/Arkusz_programu_Microsoft_Office_Excel_97_20037.xls"/><Relationship Id="rId4" Type="http://schemas.openxmlformats.org/officeDocument/2006/relationships/oleObject" Target="../embeddings/Arkusz_programu_Microsoft_Office_Excel_97_20036.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6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6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4.xml"/><Relationship Id="rId1" Type="http://schemas.openxmlformats.org/officeDocument/2006/relationships/vmlDrawing" Target="../drawings/vmlDrawing19.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4.xml"/><Relationship Id="rId1" Type="http://schemas.openxmlformats.org/officeDocument/2006/relationships/vmlDrawing" Target="../drawings/vmlDrawing20.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7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8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8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29.bin"/></Relationships>
</file>

<file path=ppt/slides/_rels/slide8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9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9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ctrTitle"/>
          </p:nvPr>
        </p:nvSpPr>
        <p:spPr>
          <a:xfrm>
            <a:off x="467544" y="2636912"/>
            <a:ext cx="7772400" cy="1470025"/>
          </a:xfrm>
        </p:spPr>
        <p:txBody>
          <a:bodyPr/>
          <a:lstStyle/>
          <a:p>
            <a:r>
              <a:rPr lang="pl-PL" dirty="0" smtClean="0">
                <a:solidFill>
                  <a:srgbClr val="800000"/>
                </a:solidFill>
              </a:rPr>
              <a:t>Analiza Regresji</a:t>
            </a:r>
            <a:endParaRPr lang="pl-PL" dirty="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66563" name="Rectangle 2"/>
          <p:cNvSpPr>
            <a:spLocks noGrp="1" noChangeArrowheads="1"/>
          </p:cNvSpPr>
          <p:nvPr>
            <p:ph type="title"/>
          </p:nvPr>
        </p:nvSpPr>
        <p:spPr/>
        <p:txBody>
          <a:bodyPr/>
          <a:lstStyle/>
          <a:p>
            <a:pPr eaLnBrk="1" hangingPunct="1"/>
            <a:r>
              <a:rPr lang="pl-PL" smtClean="0"/>
              <a:t>Postaci zależności</a:t>
            </a:r>
          </a:p>
        </p:txBody>
      </p:sp>
      <p:sp>
        <p:nvSpPr>
          <p:cNvPr id="66564" name="Rectangle 3"/>
          <p:cNvSpPr>
            <a:spLocks noGrp="1" noChangeArrowheads="1"/>
          </p:cNvSpPr>
          <p:nvPr>
            <p:ph type="body" idx="1"/>
          </p:nvPr>
        </p:nvSpPr>
        <p:spPr>
          <a:xfrm>
            <a:off x="468313" y="1268413"/>
            <a:ext cx="5111750" cy="5113337"/>
          </a:xfrm>
        </p:spPr>
        <p:txBody>
          <a:bodyPr/>
          <a:lstStyle/>
          <a:p>
            <a:pPr marL="179388" indent="-179388" eaLnBrk="1" hangingPunct="1">
              <a:lnSpc>
                <a:spcPct val="90000"/>
              </a:lnSpc>
              <a:buFont typeface="Georgia" pitchFamily="18" charset="0"/>
              <a:buChar char="—"/>
            </a:pPr>
            <a:r>
              <a:rPr lang="pl-PL" sz="2000" smtClean="0"/>
              <a:t>Po obliczeniu wartości współczynnika korelacji zawsze zalecane jest utworzenie wykresu rozrzutu. </a:t>
            </a:r>
          </a:p>
          <a:p>
            <a:pPr marL="179388" indent="-179388" eaLnBrk="1" hangingPunct="1">
              <a:lnSpc>
                <a:spcPct val="90000"/>
              </a:lnSpc>
              <a:buFont typeface="Georgia" pitchFamily="18" charset="0"/>
              <a:buChar char="—"/>
            </a:pPr>
            <a:r>
              <a:rPr lang="pl-PL" sz="2000" smtClean="0"/>
              <a:t>Chodzi o to, aby wizualnie stwierdzić, czy badany związek rzeczywiście najlepiej opisuje funkcja liniowa</a:t>
            </a:r>
          </a:p>
          <a:p>
            <a:pPr marL="179388" indent="-179388" eaLnBrk="1" hangingPunct="1">
              <a:lnSpc>
                <a:spcPct val="90000"/>
              </a:lnSpc>
              <a:buFont typeface="Georgia" pitchFamily="18" charset="0"/>
              <a:buChar char="—"/>
            </a:pPr>
            <a:r>
              <a:rPr lang="pl-PL" sz="2000" smtClean="0"/>
              <a:t>Może się bowiem okazać, </a:t>
            </a:r>
            <a:br>
              <a:rPr lang="pl-PL" sz="2000" smtClean="0"/>
            </a:br>
            <a:r>
              <a:rPr lang="pl-PL" sz="2000" smtClean="0"/>
              <a:t>że wyliczona wartość współczynnika korelacji jest zbliżona do zera, </a:t>
            </a:r>
            <a:br>
              <a:rPr lang="pl-PL" sz="2000" smtClean="0"/>
            </a:br>
            <a:r>
              <a:rPr lang="pl-PL" sz="2000" smtClean="0"/>
              <a:t>a mimo to pomiędzy korelowanymi zmiennymi występuje współzależność, </a:t>
            </a:r>
            <a:br>
              <a:rPr lang="pl-PL" sz="2000" smtClean="0"/>
            </a:br>
            <a:r>
              <a:rPr lang="pl-PL" sz="2000" smtClean="0"/>
              <a:t>tyle że nieliniowa</a:t>
            </a:r>
          </a:p>
          <a:p>
            <a:pPr marL="179388" indent="-179388" eaLnBrk="1" hangingPunct="1">
              <a:lnSpc>
                <a:spcPct val="90000"/>
              </a:lnSpc>
              <a:buFont typeface="Georgia" pitchFamily="18" charset="0"/>
              <a:buChar char="—"/>
            </a:pPr>
            <a:endParaRPr lang="pl-PL" sz="2000" smtClean="0"/>
          </a:p>
        </p:txBody>
      </p:sp>
      <p:pic>
        <p:nvPicPr>
          <p:cNvPr id="66565" name="Picture 4"/>
          <p:cNvPicPr>
            <a:picLocks noChangeAspect="1" noChangeArrowheads="1"/>
          </p:cNvPicPr>
          <p:nvPr/>
        </p:nvPicPr>
        <p:blipFill>
          <a:blip r:embed="rId2" cstate="print"/>
          <a:srcRect/>
          <a:stretch>
            <a:fillRect/>
          </a:stretch>
        </p:blipFill>
        <p:spPr bwMode="auto">
          <a:xfrm>
            <a:off x="5586413" y="1339850"/>
            <a:ext cx="3400425" cy="2600325"/>
          </a:xfrm>
          <a:prstGeom prst="rect">
            <a:avLst/>
          </a:prstGeom>
          <a:noFill/>
          <a:ln w="9525">
            <a:noFill/>
            <a:miter lim="800000"/>
            <a:headEnd/>
            <a:tailEnd/>
          </a:ln>
        </p:spPr>
      </p:pic>
      <p:pic>
        <p:nvPicPr>
          <p:cNvPr id="66566" name="Picture 5"/>
          <p:cNvPicPr>
            <a:picLocks noChangeAspect="1" noChangeArrowheads="1"/>
          </p:cNvPicPr>
          <p:nvPr/>
        </p:nvPicPr>
        <p:blipFill>
          <a:blip r:embed="rId3" cstate="print"/>
          <a:srcRect/>
          <a:stretch>
            <a:fillRect/>
          </a:stretch>
        </p:blipFill>
        <p:spPr bwMode="auto">
          <a:xfrm>
            <a:off x="5514975" y="3789363"/>
            <a:ext cx="3629025"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92163" name="Picture 3"/>
          <p:cNvPicPr>
            <a:picLocks noChangeAspect="1" noChangeArrowheads="1"/>
          </p:cNvPicPr>
          <p:nvPr/>
        </p:nvPicPr>
        <p:blipFill>
          <a:blip r:embed="rId2" cstate="print"/>
          <a:srcRect/>
          <a:stretch>
            <a:fillRect/>
          </a:stretch>
        </p:blipFill>
        <p:spPr bwMode="auto">
          <a:xfrm>
            <a:off x="0" y="0"/>
            <a:ext cx="9144000" cy="4554972"/>
          </a:xfrm>
          <a:prstGeom prst="rect">
            <a:avLst/>
          </a:prstGeom>
          <a:noFill/>
          <a:ln w="9525">
            <a:noFill/>
            <a:miter lim="800000"/>
            <a:headEnd/>
            <a:tailEnd/>
          </a:ln>
        </p:spPr>
      </p:pic>
      <p:pic>
        <p:nvPicPr>
          <p:cNvPr id="92164" name="Picture 4"/>
          <p:cNvPicPr>
            <a:picLocks noChangeAspect="1" noChangeArrowheads="1"/>
          </p:cNvPicPr>
          <p:nvPr/>
        </p:nvPicPr>
        <p:blipFill>
          <a:blip r:embed="rId3" cstate="print"/>
          <a:srcRect/>
          <a:stretch>
            <a:fillRect/>
          </a:stretch>
        </p:blipFill>
        <p:spPr bwMode="auto">
          <a:xfrm>
            <a:off x="1907704" y="2852936"/>
            <a:ext cx="1774206" cy="4005064"/>
          </a:xfrm>
          <a:prstGeom prst="rect">
            <a:avLst/>
          </a:prstGeom>
          <a:noFill/>
          <a:ln w="9525">
            <a:noFill/>
            <a:miter lim="800000"/>
            <a:headEnd/>
            <a:tailEnd/>
          </a:ln>
        </p:spPr>
      </p:pic>
      <p:sp>
        <p:nvSpPr>
          <p:cNvPr id="8" name="Elipsa 7"/>
          <p:cNvSpPr/>
          <p:nvPr/>
        </p:nvSpPr>
        <p:spPr>
          <a:xfrm>
            <a:off x="3779912" y="3140968"/>
            <a:ext cx="136815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Liczba godzin w pracy w tygodniu</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grpSp>
        <p:nvGrpSpPr>
          <p:cNvPr id="3" name="Grupa 15"/>
          <p:cNvGrpSpPr/>
          <p:nvPr/>
        </p:nvGrpSpPr>
        <p:grpSpPr>
          <a:xfrm>
            <a:off x="323528" y="1124744"/>
            <a:ext cx="8494713" cy="5400600"/>
            <a:chOff x="323528" y="1124744"/>
            <a:chExt cx="8494713" cy="5400600"/>
          </a:xfrm>
        </p:grpSpPr>
        <p:pic>
          <p:nvPicPr>
            <p:cNvPr id="93187" name="Picture 3"/>
            <p:cNvPicPr>
              <a:picLocks noChangeAspect="1" noChangeArrowheads="1"/>
            </p:cNvPicPr>
            <p:nvPr/>
          </p:nvPicPr>
          <p:blipFill>
            <a:blip r:embed="rId2" cstate="print"/>
            <a:srcRect/>
            <a:stretch>
              <a:fillRect/>
            </a:stretch>
          </p:blipFill>
          <p:spPr bwMode="auto">
            <a:xfrm>
              <a:off x="323528" y="1196752"/>
              <a:ext cx="8494713" cy="5095875"/>
            </a:xfrm>
            <a:prstGeom prst="rect">
              <a:avLst/>
            </a:prstGeom>
            <a:noFill/>
            <a:ln w="9525">
              <a:noFill/>
              <a:miter lim="800000"/>
              <a:headEnd/>
              <a:tailEnd/>
            </a:ln>
          </p:spPr>
        </p:pic>
        <p:sp>
          <p:nvSpPr>
            <p:cNvPr id="6" name="Elipsa 5"/>
            <p:cNvSpPr/>
            <p:nvPr/>
          </p:nvSpPr>
          <p:spPr>
            <a:xfrm>
              <a:off x="3347864" y="3140968"/>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p:nvSpPr>
          <p:spPr>
            <a:xfrm>
              <a:off x="6516216" y="3140968"/>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Elipsa 7"/>
            <p:cNvSpPr/>
            <p:nvPr/>
          </p:nvSpPr>
          <p:spPr>
            <a:xfrm>
              <a:off x="1835696" y="2492896"/>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Elipsa 8"/>
            <p:cNvSpPr/>
            <p:nvPr/>
          </p:nvSpPr>
          <p:spPr>
            <a:xfrm>
              <a:off x="4139952" y="1412776"/>
              <a:ext cx="43204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971600" y="1484784"/>
              <a:ext cx="43204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Elipsa 11"/>
            <p:cNvSpPr/>
            <p:nvPr/>
          </p:nvSpPr>
          <p:spPr>
            <a:xfrm>
              <a:off x="2555776" y="1412776"/>
              <a:ext cx="8640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Elipsa 14"/>
            <p:cNvSpPr/>
            <p:nvPr/>
          </p:nvSpPr>
          <p:spPr>
            <a:xfrm>
              <a:off x="5148064" y="1412776"/>
              <a:ext cx="43204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3995936" y="1124744"/>
              <a:ext cx="3384376" cy="5400600"/>
            </a:xfrm>
            <a:prstGeom prst="rect">
              <a:avLst/>
            </a:prstGeom>
            <a:solidFill>
              <a:schemeClr val="accent3">
                <a:lumMod val="95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Zarobki </a:t>
            </a:r>
            <a:r>
              <a:rPr lang="pl-PL" dirty="0" err="1" smtClean="0"/>
              <a:t>vs</a:t>
            </a:r>
            <a:r>
              <a:rPr lang="pl-PL" dirty="0" smtClean="0"/>
              <a:t>. Rasa </a:t>
            </a:r>
            <a:r>
              <a:rPr lang="pl-PL" dirty="0" err="1" smtClean="0"/>
              <a:t>vs</a:t>
            </a:r>
            <a:r>
              <a:rPr lang="pl-PL" dirty="0" smtClean="0"/>
              <a:t>. Edukacja</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20481" name="Picture 1"/>
          <p:cNvPicPr>
            <a:picLocks noChangeAspect="1" noChangeArrowheads="1"/>
          </p:cNvPicPr>
          <p:nvPr/>
        </p:nvPicPr>
        <p:blipFill>
          <a:blip r:embed="rId2" cstate="print"/>
          <a:srcRect/>
          <a:stretch>
            <a:fillRect/>
          </a:stretch>
        </p:blipFill>
        <p:spPr bwMode="auto">
          <a:xfrm>
            <a:off x="179512" y="4005064"/>
            <a:ext cx="7475537" cy="2352675"/>
          </a:xfrm>
          <a:prstGeom prst="rect">
            <a:avLst/>
          </a:prstGeom>
          <a:noFill/>
          <a:ln w="9525">
            <a:noFill/>
            <a:miter lim="800000"/>
            <a:headEnd/>
            <a:tailEnd/>
          </a:ln>
        </p:spPr>
      </p:pic>
      <p:grpSp>
        <p:nvGrpSpPr>
          <p:cNvPr id="3" name="Grupa 9"/>
          <p:cNvGrpSpPr/>
          <p:nvPr/>
        </p:nvGrpSpPr>
        <p:grpSpPr>
          <a:xfrm>
            <a:off x="0" y="1124744"/>
            <a:ext cx="9144000" cy="2824681"/>
            <a:chOff x="0" y="1124744"/>
            <a:chExt cx="9144000" cy="2824681"/>
          </a:xfrm>
        </p:grpSpPr>
        <p:pic>
          <p:nvPicPr>
            <p:cNvPr id="5" name="Picture 3"/>
            <p:cNvPicPr>
              <a:picLocks noChangeAspect="1" noChangeArrowheads="1"/>
            </p:cNvPicPr>
            <p:nvPr/>
          </p:nvPicPr>
          <p:blipFill>
            <a:blip r:embed="rId3" cstate="print"/>
            <a:srcRect/>
            <a:stretch>
              <a:fillRect/>
            </a:stretch>
          </p:blipFill>
          <p:spPr bwMode="auto">
            <a:xfrm>
              <a:off x="0" y="1124744"/>
              <a:ext cx="9144000" cy="2824681"/>
            </a:xfrm>
            <a:prstGeom prst="rect">
              <a:avLst/>
            </a:prstGeom>
            <a:noFill/>
            <a:ln w="9525">
              <a:noFill/>
              <a:miter lim="800000"/>
              <a:headEnd/>
              <a:tailEnd/>
            </a:ln>
          </p:spPr>
        </p:pic>
        <p:sp>
          <p:nvSpPr>
            <p:cNvPr id="7" name="Elipsa 6"/>
            <p:cNvSpPr/>
            <p:nvPr/>
          </p:nvSpPr>
          <p:spPr>
            <a:xfrm>
              <a:off x="7775848" y="2852936"/>
              <a:ext cx="136815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Elipsa 7"/>
            <p:cNvSpPr/>
            <p:nvPr/>
          </p:nvSpPr>
          <p:spPr>
            <a:xfrm>
              <a:off x="8524056" y="2708920"/>
              <a:ext cx="61994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Elipsa 8"/>
            <p:cNvSpPr/>
            <p:nvPr/>
          </p:nvSpPr>
          <p:spPr>
            <a:xfrm>
              <a:off x="8524056" y="3717032"/>
              <a:ext cx="61994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1" name="pole tekstowe 10"/>
          <p:cNvSpPr txBox="1"/>
          <p:nvPr/>
        </p:nvSpPr>
        <p:spPr>
          <a:xfrm>
            <a:off x="3563888" y="2852936"/>
            <a:ext cx="3506088"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pl-PL" dirty="0" smtClean="0"/>
              <a:t>Rasa wpływa na zarobki </a:t>
            </a:r>
          </a:p>
          <a:p>
            <a:r>
              <a:rPr lang="pl-PL" dirty="0" smtClean="0"/>
              <a:t>– proporcjonalnie więcej białych </a:t>
            </a:r>
          </a:p>
          <a:p>
            <a:r>
              <a:rPr lang="pl-PL" dirty="0" smtClean="0"/>
              <a:t>zarabia powyżej 50K</a:t>
            </a:r>
            <a:endParaRPr lang="pl-PL" dirty="0"/>
          </a:p>
        </p:txBody>
      </p:sp>
      <p:cxnSp>
        <p:nvCxnSpPr>
          <p:cNvPr id="13" name="Łącznik prosty ze strzałką 12"/>
          <p:cNvCxnSpPr>
            <a:stCxn id="11" idx="3"/>
            <a:endCxn id="8" idx="1"/>
          </p:cNvCxnSpPr>
          <p:nvPr/>
        </p:nvCxnSpPr>
        <p:spPr>
          <a:xfrm flipV="1">
            <a:off x="7069976" y="2740556"/>
            <a:ext cx="1544869" cy="57404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a:stCxn id="11" idx="3"/>
            <a:endCxn id="9" idx="2"/>
          </p:cNvCxnSpPr>
          <p:nvPr/>
        </p:nvCxnSpPr>
        <p:spPr>
          <a:xfrm>
            <a:off x="7069976" y="3314601"/>
            <a:ext cx="1454080" cy="51044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Elipsa 18"/>
          <p:cNvSpPr/>
          <p:nvPr/>
        </p:nvSpPr>
        <p:spPr>
          <a:xfrm>
            <a:off x="5652120" y="5229200"/>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Elipsa 19"/>
          <p:cNvSpPr/>
          <p:nvPr/>
        </p:nvSpPr>
        <p:spPr>
          <a:xfrm>
            <a:off x="5652120" y="4293096"/>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p:cNvSpPr txBox="1"/>
          <p:nvPr/>
        </p:nvSpPr>
        <p:spPr>
          <a:xfrm>
            <a:off x="7092280" y="4005064"/>
            <a:ext cx="18499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smtClean="0"/>
              <a:t>Wykształcenie wpływa na zarobki </a:t>
            </a:r>
          </a:p>
        </p:txBody>
      </p:sp>
      <p:cxnSp>
        <p:nvCxnSpPr>
          <p:cNvPr id="22" name="Łącznik prosty ze strzałką 21"/>
          <p:cNvCxnSpPr>
            <a:stCxn id="21" idx="1"/>
            <a:endCxn id="20" idx="7"/>
          </p:cNvCxnSpPr>
          <p:nvPr/>
        </p:nvCxnSpPr>
        <p:spPr>
          <a:xfrm flipH="1" flipV="1">
            <a:off x="6143821" y="4324732"/>
            <a:ext cx="948459" cy="14199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21" idx="1"/>
            <a:endCxn id="19" idx="6"/>
          </p:cNvCxnSpPr>
          <p:nvPr/>
        </p:nvCxnSpPr>
        <p:spPr>
          <a:xfrm flipH="1">
            <a:off x="6228184" y="4466729"/>
            <a:ext cx="864096" cy="87048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Elipsa 27"/>
          <p:cNvSpPr/>
          <p:nvPr/>
        </p:nvSpPr>
        <p:spPr>
          <a:xfrm>
            <a:off x="5652120" y="5589240"/>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p:cNvSpPr txBox="1"/>
          <p:nvPr/>
        </p:nvSpPr>
        <p:spPr>
          <a:xfrm>
            <a:off x="7092280" y="5445224"/>
            <a:ext cx="184990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smtClean="0"/>
              <a:t>Inne rasy muszą uczyć się dłużej, żeby zarabiać powyżej 50K</a:t>
            </a:r>
          </a:p>
        </p:txBody>
      </p:sp>
      <p:cxnSp>
        <p:nvCxnSpPr>
          <p:cNvPr id="30" name="Łącznik prosty ze strzałką 29"/>
          <p:cNvCxnSpPr>
            <a:stCxn id="29" idx="1"/>
            <a:endCxn id="28" idx="6"/>
          </p:cNvCxnSpPr>
          <p:nvPr/>
        </p:nvCxnSpPr>
        <p:spPr>
          <a:xfrm flipH="1" flipV="1">
            <a:off x="6228184" y="5877272"/>
            <a:ext cx="864096" cy="16811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Tabele </a:t>
            </a:r>
            <a:r>
              <a:rPr lang="pl-PL" dirty="0" err="1" smtClean="0"/>
              <a:t>wielodzielcze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4995" name="Picture 3"/>
          <p:cNvPicPr>
            <a:picLocks noChangeAspect="1" noChangeArrowheads="1"/>
          </p:cNvPicPr>
          <p:nvPr/>
        </p:nvPicPr>
        <p:blipFill>
          <a:blip r:embed="rId2" cstate="print"/>
          <a:srcRect/>
          <a:stretch>
            <a:fillRect/>
          </a:stretch>
        </p:blipFill>
        <p:spPr bwMode="auto">
          <a:xfrm>
            <a:off x="395536" y="1340768"/>
            <a:ext cx="2552700" cy="1343025"/>
          </a:xfrm>
          <a:prstGeom prst="rect">
            <a:avLst/>
          </a:prstGeom>
          <a:noFill/>
          <a:ln w="9525">
            <a:noFill/>
            <a:miter lim="800000"/>
            <a:headEnd/>
            <a:tailEnd/>
          </a:ln>
        </p:spPr>
      </p:pic>
      <p:pic>
        <p:nvPicPr>
          <p:cNvPr id="84996" name="Picture 4"/>
          <p:cNvPicPr>
            <a:picLocks noChangeAspect="1" noChangeArrowheads="1"/>
          </p:cNvPicPr>
          <p:nvPr/>
        </p:nvPicPr>
        <p:blipFill>
          <a:blip r:embed="rId3" cstate="print"/>
          <a:srcRect/>
          <a:stretch>
            <a:fillRect/>
          </a:stretch>
        </p:blipFill>
        <p:spPr bwMode="auto">
          <a:xfrm>
            <a:off x="1835696" y="2780928"/>
            <a:ext cx="6761163"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6018" name="Picture 2"/>
          <p:cNvPicPr>
            <a:picLocks noChangeAspect="1" noChangeArrowheads="1"/>
          </p:cNvPicPr>
          <p:nvPr/>
        </p:nvPicPr>
        <p:blipFill>
          <a:blip r:embed="rId2" cstate="print"/>
          <a:srcRect/>
          <a:stretch>
            <a:fillRect/>
          </a:stretch>
        </p:blipFill>
        <p:spPr bwMode="auto">
          <a:xfrm>
            <a:off x="251520" y="1124744"/>
            <a:ext cx="5400675" cy="2847975"/>
          </a:xfrm>
          <a:prstGeom prst="rect">
            <a:avLst/>
          </a:prstGeom>
          <a:noFill/>
          <a:ln w="9525">
            <a:noFill/>
            <a:miter lim="800000"/>
            <a:headEnd/>
            <a:tailEnd/>
          </a:ln>
        </p:spPr>
      </p:pic>
      <p:pic>
        <p:nvPicPr>
          <p:cNvPr id="86019" name="Picture 3"/>
          <p:cNvPicPr>
            <a:picLocks noChangeAspect="1" noChangeArrowheads="1"/>
          </p:cNvPicPr>
          <p:nvPr/>
        </p:nvPicPr>
        <p:blipFill>
          <a:blip r:embed="rId3" cstate="print"/>
          <a:srcRect/>
          <a:stretch>
            <a:fillRect/>
          </a:stretch>
        </p:blipFill>
        <p:spPr bwMode="auto">
          <a:xfrm>
            <a:off x="3563888" y="2204864"/>
            <a:ext cx="5267325"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Histogramy skategoryzowane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7042" name="Picture 2"/>
          <p:cNvPicPr>
            <a:picLocks noChangeAspect="1" noChangeArrowheads="1"/>
          </p:cNvPicPr>
          <p:nvPr/>
        </p:nvPicPr>
        <p:blipFill>
          <a:blip r:embed="rId2" cstate="print"/>
          <a:srcRect/>
          <a:stretch>
            <a:fillRect/>
          </a:stretch>
        </p:blipFill>
        <p:spPr bwMode="auto">
          <a:xfrm>
            <a:off x="0" y="2348880"/>
            <a:ext cx="5220072" cy="3875748"/>
          </a:xfrm>
          <a:prstGeom prst="rect">
            <a:avLst/>
          </a:prstGeom>
          <a:noFill/>
          <a:ln w="9525">
            <a:noFill/>
            <a:miter lim="800000"/>
            <a:headEnd/>
            <a:tailEnd/>
          </a:ln>
        </p:spPr>
      </p:pic>
      <p:pic>
        <p:nvPicPr>
          <p:cNvPr id="87043" name="Picture 3"/>
          <p:cNvPicPr>
            <a:picLocks noGrp="1" noChangeAspect="1" noChangeArrowheads="1"/>
          </p:cNvPicPr>
          <p:nvPr>
            <p:ph idx="1"/>
          </p:nvPr>
        </p:nvPicPr>
        <p:blipFill>
          <a:blip r:embed="rId3" cstate="print"/>
          <a:srcRect/>
          <a:stretch>
            <a:fillRect/>
          </a:stretch>
        </p:blipFill>
        <p:spPr bwMode="auto">
          <a:xfrm>
            <a:off x="4716016" y="3284984"/>
            <a:ext cx="4114100" cy="3212976"/>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5055198" y="692696"/>
            <a:ext cx="4088802"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8066" name="Picture 2"/>
          <p:cNvPicPr>
            <a:picLocks noChangeAspect="1" noChangeArrowheads="1"/>
          </p:cNvPicPr>
          <p:nvPr/>
        </p:nvPicPr>
        <p:blipFill>
          <a:blip r:embed="rId2" cstate="print"/>
          <a:srcRect/>
          <a:stretch>
            <a:fillRect/>
          </a:stretch>
        </p:blipFill>
        <p:spPr bwMode="auto">
          <a:xfrm>
            <a:off x="1" y="1"/>
            <a:ext cx="5252684" cy="3933056"/>
          </a:xfrm>
          <a:prstGeom prst="rect">
            <a:avLst/>
          </a:prstGeom>
          <a:noFill/>
          <a:ln w="9525">
            <a:noFill/>
            <a:miter lim="800000"/>
            <a:headEnd/>
            <a:tailEnd/>
          </a:ln>
        </p:spPr>
      </p:pic>
      <p:pic>
        <p:nvPicPr>
          <p:cNvPr id="88067" name="Picture 3"/>
          <p:cNvPicPr>
            <a:picLocks noChangeAspect="1" noChangeArrowheads="1"/>
          </p:cNvPicPr>
          <p:nvPr/>
        </p:nvPicPr>
        <p:blipFill>
          <a:blip r:embed="rId3" cstate="print"/>
          <a:srcRect/>
          <a:stretch>
            <a:fillRect/>
          </a:stretch>
        </p:blipFill>
        <p:spPr bwMode="auto">
          <a:xfrm>
            <a:off x="4743450" y="0"/>
            <a:ext cx="4400550" cy="5019675"/>
          </a:xfrm>
          <a:prstGeom prst="rect">
            <a:avLst/>
          </a:prstGeom>
          <a:noFill/>
          <a:ln w="9525">
            <a:noFill/>
            <a:miter lim="800000"/>
            <a:headEnd/>
            <a:tailEnd/>
          </a:ln>
        </p:spPr>
      </p:pic>
      <p:pic>
        <p:nvPicPr>
          <p:cNvPr id="88068" name="Picture 4"/>
          <p:cNvPicPr>
            <a:picLocks noChangeAspect="1" noChangeArrowheads="1"/>
          </p:cNvPicPr>
          <p:nvPr/>
        </p:nvPicPr>
        <p:blipFill>
          <a:blip r:embed="rId4" cstate="print"/>
          <a:srcRect/>
          <a:stretch>
            <a:fillRect/>
          </a:stretch>
        </p:blipFill>
        <p:spPr bwMode="auto">
          <a:xfrm>
            <a:off x="1" y="3379089"/>
            <a:ext cx="4644007" cy="3478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stopki 2"/>
          <p:cNvSpPr>
            <a:spLocks noGrp="1"/>
          </p:cNvSpPr>
          <p:nvPr>
            <p:ph type="ftr" sz="quarter" idx="10"/>
          </p:nvPr>
        </p:nvSpPr>
        <p:spPr/>
        <p:txBody>
          <a:bodyPr/>
          <a:lstStyle/>
          <a:p>
            <a:pPr>
              <a:defRPr/>
            </a:pPr>
            <a:r>
              <a:rPr lang="pl-PL" smtClean="0"/>
              <a:t>KISIM, WIMiIP, AGH</a:t>
            </a:r>
            <a:endParaRPr lang="pl-PL"/>
          </a:p>
        </p:txBody>
      </p:sp>
      <p:pic>
        <p:nvPicPr>
          <p:cNvPr id="67586" name="Picture 2" descr="Znalezione obrazy dla zapytania categorized histogram"/>
          <p:cNvPicPr>
            <a:picLocks noChangeAspect="1" noChangeArrowheads="1"/>
          </p:cNvPicPr>
          <p:nvPr/>
        </p:nvPicPr>
        <p:blipFill>
          <a:blip r:embed="rId2" cstate="print"/>
          <a:srcRect/>
          <a:stretch>
            <a:fillRect/>
          </a:stretch>
        </p:blipFill>
        <p:spPr bwMode="auto">
          <a:xfrm>
            <a:off x="251520" y="548680"/>
            <a:ext cx="4552950" cy="3429001"/>
          </a:xfrm>
          <a:prstGeom prst="rect">
            <a:avLst/>
          </a:prstGeom>
          <a:noFill/>
        </p:spPr>
      </p:pic>
      <p:pic>
        <p:nvPicPr>
          <p:cNvPr id="67588" name="Picture 4" descr="Znalezione obrazy dla zapytania categorized histogram"/>
          <p:cNvPicPr>
            <a:picLocks noChangeAspect="1" noChangeArrowheads="1"/>
          </p:cNvPicPr>
          <p:nvPr/>
        </p:nvPicPr>
        <p:blipFill>
          <a:blip r:embed="rId3" cstate="print"/>
          <a:srcRect/>
          <a:stretch>
            <a:fillRect/>
          </a:stretch>
        </p:blipFill>
        <p:spPr bwMode="auto">
          <a:xfrm>
            <a:off x="3895725" y="3573016"/>
            <a:ext cx="5248275" cy="2981326"/>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Tabele raportujące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3971" name="Picture 3"/>
          <p:cNvPicPr>
            <a:picLocks noChangeAspect="1" noChangeArrowheads="1"/>
          </p:cNvPicPr>
          <p:nvPr/>
        </p:nvPicPr>
        <p:blipFill>
          <a:blip r:embed="rId2" cstate="print"/>
          <a:srcRect/>
          <a:stretch>
            <a:fillRect/>
          </a:stretch>
        </p:blipFill>
        <p:spPr bwMode="auto">
          <a:xfrm>
            <a:off x="179512" y="1052736"/>
            <a:ext cx="7339930" cy="4446025"/>
          </a:xfrm>
          <a:prstGeom prst="rect">
            <a:avLst/>
          </a:prstGeom>
          <a:noFill/>
          <a:ln w="9525">
            <a:noFill/>
            <a:miter lim="800000"/>
            <a:headEnd/>
            <a:tailEnd/>
          </a:ln>
        </p:spPr>
      </p:pic>
      <p:pic>
        <p:nvPicPr>
          <p:cNvPr id="83970" name="Picture 2"/>
          <p:cNvPicPr>
            <a:picLocks noChangeAspect="1" noChangeArrowheads="1"/>
          </p:cNvPicPr>
          <p:nvPr/>
        </p:nvPicPr>
        <p:blipFill>
          <a:blip r:embed="rId3" cstate="print"/>
          <a:srcRect/>
          <a:stretch>
            <a:fillRect/>
          </a:stretch>
        </p:blipFill>
        <p:spPr bwMode="auto">
          <a:xfrm>
            <a:off x="1331640" y="4581128"/>
            <a:ext cx="733266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06498" name="Picture 2"/>
          <p:cNvPicPr>
            <a:picLocks noChangeAspect="1" noChangeArrowheads="1"/>
          </p:cNvPicPr>
          <p:nvPr/>
        </p:nvPicPr>
        <p:blipFill>
          <a:blip r:embed="rId2" cstate="print"/>
          <a:srcRect/>
          <a:stretch>
            <a:fillRect/>
          </a:stretch>
        </p:blipFill>
        <p:spPr bwMode="auto">
          <a:xfrm>
            <a:off x="251520" y="1844824"/>
            <a:ext cx="8712324"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pl-PL" smtClean="0"/>
              <a:t>Regresja wielomianowa dla n=2</a:t>
            </a:r>
          </a:p>
        </p:txBody>
      </p:sp>
      <p:graphicFrame>
        <p:nvGraphicFramePr>
          <p:cNvPr id="28675" name="Object 4"/>
          <p:cNvGraphicFramePr>
            <a:graphicFrameLocks noChangeAspect="1"/>
          </p:cNvGraphicFramePr>
          <p:nvPr>
            <p:ph sz="half" idx="2"/>
          </p:nvPr>
        </p:nvGraphicFramePr>
        <p:xfrm>
          <a:off x="1116013" y="3429000"/>
          <a:ext cx="7488237" cy="1003300"/>
        </p:xfrm>
        <a:graphic>
          <a:graphicData uri="http://schemas.openxmlformats.org/presentationml/2006/ole">
            <p:oleObj spid="_x0000_s303106" name="Równanie" r:id="rId3" imgW="2844800" imgH="381000" progId="">
              <p:embed/>
            </p:oleObj>
          </a:graphicData>
        </a:graphic>
      </p:graphicFrame>
      <p:graphicFrame>
        <p:nvGraphicFramePr>
          <p:cNvPr id="28676" name="Object 6"/>
          <p:cNvGraphicFramePr>
            <a:graphicFrameLocks noChangeAspect="1"/>
          </p:cNvGraphicFramePr>
          <p:nvPr>
            <p:ph sz="half" idx="1"/>
          </p:nvPr>
        </p:nvGraphicFramePr>
        <p:xfrm>
          <a:off x="2484438" y="1865313"/>
          <a:ext cx="4752975" cy="733425"/>
        </p:xfrm>
        <a:graphic>
          <a:graphicData uri="http://schemas.openxmlformats.org/presentationml/2006/ole">
            <p:oleObj spid="_x0000_s303107" name="Równanie" r:id="rId4" imgW="1562100" imgH="241300" progId="">
              <p:embed/>
            </p:oleObj>
          </a:graphicData>
        </a:graphic>
      </p:graphicFrame>
      <p:sp>
        <p:nvSpPr>
          <p:cNvPr id="28678" name="Text Box 9"/>
          <p:cNvSpPr txBox="1">
            <a:spLocks noChangeArrowheads="1"/>
          </p:cNvSpPr>
          <p:nvPr/>
        </p:nvSpPr>
        <p:spPr bwMode="auto">
          <a:xfrm>
            <a:off x="755650" y="4581525"/>
            <a:ext cx="7796213" cy="1006475"/>
          </a:xfrm>
          <a:prstGeom prst="rect">
            <a:avLst/>
          </a:prstGeom>
          <a:noFill/>
          <a:ln w="9525">
            <a:noFill/>
            <a:miter lim="800000"/>
            <a:headEnd/>
            <a:tailEnd/>
          </a:ln>
          <a:effectLst/>
        </p:spPr>
        <p:txBody>
          <a:bodyPr>
            <a:spAutoFit/>
          </a:bodyPr>
          <a:lstStyle/>
          <a:p>
            <a:pPr>
              <a:spcBef>
                <a:spcPct val="50000"/>
              </a:spcBef>
            </a:pPr>
            <a:r>
              <a:rPr lang="pl-PL" sz="2000">
                <a:latin typeface="Verdana" pitchFamily="34" charset="0"/>
              </a:rPr>
              <a:t>Współczynniki b</a:t>
            </a:r>
            <a:r>
              <a:rPr lang="pl-PL" sz="2000" baseline="-25000">
                <a:latin typeface="Verdana" pitchFamily="34" charset="0"/>
              </a:rPr>
              <a:t>0</a:t>
            </a:r>
            <a:r>
              <a:rPr lang="pl-PL" sz="2000">
                <a:latin typeface="Verdana" pitchFamily="34" charset="0"/>
              </a:rPr>
              <a:t>, b</a:t>
            </a:r>
            <a:r>
              <a:rPr lang="pl-PL" sz="2000" baseline="-25000">
                <a:latin typeface="Verdana" pitchFamily="34" charset="0"/>
              </a:rPr>
              <a:t>1</a:t>
            </a:r>
            <a:r>
              <a:rPr lang="pl-PL" sz="2000">
                <a:latin typeface="Verdana" pitchFamily="34" charset="0"/>
              </a:rPr>
              <a:t> i b</a:t>
            </a:r>
            <a:r>
              <a:rPr lang="pl-PL" sz="2000" baseline="-25000">
                <a:latin typeface="Verdana" pitchFamily="34" charset="0"/>
              </a:rPr>
              <a:t>2</a:t>
            </a:r>
            <a:r>
              <a:rPr lang="pl-PL" sz="2000">
                <a:latin typeface="Verdana" pitchFamily="34" charset="0"/>
              </a:rPr>
              <a:t> </a:t>
            </a:r>
            <a:r>
              <a:rPr lang="pl-PL" sz="2000"/>
              <a:t>wyznaczymy </a:t>
            </a:r>
            <a:r>
              <a:rPr lang="pl-PL" sz="2000">
                <a:latin typeface="Verdana" pitchFamily="34" charset="0"/>
              </a:rPr>
              <a:t>z układu trzech równań utworzonych z trzech pochodnych </a:t>
            </a:r>
            <a:r>
              <a:rPr lang="pl-PL" sz="2000"/>
              <a:t>obliczonych </a:t>
            </a:r>
            <a:r>
              <a:rPr lang="pl-PL" sz="2000">
                <a:latin typeface="Verdana" pitchFamily="34" charset="0"/>
              </a:rPr>
              <a:t>względem zmiennych b</a:t>
            </a:r>
            <a:r>
              <a:rPr lang="pl-PL" sz="2000" baseline="-25000">
                <a:latin typeface="Verdana" pitchFamily="34" charset="0"/>
              </a:rPr>
              <a:t>0</a:t>
            </a:r>
            <a:r>
              <a:rPr lang="pl-PL" sz="2000">
                <a:latin typeface="Verdana" pitchFamily="34" charset="0"/>
              </a:rPr>
              <a:t> , b</a:t>
            </a:r>
            <a:r>
              <a:rPr lang="pl-PL" sz="2000" baseline="-25000">
                <a:latin typeface="Verdana" pitchFamily="34" charset="0"/>
              </a:rPr>
              <a:t>1</a:t>
            </a:r>
            <a:r>
              <a:rPr lang="pl-PL" sz="2000">
                <a:latin typeface="Verdana" pitchFamily="34" charset="0"/>
              </a:rPr>
              <a:t> i b</a:t>
            </a:r>
            <a:r>
              <a:rPr lang="pl-PL" sz="2000" baseline="-25000">
                <a:latin typeface="Verdana" pitchFamily="34" charset="0"/>
              </a:rPr>
              <a:t>2</a:t>
            </a:r>
            <a:r>
              <a:rPr lang="pl-PL" sz="2000">
                <a:latin typeface="Verdana" pitchFamily="34" charset="0"/>
              </a:rPr>
              <a:t> i przyrównanych do zera</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Porównanie dwóch wskaźników struktury (proporcji)</a:t>
            </a:r>
            <a:endParaRPr lang="pl-PL" dirty="0"/>
          </a:p>
        </p:txBody>
      </p:sp>
      <p:sp>
        <p:nvSpPr>
          <p:cNvPr id="3" name="Symbol zastępczy zawartości 2"/>
          <p:cNvSpPr>
            <a:spLocks noGrp="1"/>
          </p:cNvSpPr>
          <p:nvPr>
            <p:ph idx="1"/>
          </p:nvPr>
        </p:nvSpPr>
        <p:spPr/>
        <p:txBody>
          <a:bodyPr/>
          <a:lstStyle/>
          <a:p>
            <a:r>
              <a:rPr lang="pl-PL" dirty="0" smtClean="0"/>
              <a:t>Zweryfikujmy hipotezę o większym procencie wyzdrowień w grupie psów leczonych nową szczepionką</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19810" name="Picture 2"/>
          <p:cNvPicPr>
            <a:picLocks noChangeAspect="1" noChangeArrowheads="1"/>
          </p:cNvPicPr>
          <p:nvPr/>
        </p:nvPicPr>
        <p:blipFill>
          <a:blip r:embed="rId2" cstate="print"/>
          <a:srcRect/>
          <a:stretch>
            <a:fillRect/>
          </a:stretch>
        </p:blipFill>
        <p:spPr bwMode="auto">
          <a:xfrm>
            <a:off x="4860032" y="2420888"/>
            <a:ext cx="3829050" cy="2438400"/>
          </a:xfrm>
          <a:prstGeom prst="rect">
            <a:avLst/>
          </a:prstGeom>
          <a:noFill/>
          <a:ln w="9525">
            <a:noFill/>
            <a:miter lim="800000"/>
            <a:headEnd/>
            <a:tailEnd/>
          </a:ln>
        </p:spPr>
      </p:pic>
      <p:sp>
        <p:nvSpPr>
          <p:cNvPr id="6" name="Prostokąt 5"/>
          <p:cNvSpPr/>
          <p:nvPr/>
        </p:nvSpPr>
        <p:spPr>
          <a:xfrm>
            <a:off x="467544" y="2708920"/>
            <a:ext cx="4572000" cy="1200329"/>
          </a:xfrm>
          <a:prstGeom prst="rect">
            <a:avLst/>
          </a:prstGeom>
        </p:spPr>
        <p:txBody>
          <a:bodyPr>
            <a:spAutoFit/>
          </a:bodyPr>
          <a:lstStyle/>
          <a:p>
            <a:r>
              <a:rPr lang="pl-PL" dirty="0" smtClean="0"/>
              <a:t>Z menu Statystyka wybieramy opcję Statystyki podstawowe i tabele. Następnie w otwierającym się oknie wybieramy opcję Inne testy istotności. </a:t>
            </a:r>
            <a:endParaRPr lang="pl-PL" dirty="0"/>
          </a:p>
        </p:txBody>
      </p:sp>
      <p:pic>
        <p:nvPicPr>
          <p:cNvPr id="119811" name="Picture 3"/>
          <p:cNvPicPr>
            <a:picLocks noChangeAspect="1" noChangeArrowheads="1"/>
          </p:cNvPicPr>
          <p:nvPr/>
        </p:nvPicPr>
        <p:blipFill>
          <a:blip r:embed="rId3" cstate="print"/>
          <a:srcRect/>
          <a:stretch>
            <a:fillRect/>
          </a:stretch>
        </p:blipFill>
        <p:spPr bwMode="auto">
          <a:xfrm>
            <a:off x="539552" y="3933056"/>
            <a:ext cx="4133850"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Wykresy rozrzutu (skategoryzowane i 3D)</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1208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20835" name="Picture 3"/>
          <p:cNvPicPr>
            <a:picLocks noChangeAspect="1" noChangeArrowheads="1"/>
          </p:cNvPicPr>
          <p:nvPr/>
        </p:nvPicPr>
        <p:blipFill>
          <a:blip r:embed="rId2" cstate="print"/>
          <a:srcRect/>
          <a:stretch>
            <a:fillRect/>
          </a:stretch>
        </p:blipFill>
        <p:spPr bwMode="auto">
          <a:xfrm>
            <a:off x="251520" y="1124743"/>
            <a:ext cx="4032448" cy="3556041"/>
          </a:xfrm>
          <a:prstGeom prst="rect">
            <a:avLst/>
          </a:prstGeom>
          <a:noFill/>
          <a:ln w="9525">
            <a:noFill/>
            <a:miter lim="800000"/>
            <a:headEnd/>
            <a:tailEnd/>
          </a:ln>
        </p:spPr>
      </p:pic>
      <p:pic>
        <p:nvPicPr>
          <p:cNvPr id="120836" name="Obraz 50"/>
          <p:cNvPicPr>
            <a:picLocks noChangeAspect="1" noChangeArrowheads="1"/>
          </p:cNvPicPr>
          <p:nvPr/>
        </p:nvPicPr>
        <p:blipFill>
          <a:blip r:embed="rId3" cstate="print"/>
          <a:srcRect/>
          <a:stretch>
            <a:fillRect/>
          </a:stretch>
        </p:blipFill>
        <p:spPr bwMode="auto">
          <a:xfrm>
            <a:off x="3059832" y="4437112"/>
            <a:ext cx="57531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1a (ANOVA)</a:t>
            </a:r>
            <a:endParaRPr lang="pl-PL" dirty="0"/>
          </a:p>
        </p:txBody>
      </p:sp>
      <p:sp>
        <p:nvSpPr>
          <p:cNvPr id="3" name="Symbol zastępczy zawartości 2"/>
          <p:cNvSpPr>
            <a:spLocks noGrp="1"/>
          </p:cNvSpPr>
          <p:nvPr>
            <p:ph idx="1"/>
          </p:nvPr>
        </p:nvSpPr>
        <p:spPr/>
        <p:txBody>
          <a:bodyPr>
            <a:normAutofit fontScale="77500" lnSpcReduction="20000"/>
          </a:bodyPr>
          <a:lstStyle/>
          <a:p>
            <a:pPr marL="179388" indent="-179388">
              <a:buFont typeface="Arial" pitchFamily="34" charset="0"/>
              <a:buChar char="•"/>
            </a:pPr>
            <a:r>
              <a:rPr lang="pl-PL" dirty="0" smtClean="0"/>
              <a:t>Wiadomo, że związki chemiczne stosowane w leczeniu nowotworów mogą powodować obniżenie poziomu hemoglobiny we krwi (niedokrwistość).</a:t>
            </a:r>
          </a:p>
          <a:p>
            <a:pPr marL="179388" indent="-179388">
              <a:buFont typeface="Arial" pitchFamily="34" charset="0"/>
              <a:buChar char="•"/>
            </a:pPr>
            <a:r>
              <a:rPr lang="pl-PL" dirty="0" smtClean="0"/>
              <a:t>W przypadku pewnego związku chemicznego stosowanego w leczeniu nowotworów (Lek A) podejrzewano, że przy długotrwałym stosowaniu powoduje niedokrwistość (stężenie hemoglobiny we krwi poniżej 11g/dl) w większym stopniu niż inne leki tego typu.</a:t>
            </a:r>
          </a:p>
          <a:p>
            <a:pPr marL="179388" indent="-179388">
              <a:buFont typeface="Arial" pitchFamily="34" charset="0"/>
              <a:buChar char="•"/>
            </a:pPr>
            <a:r>
              <a:rPr lang="pl-PL" dirty="0" smtClean="0"/>
              <a:t>Do badania włączono grupę 24 osób z rozpoznaniem nowotworu. 10 z nich podawano wspomniany lek A. Pozostałym pacjentom podawano inne leki o podobnym działaniu. 7 pacjentów zażywało lek B, a 7 lek C.</a:t>
            </a:r>
          </a:p>
          <a:p>
            <a:pPr marL="179388" indent="-179388">
              <a:buFont typeface="Arial" pitchFamily="34" charset="0"/>
              <a:buChar char="•"/>
            </a:pPr>
            <a:r>
              <a:rPr lang="pl-PL" dirty="0" smtClean="0"/>
              <a:t>W momencie przystąpienie do badania u wszystkich pacjentów poziom hemoglobiny we krwi był prawidłowy. Po zakończonej obserwacji u pacjentów ponownie wykonano morfologię krwi. Wyniki badania poziomu hemoglobiny u badanych były następujące:</a:t>
            </a:r>
          </a:p>
          <a:p>
            <a:pPr marL="179388" indent="-179388">
              <a:buFont typeface="Arial" pitchFamily="34" charset="0"/>
              <a:buChar char="•"/>
            </a:pP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1b</a:t>
            </a:r>
            <a:endParaRPr lang="pl-PL" dirty="0"/>
          </a:p>
        </p:txBody>
      </p:sp>
      <p:graphicFrame>
        <p:nvGraphicFramePr>
          <p:cNvPr id="5" name="Symbol zastępczy zawartości 4"/>
          <p:cNvGraphicFramePr>
            <a:graphicFrameLocks noGrp="1"/>
          </p:cNvGraphicFramePr>
          <p:nvPr>
            <p:ph idx="1"/>
          </p:nvPr>
        </p:nvGraphicFramePr>
        <p:xfrm>
          <a:off x="2123728" y="1124744"/>
          <a:ext cx="4762500" cy="3318510"/>
        </p:xfrm>
        <a:graphic>
          <a:graphicData uri="http://schemas.openxmlformats.org/drawingml/2006/table">
            <a:tbl>
              <a:tblPr>
                <a:tableStyleId>{8EC20E35-A176-4012-BC5E-935CFFF8708E}</a:tableStyleId>
              </a:tblPr>
              <a:tblGrid>
                <a:gridCol w="1587500"/>
                <a:gridCol w="1587500"/>
                <a:gridCol w="1587500"/>
              </a:tblGrid>
              <a:tr h="0">
                <a:tc>
                  <a:txBody>
                    <a:bodyPr/>
                    <a:lstStyle/>
                    <a:p>
                      <a:pPr algn="just"/>
                      <a:r>
                        <a:rPr lang="pl-PL" sz="2400" b="1" dirty="0"/>
                        <a:t>Lek A</a:t>
                      </a:r>
                    </a:p>
                  </a:txBody>
                  <a:tcPr marL="9525" marR="9525" marT="9525" marB="9525" anchor="ctr">
                    <a:lnB w="12700" cap="flat" cmpd="sng" algn="ctr">
                      <a:solidFill>
                        <a:schemeClr val="tx1"/>
                      </a:solidFill>
                      <a:prstDash val="solid"/>
                      <a:round/>
                      <a:headEnd type="none" w="med" len="med"/>
                      <a:tailEnd type="none" w="med" len="med"/>
                    </a:lnB>
                  </a:tcPr>
                </a:tc>
                <a:tc>
                  <a:txBody>
                    <a:bodyPr/>
                    <a:lstStyle/>
                    <a:p>
                      <a:pPr algn="just"/>
                      <a:r>
                        <a:rPr lang="pl-PL" sz="2400" b="1" dirty="0"/>
                        <a:t>Lek B</a:t>
                      </a:r>
                    </a:p>
                  </a:txBody>
                  <a:tcPr marL="9525" marR="9525" marT="9525" marB="9525" anchor="ctr">
                    <a:lnB w="12700" cap="flat" cmpd="sng" algn="ctr">
                      <a:solidFill>
                        <a:schemeClr val="tx1"/>
                      </a:solidFill>
                      <a:prstDash val="solid"/>
                      <a:round/>
                      <a:headEnd type="none" w="med" len="med"/>
                      <a:tailEnd type="none" w="med" len="med"/>
                    </a:lnB>
                  </a:tcPr>
                </a:tc>
                <a:tc>
                  <a:txBody>
                    <a:bodyPr/>
                    <a:lstStyle/>
                    <a:p>
                      <a:pPr algn="just"/>
                      <a:r>
                        <a:rPr lang="pl-PL" sz="2400" b="1" dirty="0"/>
                        <a:t>Lek C</a:t>
                      </a:r>
                    </a:p>
                  </a:txBody>
                  <a:tcPr marL="9525" marR="9525" marT="9525" marB="9525" anchor="ctr">
                    <a:lnB w="12700" cap="flat" cmpd="sng" algn="ctr">
                      <a:solidFill>
                        <a:schemeClr val="tx1"/>
                      </a:solidFill>
                      <a:prstDash val="solid"/>
                      <a:round/>
                      <a:headEnd type="none" w="med" len="med"/>
                      <a:tailEnd type="none" w="med" len="med"/>
                    </a:lnB>
                  </a:tcPr>
                </a:tc>
              </a:tr>
              <a:tr h="0">
                <a:tc>
                  <a:txBody>
                    <a:bodyPr/>
                    <a:lstStyle/>
                    <a:p>
                      <a:pPr algn="just"/>
                      <a:r>
                        <a:rPr lang="pl-PL" sz="1800" dirty="0"/>
                        <a:t>10,2</a:t>
                      </a:r>
                    </a:p>
                  </a:txBody>
                  <a:tcPr marL="9525" marR="9525" marT="9525" marB="9525" anchor="ctr">
                    <a:lnT w="12700" cap="flat" cmpd="sng" algn="ctr">
                      <a:solidFill>
                        <a:schemeClr val="tx1"/>
                      </a:solidFill>
                      <a:prstDash val="solid"/>
                      <a:round/>
                      <a:headEnd type="none" w="med" len="med"/>
                      <a:tailEnd type="none" w="med" len="med"/>
                    </a:lnT>
                  </a:tcPr>
                </a:tc>
                <a:tc>
                  <a:txBody>
                    <a:bodyPr/>
                    <a:lstStyle/>
                    <a:p>
                      <a:pPr algn="just"/>
                      <a:r>
                        <a:rPr lang="pl-PL" sz="1800"/>
                        <a:t>14,3</a:t>
                      </a:r>
                    </a:p>
                  </a:txBody>
                  <a:tcPr marL="9525" marR="9525" marT="9525" marB="9525" anchor="ctr">
                    <a:lnT w="12700" cap="flat" cmpd="sng" algn="ctr">
                      <a:solidFill>
                        <a:schemeClr val="tx1"/>
                      </a:solidFill>
                      <a:prstDash val="solid"/>
                      <a:round/>
                      <a:headEnd type="none" w="med" len="med"/>
                      <a:tailEnd type="none" w="med" len="med"/>
                    </a:lnT>
                  </a:tcPr>
                </a:tc>
                <a:tc>
                  <a:txBody>
                    <a:bodyPr/>
                    <a:lstStyle/>
                    <a:p>
                      <a:pPr algn="just"/>
                      <a:r>
                        <a:rPr lang="pl-PL" sz="1800"/>
                        <a:t>10,4</a:t>
                      </a:r>
                    </a:p>
                  </a:txBody>
                  <a:tcPr marL="9525" marR="9525" marT="9525" marB="9525" anchor="ctr">
                    <a:lnT w="12700" cap="flat" cmpd="sng" algn="ctr">
                      <a:solidFill>
                        <a:schemeClr val="tx1"/>
                      </a:solidFill>
                      <a:prstDash val="solid"/>
                      <a:round/>
                      <a:headEnd type="none" w="med" len="med"/>
                      <a:tailEnd type="none" w="med" len="med"/>
                    </a:lnT>
                  </a:tcPr>
                </a:tc>
              </a:tr>
              <a:tr h="0">
                <a:tc>
                  <a:txBody>
                    <a:bodyPr/>
                    <a:lstStyle/>
                    <a:p>
                      <a:pPr algn="just"/>
                      <a:r>
                        <a:rPr lang="pl-PL" sz="1800" dirty="0"/>
                        <a:t>8,7</a:t>
                      </a:r>
                    </a:p>
                  </a:txBody>
                  <a:tcPr marL="9525" marR="9525" marT="9525" marB="9525" anchor="ctr"/>
                </a:tc>
                <a:tc>
                  <a:txBody>
                    <a:bodyPr/>
                    <a:lstStyle/>
                    <a:p>
                      <a:pPr algn="just"/>
                      <a:r>
                        <a:rPr lang="pl-PL" sz="1800"/>
                        <a:t>14,1</a:t>
                      </a:r>
                    </a:p>
                  </a:txBody>
                  <a:tcPr marL="9525" marR="9525" marT="9525" marB="9525" anchor="ctr"/>
                </a:tc>
                <a:tc>
                  <a:txBody>
                    <a:bodyPr/>
                    <a:lstStyle/>
                    <a:p>
                      <a:pPr algn="just"/>
                      <a:r>
                        <a:rPr lang="pl-PL" sz="1800"/>
                        <a:t>12</a:t>
                      </a:r>
                    </a:p>
                  </a:txBody>
                  <a:tcPr marL="9525" marR="9525" marT="9525" marB="9525" anchor="ctr"/>
                </a:tc>
              </a:tr>
              <a:tr h="0">
                <a:tc>
                  <a:txBody>
                    <a:bodyPr/>
                    <a:lstStyle/>
                    <a:p>
                      <a:pPr algn="just"/>
                      <a:r>
                        <a:rPr lang="pl-PL" sz="1800" dirty="0"/>
                        <a:t>12,5</a:t>
                      </a:r>
                    </a:p>
                  </a:txBody>
                  <a:tcPr marL="9525" marR="9525" marT="9525" marB="9525" anchor="ctr"/>
                </a:tc>
                <a:tc>
                  <a:txBody>
                    <a:bodyPr/>
                    <a:lstStyle/>
                    <a:p>
                      <a:pPr algn="just"/>
                      <a:r>
                        <a:rPr lang="pl-PL" sz="1800" dirty="0"/>
                        <a:t>17</a:t>
                      </a:r>
                    </a:p>
                  </a:txBody>
                  <a:tcPr marL="9525" marR="9525" marT="9525" marB="9525" anchor="ctr"/>
                </a:tc>
                <a:tc>
                  <a:txBody>
                    <a:bodyPr/>
                    <a:lstStyle/>
                    <a:p>
                      <a:pPr algn="just"/>
                      <a:r>
                        <a:rPr lang="pl-PL" sz="1800"/>
                        <a:t>13,6</a:t>
                      </a:r>
                    </a:p>
                  </a:txBody>
                  <a:tcPr marL="9525" marR="9525" marT="9525" marB="9525" anchor="ctr"/>
                </a:tc>
              </a:tr>
              <a:tr h="0">
                <a:tc>
                  <a:txBody>
                    <a:bodyPr/>
                    <a:lstStyle/>
                    <a:p>
                      <a:pPr algn="just"/>
                      <a:r>
                        <a:rPr lang="pl-PL" sz="1800"/>
                        <a:t>13,8</a:t>
                      </a:r>
                    </a:p>
                  </a:txBody>
                  <a:tcPr marL="9525" marR="9525" marT="9525" marB="9525" anchor="ctr"/>
                </a:tc>
                <a:tc>
                  <a:txBody>
                    <a:bodyPr/>
                    <a:lstStyle/>
                    <a:p>
                      <a:pPr algn="just"/>
                      <a:r>
                        <a:rPr lang="pl-PL" sz="1800" dirty="0"/>
                        <a:t>13,2</a:t>
                      </a:r>
                    </a:p>
                  </a:txBody>
                  <a:tcPr marL="9525" marR="9525" marT="9525" marB="9525" anchor="ctr"/>
                </a:tc>
                <a:tc>
                  <a:txBody>
                    <a:bodyPr/>
                    <a:lstStyle/>
                    <a:p>
                      <a:pPr algn="just"/>
                      <a:r>
                        <a:rPr lang="pl-PL" sz="1800"/>
                        <a:t>13,5</a:t>
                      </a:r>
                    </a:p>
                  </a:txBody>
                  <a:tcPr marL="9525" marR="9525" marT="9525" marB="9525" anchor="ctr"/>
                </a:tc>
              </a:tr>
              <a:tr h="0">
                <a:tc>
                  <a:txBody>
                    <a:bodyPr/>
                    <a:lstStyle/>
                    <a:p>
                      <a:pPr algn="just"/>
                      <a:r>
                        <a:rPr lang="pl-PL" sz="1800"/>
                        <a:t>7,6</a:t>
                      </a:r>
                    </a:p>
                  </a:txBody>
                  <a:tcPr marL="9525" marR="9525" marT="9525" marB="9525" anchor="ctr"/>
                </a:tc>
                <a:tc>
                  <a:txBody>
                    <a:bodyPr/>
                    <a:lstStyle/>
                    <a:p>
                      <a:pPr algn="just"/>
                      <a:r>
                        <a:rPr lang="pl-PL" sz="1800" dirty="0"/>
                        <a:t>11,6</a:t>
                      </a:r>
                    </a:p>
                  </a:txBody>
                  <a:tcPr marL="9525" marR="9525" marT="9525" marB="9525" anchor="ctr"/>
                </a:tc>
                <a:tc>
                  <a:txBody>
                    <a:bodyPr/>
                    <a:lstStyle/>
                    <a:p>
                      <a:pPr algn="just"/>
                      <a:r>
                        <a:rPr lang="pl-PL" sz="1800"/>
                        <a:t>14,7</a:t>
                      </a:r>
                    </a:p>
                  </a:txBody>
                  <a:tcPr marL="9525" marR="9525" marT="9525" marB="9525" anchor="ctr"/>
                </a:tc>
              </a:tr>
              <a:tr h="0">
                <a:tc>
                  <a:txBody>
                    <a:bodyPr/>
                    <a:lstStyle/>
                    <a:p>
                      <a:pPr algn="just"/>
                      <a:r>
                        <a:rPr lang="pl-PL" sz="1800"/>
                        <a:t>8,2</a:t>
                      </a:r>
                    </a:p>
                  </a:txBody>
                  <a:tcPr marL="9525" marR="9525" marT="9525" marB="9525" anchor="ctr"/>
                </a:tc>
                <a:tc>
                  <a:txBody>
                    <a:bodyPr/>
                    <a:lstStyle/>
                    <a:p>
                      <a:pPr algn="just"/>
                      <a:r>
                        <a:rPr lang="pl-PL" sz="1800" dirty="0"/>
                        <a:t>10,9</a:t>
                      </a:r>
                    </a:p>
                  </a:txBody>
                  <a:tcPr marL="9525" marR="9525" marT="9525" marB="9525" anchor="ctr"/>
                </a:tc>
                <a:tc>
                  <a:txBody>
                    <a:bodyPr/>
                    <a:lstStyle/>
                    <a:p>
                      <a:pPr algn="just"/>
                      <a:r>
                        <a:rPr lang="pl-PL" sz="1800" dirty="0"/>
                        <a:t>15,3</a:t>
                      </a:r>
                    </a:p>
                  </a:txBody>
                  <a:tcPr marL="9525" marR="9525" marT="9525" marB="9525" anchor="ctr"/>
                </a:tc>
              </a:tr>
              <a:tr h="0">
                <a:tc>
                  <a:txBody>
                    <a:bodyPr/>
                    <a:lstStyle/>
                    <a:p>
                      <a:pPr algn="just"/>
                      <a:r>
                        <a:rPr lang="pl-PL" sz="1800"/>
                        <a:t>9,8</a:t>
                      </a:r>
                    </a:p>
                  </a:txBody>
                  <a:tcPr marL="9525" marR="9525" marT="9525" marB="9525" anchor="ctr"/>
                </a:tc>
                <a:tc>
                  <a:txBody>
                    <a:bodyPr/>
                    <a:lstStyle/>
                    <a:p>
                      <a:pPr algn="just"/>
                      <a:r>
                        <a:rPr lang="pl-PL" sz="1800"/>
                        <a:t>9,3</a:t>
                      </a:r>
                    </a:p>
                  </a:txBody>
                  <a:tcPr marL="9525" marR="9525" marT="9525" marB="9525" anchor="ctr"/>
                </a:tc>
                <a:tc>
                  <a:txBody>
                    <a:bodyPr/>
                    <a:lstStyle/>
                    <a:p>
                      <a:pPr algn="just"/>
                      <a:r>
                        <a:rPr lang="pl-PL" sz="1800" dirty="0"/>
                        <a:t>14,9</a:t>
                      </a:r>
                    </a:p>
                  </a:txBody>
                  <a:tcPr marL="9525" marR="9525" marT="9525" marB="9525" anchor="ctr"/>
                </a:tc>
              </a:tr>
              <a:tr h="0">
                <a:tc>
                  <a:txBody>
                    <a:bodyPr/>
                    <a:lstStyle/>
                    <a:p>
                      <a:pPr algn="just"/>
                      <a:r>
                        <a:rPr lang="pl-PL" sz="1800"/>
                        <a:t>10,9</a:t>
                      </a:r>
                    </a:p>
                  </a:txBody>
                  <a:tcPr marL="9525" marR="9525" marT="9525" marB="9525" anchor="ctr"/>
                </a:tc>
                <a:tc>
                  <a:txBody>
                    <a:bodyPr/>
                    <a:lstStyle/>
                    <a:p>
                      <a:pPr algn="just"/>
                      <a:r>
                        <a:rPr lang="pl-PL" sz="1800"/>
                        <a:t> </a:t>
                      </a:r>
                    </a:p>
                  </a:txBody>
                  <a:tcPr marL="9525" marR="9525" marT="9525" marB="9525" anchor="ctr"/>
                </a:tc>
                <a:tc>
                  <a:txBody>
                    <a:bodyPr/>
                    <a:lstStyle/>
                    <a:p>
                      <a:pPr algn="just"/>
                      <a:r>
                        <a:rPr lang="pl-PL" sz="1800" dirty="0"/>
                        <a:t> </a:t>
                      </a:r>
                    </a:p>
                  </a:txBody>
                  <a:tcPr marL="9525" marR="9525" marT="9525" marB="9525" anchor="ctr"/>
                </a:tc>
              </a:tr>
              <a:tr h="0">
                <a:tc>
                  <a:txBody>
                    <a:bodyPr/>
                    <a:lstStyle/>
                    <a:p>
                      <a:pPr algn="just"/>
                      <a:r>
                        <a:rPr lang="pl-PL" sz="1800"/>
                        <a:t>11,6</a:t>
                      </a:r>
                    </a:p>
                  </a:txBody>
                  <a:tcPr marL="9525" marR="9525" marT="9525" marB="9525" anchor="ctr"/>
                </a:tc>
                <a:tc>
                  <a:txBody>
                    <a:bodyPr/>
                    <a:lstStyle/>
                    <a:p>
                      <a:pPr algn="just"/>
                      <a:r>
                        <a:rPr lang="pl-PL" sz="1800"/>
                        <a:t> </a:t>
                      </a:r>
                    </a:p>
                  </a:txBody>
                  <a:tcPr marL="9525" marR="9525" marT="9525" marB="9525" anchor="ctr"/>
                </a:tc>
                <a:tc>
                  <a:txBody>
                    <a:bodyPr/>
                    <a:lstStyle/>
                    <a:p>
                      <a:pPr algn="just"/>
                      <a:r>
                        <a:rPr lang="pl-PL" sz="1800" dirty="0"/>
                        <a:t> </a:t>
                      </a:r>
                    </a:p>
                  </a:txBody>
                  <a:tcPr marL="9525" marR="9525" marT="9525" marB="9525" anchor="ctr"/>
                </a:tc>
              </a:tr>
              <a:tr h="0">
                <a:tc>
                  <a:txBody>
                    <a:bodyPr/>
                    <a:lstStyle/>
                    <a:p>
                      <a:pPr algn="just"/>
                      <a:r>
                        <a:rPr lang="pl-PL" sz="1800" dirty="0"/>
                        <a:t>14,2</a:t>
                      </a:r>
                    </a:p>
                  </a:txBody>
                  <a:tcPr marL="9525" marR="9525" marT="9525" marB="9525" anchor="ctr"/>
                </a:tc>
                <a:tc>
                  <a:txBody>
                    <a:bodyPr/>
                    <a:lstStyle/>
                    <a:p>
                      <a:pPr algn="just"/>
                      <a:r>
                        <a:rPr lang="pl-PL" sz="1800"/>
                        <a:t> </a:t>
                      </a:r>
                    </a:p>
                  </a:txBody>
                  <a:tcPr marL="9525" marR="9525" marT="9525" marB="9525" anchor="ctr"/>
                </a:tc>
                <a:tc>
                  <a:txBody>
                    <a:bodyPr/>
                    <a:lstStyle/>
                    <a:p>
                      <a:pPr algn="just"/>
                      <a:r>
                        <a:rPr lang="pl-PL" sz="1800" dirty="0"/>
                        <a:t> </a:t>
                      </a:r>
                    </a:p>
                  </a:txBody>
                  <a:tcPr marL="9525" marR="9525" marT="9525" marB="9525" anchor="ctr"/>
                </a:tc>
              </a:tr>
            </a:tbl>
          </a:graphicData>
        </a:graphic>
      </p:graphicFrame>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6" name="Prostokąt 5"/>
          <p:cNvSpPr/>
          <p:nvPr/>
        </p:nvSpPr>
        <p:spPr>
          <a:xfrm>
            <a:off x="1043608" y="4725144"/>
            <a:ext cx="7200800" cy="1384995"/>
          </a:xfrm>
          <a:prstGeom prst="rect">
            <a:avLst/>
          </a:prstGeom>
        </p:spPr>
        <p:txBody>
          <a:bodyPr wrap="square">
            <a:spAutoFit/>
          </a:bodyPr>
          <a:lstStyle/>
          <a:p>
            <a:r>
              <a:rPr lang="pl-PL" sz="2800" dirty="0" smtClean="0">
                <a:latin typeface="+mj-lt"/>
              </a:rPr>
              <a:t>Czy pacjenci przyjmujący lek A po zakończeniu terapii mieli niższy poziom hemoglobiny we krwi niż pacjenci leczeni innymi lekami?</a:t>
            </a:r>
            <a:endParaRPr lang="pl-PL" sz="2800" dirty="0">
              <a:latin typeface="+mj-l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1c</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5" name="Prostokąt 4"/>
          <p:cNvSpPr/>
          <p:nvPr/>
        </p:nvSpPr>
        <p:spPr>
          <a:xfrm>
            <a:off x="395536" y="1124744"/>
            <a:ext cx="4572000" cy="646331"/>
          </a:xfrm>
          <a:prstGeom prst="rect">
            <a:avLst/>
          </a:prstGeom>
        </p:spPr>
        <p:txBody>
          <a:bodyPr>
            <a:spAutoFit/>
          </a:bodyPr>
          <a:lstStyle/>
          <a:p>
            <a:r>
              <a:rPr lang="pl-PL" i="1" dirty="0" smtClean="0">
                <a:latin typeface="+mj-lt"/>
              </a:rPr>
              <a:t>Zakładamy normalność rozkładów oraz jednorodność wariancji w grupach. </a:t>
            </a:r>
            <a:endParaRPr lang="pl-PL" dirty="0">
              <a:latin typeface="+mj-lt"/>
            </a:endParaRPr>
          </a:p>
        </p:txBody>
      </p:sp>
      <p:pic>
        <p:nvPicPr>
          <p:cNvPr id="57347" name="Picture 3"/>
          <p:cNvPicPr>
            <a:picLocks noChangeAspect="1" noChangeArrowheads="1"/>
          </p:cNvPicPr>
          <p:nvPr/>
        </p:nvPicPr>
        <p:blipFill>
          <a:blip r:embed="rId2" cstate="print"/>
          <a:srcRect/>
          <a:stretch>
            <a:fillRect/>
          </a:stretch>
        </p:blipFill>
        <p:spPr bwMode="auto">
          <a:xfrm>
            <a:off x="323528" y="1916832"/>
            <a:ext cx="2181225" cy="4448175"/>
          </a:xfrm>
          <a:prstGeom prst="rect">
            <a:avLst/>
          </a:prstGeom>
          <a:noFill/>
          <a:ln w="9525">
            <a:noFill/>
            <a:miter lim="800000"/>
            <a:headEnd/>
            <a:tailEnd/>
          </a:ln>
        </p:spPr>
      </p:pic>
      <p:pic>
        <p:nvPicPr>
          <p:cNvPr id="57348" name="Picture 4"/>
          <p:cNvPicPr>
            <a:picLocks noChangeAspect="1" noChangeArrowheads="1"/>
          </p:cNvPicPr>
          <p:nvPr/>
        </p:nvPicPr>
        <p:blipFill>
          <a:blip r:embed="rId3" cstate="print"/>
          <a:srcRect/>
          <a:stretch>
            <a:fillRect/>
          </a:stretch>
        </p:blipFill>
        <p:spPr bwMode="auto">
          <a:xfrm>
            <a:off x="2771800" y="1988840"/>
            <a:ext cx="4629150" cy="2647950"/>
          </a:xfrm>
          <a:prstGeom prst="rect">
            <a:avLst/>
          </a:prstGeom>
          <a:noFill/>
          <a:ln w="9525">
            <a:noFill/>
            <a:miter lim="800000"/>
            <a:headEnd/>
            <a:tailEnd/>
          </a:ln>
        </p:spPr>
      </p:pic>
      <p:sp>
        <p:nvSpPr>
          <p:cNvPr id="11" name="Prostokąt 10"/>
          <p:cNvSpPr/>
          <p:nvPr/>
        </p:nvSpPr>
        <p:spPr>
          <a:xfrm>
            <a:off x="5724128" y="1052736"/>
            <a:ext cx="341987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pl-PL" dirty="0" smtClean="0">
                <a:latin typeface="+mj-lt"/>
              </a:rPr>
              <a:t>Stąd wniosek, że poziom hemoglobiny u pacjentów stosujących różne leki różni się istotnie.</a:t>
            </a:r>
            <a:endParaRPr lang="pl-PL" dirty="0">
              <a:latin typeface="+mj-lt"/>
            </a:endParaRPr>
          </a:p>
        </p:txBody>
      </p:sp>
      <p:cxnSp>
        <p:nvCxnSpPr>
          <p:cNvPr id="13" name="Łącznik prosty ze strzałką 12"/>
          <p:cNvCxnSpPr/>
          <p:nvPr/>
        </p:nvCxnSpPr>
        <p:spPr>
          <a:xfrm flipV="1">
            <a:off x="8100392" y="1988840"/>
            <a:ext cx="0" cy="331236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pic>
        <p:nvPicPr>
          <p:cNvPr id="57351" name="Picture 7"/>
          <p:cNvPicPr>
            <a:picLocks noChangeAspect="1" noChangeArrowheads="1"/>
          </p:cNvPicPr>
          <p:nvPr/>
        </p:nvPicPr>
        <p:blipFill>
          <a:blip r:embed="rId4" cstate="print"/>
          <a:srcRect/>
          <a:stretch>
            <a:fillRect/>
          </a:stretch>
        </p:blipFill>
        <p:spPr bwMode="auto">
          <a:xfrm>
            <a:off x="1835696" y="5724525"/>
            <a:ext cx="4010025" cy="1133475"/>
          </a:xfrm>
          <a:prstGeom prst="rect">
            <a:avLst/>
          </a:prstGeom>
          <a:noFill/>
          <a:ln w="9525">
            <a:noFill/>
            <a:miter lim="800000"/>
            <a:headEnd/>
            <a:tailEnd/>
          </a:ln>
        </p:spPr>
      </p:pic>
      <p:pic>
        <p:nvPicPr>
          <p:cNvPr id="57349" name="Picture 5"/>
          <p:cNvPicPr>
            <a:picLocks noChangeAspect="1" noChangeArrowheads="1"/>
          </p:cNvPicPr>
          <p:nvPr/>
        </p:nvPicPr>
        <p:blipFill>
          <a:blip r:embed="rId5" cstate="print"/>
          <a:srcRect/>
          <a:stretch>
            <a:fillRect/>
          </a:stretch>
        </p:blipFill>
        <p:spPr bwMode="auto">
          <a:xfrm>
            <a:off x="4355976" y="4797152"/>
            <a:ext cx="4486275" cy="1276350"/>
          </a:xfrm>
          <a:prstGeom prst="rect">
            <a:avLst/>
          </a:prstGeom>
          <a:noFill/>
          <a:ln w="9525">
            <a:noFill/>
            <a:miter lim="800000"/>
            <a:headEnd/>
            <a:tailEnd/>
          </a:ln>
        </p:spPr>
      </p:pic>
      <p:pic>
        <p:nvPicPr>
          <p:cNvPr id="57350" name="Picture 6"/>
          <p:cNvPicPr>
            <a:picLocks noChangeAspect="1" noChangeArrowheads="1"/>
          </p:cNvPicPr>
          <p:nvPr/>
        </p:nvPicPr>
        <p:blipFill>
          <a:blip r:embed="rId6" cstate="print"/>
          <a:srcRect/>
          <a:stretch>
            <a:fillRect/>
          </a:stretch>
        </p:blipFill>
        <p:spPr bwMode="auto">
          <a:xfrm>
            <a:off x="2771800" y="4653136"/>
            <a:ext cx="199072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1d</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8370" name="Picture 2"/>
          <p:cNvPicPr>
            <a:picLocks noChangeAspect="1" noChangeArrowheads="1"/>
          </p:cNvPicPr>
          <p:nvPr/>
        </p:nvPicPr>
        <p:blipFill>
          <a:blip r:embed="rId2" cstate="print"/>
          <a:srcRect/>
          <a:stretch>
            <a:fillRect/>
          </a:stretch>
        </p:blipFill>
        <p:spPr bwMode="auto">
          <a:xfrm>
            <a:off x="251521" y="1052736"/>
            <a:ext cx="4824536" cy="2922588"/>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4067944" y="2780928"/>
            <a:ext cx="4503440" cy="3377580"/>
          </a:xfrm>
          <a:prstGeom prst="rect">
            <a:avLst/>
          </a:prstGeom>
          <a:noFill/>
          <a:ln w="9525">
            <a:noFill/>
            <a:miter lim="800000"/>
            <a:headEnd/>
            <a:tailEnd/>
          </a:ln>
        </p:spPr>
      </p:pic>
      <p:pic>
        <p:nvPicPr>
          <p:cNvPr id="58372" name="Picture 4"/>
          <p:cNvPicPr>
            <a:picLocks noChangeAspect="1" noChangeArrowheads="1"/>
          </p:cNvPicPr>
          <p:nvPr/>
        </p:nvPicPr>
        <p:blipFill>
          <a:blip r:embed="rId4" cstate="print"/>
          <a:srcRect/>
          <a:stretch>
            <a:fillRect/>
          </a:stretch>
        </p:blipFill>
        <p:spPr bwMode="auto">
          <a:xfrm>
            <a:off x="755576" y="4365104"/>
            <a:ext cx="2376264" cy="1969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2946" name="Picture 2"/>
          <p:cNvPicPr>
            <a:picLocks noChangeAspect="1" noChangeArrowheads="1"/>
          </p:cNvPicPr>
          <p:nvPr/>
        </p:nvPicPr>
        <p:blipFill>
          <a:blip r:embed="rId2" cstate="print"/>
          <a:srcRect/>
          <a:stretch>
            <a:fillRect/>
          </a:stretch>
        </p:blipFill>
        <p:spPr bwMode="auto">
          <a:xfrm>
            <a:off x="0" y="0"/>
            <a:ext cx="9129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Płace – wykres rozrzutu</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94210" name="Picture 2"/>
          <p:cNvPicPr>
            <a:picLocks noChangeAspect="1" noChangeArrowheads="1"/>
          </p:cNvPicPr>
          <p:nvPr/>
        </p:nvPicPr>
        <p:blipFill>
          <a:blip r:embed="rId2" cstate="print"/>
          <a:srcRect/>
          <a:stretch>
            <a:fillRect/>
          </a:stretch>
        </p:blipFill>
        <p:spPr bwMode="auto">
          <a:xfrm>
            <a:off x="755576" y="1124744"/>
            <a:ext cx="7200800" cy="5384277"/>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Macierz wykresów rozrzutu </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95234" name="Picture 2"/>
          <p:cNvPicPr>
            <a:picLocks noChangeAspect="1" noChangeArrowheads="1"/>
          </p:cNvPicPr>
          <p:nvPr/>
        </p:nvPicPr>
        <p:blipFill>
          <a:blip r:embed="rId2" cstate="print"/>
          <a:srcRect/>
          <a:stretch>
            <a:fillRect/>
          </a:stretch>
        </p:blipFill>
        <p:spPr bwMode="auto">
          <a:xfrm>
            <a:off x="1907704" y="1412776"/>
            <a:ext cx="6799263" cy="5114925"/>
          </a:xfrm>
          <a:prstGeom prst="rect">
            <a:avLst/>
          </a:prstGeom>
          <a:noFill/>
          <a:ln w="9525">
            <a:noFill/>
            <a:miter lim="800000"/>
            <a:headEnd/>
            <a:tailEnd/>
          </a:ln>
        </p:spPr>
      </p:pic>
      <p:pic>
        <p:nvPicPr>
          <p:cNvPr id="95235" name="Picture 3"/>
          <p:cNvPicPr>
            <a:picLocks noChangeAspect="1" noChangeArrowheads="1"/>
          </p:cNvPicPr>
          <p:nvPr/>
        </p:nvPicPr>
        <p:blipFill>
          <a:blip r:embed="rId3" cstate="print"/>
          <a:srcRect/>
          <a:stretch>
            <a:fillRect/>
          </a:stretch>
        </p:blipFill>
        <p:spPr bwMode="auto">
          <a:xfrm>
            <a:off x="251520" y="1700808"/>
            <a:ext cx="3609975" cy="1038225"/>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7" name="pole tekstowe 6"/>
          <p:cNvSpPr txBox="1"/>
          <p:nvPr/>
        </p:nvSpPr>
        <p:spPr>
          <a:xfrm>
            <a:off x="5940152" y="1700808"/>
            <a:ext cx="259228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smtClean="0"/>
              <a:t>Na wszystkich poziomach edukacji kobiety zarabiają mniej</a:t>
            </a:r>
          </a:p>
        </p:txBody>
      </p:sp>
      <p:sp>
        <p:nvSpPr>
          <p:cNvPr id="11" name="pole tekstowe 10"/>
          <p:cNvSpPr txBox="1"/>
          <p:nvPr/>
        </p:nvSpPr>
        <p:spPr>
          <a:xfrm>
            <a:off x="539552" y="4509120"/>
            <a:ext cx="25922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smtClean="0"/>
              <a:t>Najmniejsza różnica dla „średnie ogólne”</a:t>
            </a:r>
          </a:p>
        </p:txBody>
      </p:sp>
      <p:pic>
        <p:nvPicPr>
          <p:cNvPr id="96259" name="Picture 3"/>
          <p:cNvPicPr>
            <a:picLocks noChangeAspect="1" noChangeArrowheads="1"/>
          </p:cNvPicPr>
          <p:nvPr/>
        </p:nvPicPr>
        <p:blipFill>
          <a:blip r:embed="rId2" cstate="print"/>
          <a:srcRect/>
          <a:stretch>
            <a:fillRect/>
          </a:stretch>
        </p:blipFill>
        <p:spPr bwMode="auto">
          <a:xfrm>
            <a:off x="3563888" y="3082337"/>
            <a:ext cx="5580112" cy="3775663"/>
          </a:xfrm>
          <a:prstGeom prst="rect">
            <a:avLst/>
          </a:prstGeom>
          <a:noFill/>
          <a:ln w="9525">
            <a:noFill/>
            <a:miter lim="800000"/>
            <a:headEnd/>
            <a:tailEnd/>
          </a:ln>
        </p:spPr>
      </p:pic>
      <p:pic>
        <p:nvPicPr>
          <p:cNvPr id="96258" name="Picture 2"/>
          <p:cNvPicPr>
            <a:picLocks noChangeAspect="1" noChangeArrowheads="1"/>
          </p:cNvPicPr>
          <p:nvPr/>
        </p:nvPicPr>
        <p:blipFill>
          <a:blip r:embed="rId3" cstate="print"/>
          <a:srcRect/>
          <a:stretch>
            <a:fillRect/>
          </a:stretch>
        </p:blipFill>
        <p:spPr bwMode="auto">
          <a:xfrm>
            <a:off x="0" y="0"/>
            <a:ext cx="5328592" cy="4002967"/>
          </a:xfrm>
          <a:prstGeom prst="rect">
            <a:avLst/>
          </a:prstGeom>
          <a:noFill/>
          <a:ln w="9525">
            <a:noFill/>
            <a:miter lim="800000"/>
            <a:headEnd/>
            <a:tailEnd/>
          </a:ln>
        </p:spPr>
      </p:pic>
      <p:sp>
        <p:nvSpPr>
          <p:cNvPr id="2" name="Tytuł 1"/>
          <p:cNvSpPr>
            <a:spLocks noGrp="1"/>
          </p:cNvSpPr>
          <p:nvPr>
            <p:ph type="title"/>
          </p:nvPr>
        </p:nvSpPr>
        <p:spPr>
          <a:xfrm>
            <a:off x="3923928" y="0"/>
            <a:ext cx="5040486" cy="980728"/>
          </a:xfrm>
        </p:spPr>
        <p:txBody>
          <a:bodyPr/>
          <a:lstStyle/>
          <a:p>
            <a:r>
              <a:rPr lang="pl-PL" dirty="0" smtClean="0">
                <a:solidFill>
                  <a:srgbClr val="006699"/>
                </a:solidFill>
              </a:rPr>
              <a:t>Wykresy interakcji </a:t>
            </a:r>
            <a:br>
              <a:rPr lang="pl-PL" dirty="0" smtClean="0">
                <a:solidFill>
                  <a:srgbClr val="006699"/>
                </a:solidFill>
              </a:rPr>
            </a:br>
            <a:r>
              <a:rPr lang="pl-PL" dirty="0" smtClean="0">
                <a:solidFill>
                  <a:srgbClr val="006699"/>
                </a:solidFill>
              </a:rPr>
              <a:t>(ANOVA)</a:t>
            </a:r>
            <a:endParaRPr lang="pl-PL" dirty="0">
              <a:solidFill>
                <a:srgbClr val="00669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50963" y="0"/>
            <a:ext cx="7793037" cy="1143000"/>
          </a:xfrm>
        </p:spPr>
        <p:txBody>
          <a:bodyPr/>
          <a:lstStyle/>
          <a:p>
            <a:pPr eaLnBrk="1" hangingPunct="1"/>
            <a:r>
              <a:rPr lang="pl-PL" smtClean="0"/>
              <a:t>Regresja wielomianowa</a:t>
            </a:r>
          </a:p>
        </p:txBody>
      </p:sp>
      <p:pic>
        <p:nvPicPr>
          <p:cNvPr id="402433" name="Picture 1"/>
          <p:cNvPicPr>
            <a:picLocks noChangeAspect="1" noChangeArrowheads="1"/>
          </p:cNvPicPr>
          <p:nvPr/>
        </p:nvPicPr>
        <p:blipFill>
          <a:blip r:embed="rId2" cstate="print"/>
          <a:srcRect/>
          <a:stretch>
            <a:fillRect/>
          </a:stretch>
        </p:blipFill>
        <p:spPr bwMode="auto">
          <a:xfrm>
            <a:off x="0" y="-1"/>
            <a:ext cx="9144000" cy="6833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Przekroje</a:t>
            </a:r>
            <a:endParaRPr lang="pl-PL" dirty="0"/>
          </a:p>
        </p:txBody>
      </p:sp>
      <p:sp>
        <p:nvSpPr>
          <p:cNvPr id="3" name="Symbol zastępczy zawartości 2"/>
          <p:cNvSpPr>
            <a:spLocks noGrp="1"/>
          </p:cNvSpPr>
          <p:nvPr>
            <p:ph idx="1"/>
          </p:nvPr>
        </p:nvSpPr>
        <p:spPr>
          <a:xfrm>
            <a:off x="5436097" y="1268413"/>
            <a:ext cx="3528392" cy="5113337"/>
          </a:xfrm>
        </p:spPr>
        <p:txBody>
          <a:bodyPr/>
          <a:lstStyle/>
          <a:p>
            <a:r>
              <a:rPr lang="pl-PL" dirty="0" smtClean="0"/>
              <a:t>Skategoryzowane wykresy ramka-wąsy, </a:t>
            </a:r>
          </a:p>
          <a:p>
            <a:r>
              <a:rPr lang="pl-PL" dirty="0" smtClean="0"/>
              <a:t>dwa czynniki:</a:t>
            </a:r>
          </a:p>
          <a:p>
            <a:pPr lvl="1">
              <a:buFont typeface="Arial" pitchFamily="34" charset="0"/>
              <a:buChar char="•"/>
            </a:pPr>
            <a:r>
              <a:rPr lang="pl-PL" dirty="0" smtClean="0"/>
              <a:t>Wykształcenie,</a:t>
            </a:r>
          </a:p>
          <a:p>
            <a:pPr lvl="1">
              <a:buFont typeface="Arial" pitchFamily="34" charset="0"/>
              <a:buChar char="•"/>
            </a:pPr>
            <a:r>
              <a:rPr lang="pl-PL" dirty="0" smtClean="0"/>
              <a:t>Płeć</a:t>
            </a:r>
          </a:p>
          <a:p>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97282" name="Picture 2"/>
          <p:cNvPicPr>
            <a:picLocks noChangeAspect="1" noChangeArrowheads="1"/>
          </p:cNvPicPr>
          <p:nvPr/>
        </p:nvPicPr>
        <p:blipFill>
          <a:blip r:embed="rId2" cstate="print"/>
          <a:srcRect/>
          <a:stretch>
            <a:fillRect/>
          </a:stretch>
        </p:blipFill>
        <p:spPr bwMode="auto">
          <a:xfrm>
            <a:off x="179512" y="1196752"/>
            <a:ext cx="4953000" cy="5067300"/>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l-PL" dirty="0" smtClean="0"/>
              <a:t>koniec</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295939" name="Rectangle 3"/>
          <p:cNvSpPr>
            <a:spLocks noGrp="1" noChangeArrowheads="1"/>
          </p:cNvSpPr>
          <p:nvPr>
            <p:ph type="body" idx="1"/>
          </p:nvPr>
        </p:nvSpPr>
        <p:spPr/>
        <p:txBody>
          <a:bodyPr/>
          <a:lstStyle/>
          <a:p>
            <a:endParaRPr lang="pl-PL"/>
          </a:p>
        </p:txBody>
      </p:sp>
      <p:pic>
        <p:nvPicPr>
          <p:cNvPr id="295940" name="Picture 4"/>
          <p:cNvPicPr>
            <a:picLocks noChangeAspect="1" noChangeArrowheads="1"/>
          </p:cNvPicPr>
          <p:nvPr/>
        </p:nvPicPr>
        <p:blipFill>
          <a:blip r:embed="rId2" cstate="print"/>
          <a:srcRect/>
          <a:stretch>
            <a:fillRect/>
          </a:stretch>
        </p:blipFill>
        <p:spPr bwMode="auto">
          <a:xfrm>
            <a:off x="0" y="0"/>
            <a:ext cx="9192571" cy="6858000"/>
          </a:xfrm>
          <a:prstGeom prst="rect">
            <a:avLst/>
          </a:prstGeom>
          <a:noFill/>
        </p:spPr>
      </p:pic>
      <p:sp>
        <p:nvSpPr>
          <p:cNvPr id="6" name="AutoShape 17"/>
          <p:cNvSpPr>
            <a:spLocks noChangeArrowheads="1"/>
          </p:cNvSpPr>
          <p:nvPr/>
        </p:nvSpPr>
        <p:spPr bwMode="auto">
          <a:xfrm>
            <a:off x="3923929" y="4581128"/>
            <a:ext cx="1368152" cy="216024"/>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
        <p:nvSpPr>
          <p:cNvPr id="7" name="AutoShape 17"/>
          <p:cNvSpPr>
            <a:spLocks noChangeArrowheads="1"/>
          </p:cNvSpPr>
          <p:nvPr/>
        </p:nvSpPr>
        <p:spPr bwMode="auto">
          <a:xfrm>
            <a:off x="6012161" y="3861048"/>
            <a:ext cx="1224136" cy="215900"/>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
        <p:nvSpPr>
          <p:cNvPr id="8" name="AutoShape 17"/>
          <p:cNvSpPr>
            <a:spLocks noChangeArrowheads="1"/>
          </p:cNvSpPr>
          <p:nvPr/>
        </p:nvSpPr>
        <p:spPr bwMode="auto">
          <a:xfrm>
            <a:off x="6012161" y="4437112"/>
            <a:ext cx="1224136" cy="215900"/>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pic>
        <p:nvPicPr>
          <p:cNvPr id="297989" name="Picture 5"/>
          <p:cNvPicPr>
            <a:picLocks noChangeAspect="1" noChangeArrowheads="1"/>
          </p:cNvPicPr>
          <p:nvPr/>
        </p:nvPicPr>
        <p:blipFill>
          <a:blip r:embed="rId2" cstate="print"/>
          <a:srcRect/>
          <a:stretch>
            <a:fillRect/>
          </a:stretch>
        </p:blipFill>
        <p:spPr bwMode="auto">
          <a:xfrm>
            <a:off x="56795" y="1124744"/>
            <a:ext cx="9087205" cy="5544616"/>
          </a:xfrm>
          <a:prstGeom prst="rect">
            <a:avLst/>
          </a:prstGeom>
          <a:noFill/>
          <a:ln w="9525">
            <a:noFill/>
            <a:miter lim="800000"/>
            <a:headEnd/>
            <a:tailEnd/>
          </a:ln>
          <a:effectLst/>
        </p:spPr>
      </p:pic>
      <p:sp>
        <p:nvSpPr>
          <p:cNvPr id="4" name="AutoShape 17"/>
          <p:cNvSpPr>
            <a:spLocks noChangeArrowheads="1"/>
          </p:cNvSpPr>
          <p:nvPr/>
        </p:nvSpPr>
        <p:spPr bwMode="auto">
          <a:xfrm>
            <a:off x="1547665" y="2348880"/>
            <a:ext cx="1368152" cy="288032"/>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stopki 3"/>
          <p:cNvSpPr>
            <a:spLocks noGrp="1"/>
          </p:cNvSpPr>
          <p:nvPr>
            <p:ph type="ftr" sz="quarter" idx="10"/>
          </p:nvPr>
        </p:nvSpPr>
        <p:spPr/>
        <p:txBody>
          <a:bodyPr/>
          <a:lstStyle/>
          <a:p>
            <a:r>
              <a:rPr lang="pl-PL"/>
              <a:t>KISIM, WIMiIP, AGH</a:t>
            </a:r>
          </a:p>
        </p:txBody>
      </p:sp>
      <p:pic>
        <p:nvPicPr>
          <p:cNvPr id="296964" name="Picture 4"/>
          <p:cNvPicPr>
            <a:picLocks noChangeAspect="1" noChangeArrowheads="1"/>
          </p:cNvPicPr>
          <p:nvPr/>
        </p:nvPicPr>
        <p:blipFill>
          <a:blip r:embed="rId2" cstate="print"/>
          <a:srcRect/>
          <a:stretch>
            <a:fillRect/>
          </a:stretch>
        </p:blipFill>
        <p:spPr bwMode="auto">
          <a:xfrm>
            <a:off x="179387" y="1124744"/>
            <a:ext cx="8027988" cy="3671888"/>
          </a:xfrm>
          <a:prstGeom prst="rect">
            <a:avLst/>
          </a:prstGeom>
          <a:noFill/>
        </p:spPr>
      </p:pic>
      <p:sp>
        <p:nvSpPr>
          <p:cNvPr id="296965" name="Text Box 5"/>
          <p:cNvSpPr txBox="1">
            <a:spLocks noChangeArrowheads="1"/>
          </p:cNvSpPr>
          <p:nvPr/>
        </p:nvSpPr>
        <p:spPr bwMode="auto">
          <a:xfrm>
            <a:off x="358775" y="5014119"/>
            <a:ext cx="4897437" cy="1569660"/>
          </a:xfrm>
          <a:prstGeom prst="rect">
            <a:avLst/>
          </a:prstGeom>
          <a:noFill/>
          <a:ln w="9525">
            <a:noFill/>
            <a:miter lim="800000"/>
            <a:headEnd/>
            <a:tailEnd/>
          </a:ln>
          <a:effectLst/>
        </p:spPr>
        <p:txBody>
          <a:bodyPr>
            <a:spAutoFit/>
          </a:bodyPr>
          <a:lstStyle/>
          <a:p>
            <a:r>
              <a:rPr lang="pl-PL" sz="1600" dirty="0">
                <a:latin typeface="+mn-lt"/>
              </a:rPr>
              <a:t>Współczynniki, które otrzymujemy jeśli wcześniej dokonamy standaryzacji wszystkich zmiennych na średnią równą 0 i odchylenie standardowe równe 1. </a:t>
            </a:r>
            <a:r>
              <a:rPr lang="pl-PL" sz="1600" dirty="0" smtClean="0">
                <a:latin typeface="+mn-lt"/>
              </a:rPr>
              <a:t/>
            </a:r>
            <a:br>
              <a:rPr lang="pl-PL" sz="1600" dirty="0" smtClean="0">
                <a:latin typeface="+mn-lt"/>
              </a:rPr>
            </a:br>
            <a:r>
              <a:rPr lang="pl-PL" sz="1600" dirty="0" smtClean="0">
                <a:latin typeface="+mn-lt"/>
              </a:rPr>
              <a:t>Wielkość </a:t>
            </a:r>
            <a:r>
              <a:rPr lang="pl-PL" sz="1600" dirty="0">
                <a:latin typeface="+mn-lt"/>
              </a:rPr>
              <a:t>tych współczynników </a:t>
            </a:r>
            <a:r>
              <a:rPr lang="pl-PL" sz="1600" b="1" i="1" dirty="0">
                <a:solidFill>
                  <a:srgbClr val="800000"/>
                </a:solidFill>
                <a:latin typeface="+mn-lt"/>
              </a:rPr>
              <a:t>BETA</a:t>
            </a:r>
            <a:r>
              <a:rPr lang="pl-PL" sz="1600" dirty="0">
                <a:latin typeface="+mn-lt"/>
              </a:rPr>
              <a:t> pozwala na porównanie relatywnego wkładu każdej ze zmiennych niezależnych do predykcji zmiennej zależnej. </a:t>
            </a:r>
          </a:p>
        </p:txBody>
      </p:sp>
      <p:grpSp>
        <p:nvGrpSpPr>
          <p:cNvPr id="2" name="Group 9"/>
          <p:cNvGrpSpPr>
            <a:grpSpLocks/>
          </p:cNvGrpSpPr>
          <p:nvPr/>
        </p:nvGrpSpPr>
        <p:grpSpPr bwMode="auto">
          <a:xfrm>
            <a:off x="2014537" y="2853532"/>
            <a:ext cx="1657350" cy="2160587"/>
            <a:chOff x="1156" y="1661"/>
            <a:chExt cx="1044" cy="1361"/>
          </a:xfrm>
        </p:grpSpPr>
        <p:sp>
          <p:nvSpPr>
            <p:cNvPr id="296967" name="AutoShape 7"/>
            <p:cNvSpPr>
              <a:spLocks noChangeArrowheads="1"/>
            </p:cNvSpPr>
            <p:nvPr/>
          </p:nvSpPr>
          <p:spPr bwMode="auto">
            <a:xfrm>
              <a:off x="1701" y="1661"/>
              <a:ext cx="499" cy="1043"/>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
          <p:nvSpPr>
            <p:cNvPr id="296968" name="Line 8"/>
            <p:cNvSpPr>
              <a:spLocks noChangeShapeType="1"/>
            </p:cNvSpPr>
            <p:nvPr/>
          </p:nvSpPr>
          <p:spPr bwMode="auto">
            <a:xfrm flipH="1">
              <a:off x="1156" y="2659"/>
              <a:ext cx="545" cy="363"/>
            </a:xfrm>
            <a:prstGeom prst="line">
              <a:avLst/>
            </a:prstGeom>
            <a:noFill/>
            <a:ln w="25400">
              <a:solidFill>
                <a:srgbClr val="800000"/>
              </a:solidFill>
              <a:round/>
              <a:headEnd/>
              <a:tailEnd type="triangle" w="med" len="med"/>
            </a:ln>
            <a:effectLst/>
          </p:spPr>
          <p:txBody>
            <a:bodyPr/>
            <a:lstStyle/>
            <a:p>
              <a:endParaRPr lang="pl-PL" sz="2000">
                <a:latin typeface="+mn-lt"/>
              </a:endParaRPr>
            </a:p>
          </p:txBody>
        </p:sp>
      </p:grpSp>
      <p:grpSp>
        <p:nvGrpSpPr>
          <p:cNvPr id="3" name="Group 15"/>
          <p:cNvGrpSpPr>
            <a:grpSpLocks/>
          </p:cNvGrpSpPr>
          <p:nvPr/>
        </p:nvGrpSpPr>
        <p:grpSpPr bwMode="auto">
          <a:xfrm>
            <a:off x="4248150" y="2853532"/>
            <a:ext cx="1150937" cy="2160587"/>
            <a:chOff x="2563" y="1661"/>
            <a:chExt cx="725" cy="1361"/>
          </a:xfrm>
        </p:grpSpPr>
        <p:sp>
          <p:nvSpPr>
            <p:cNvPr id="296972" name="AutoShape 12"/>
            <p:cNvSpPr>
              <a:spLocks noChangeArrowheads="1"/>
            </p:cNvSpPr>
            <p:nvPr/>
          </p:nvSpPr>
          <p:spPr bwMode="auto">
            <a:xfrm>
              <a:off x="2563" y="1661"/>
              <a:ext cx="499" cy="1043"/>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
          <p:nvSpPr>
            <p:cNvPr id="296973" name="Line 13"/>
            <p:cNvSpPr>
              <a:spLocks noChangeShapeType="1"/>
            </p:cNvSpPr>
            <p:nvPr/>
          </p:nvSpPr>
          <p:spPr bwMode="auto">
            <a:xfrm>
              <a:off x="3017" y="2704"/>
              <a:ext cx="271" cy="318"/>
            </a:xfrm>
            <a:prstGeom prst="line">
              <a:avLst/>
            </a:prstGeom>
            <a:noFill/>
            <a:ln w="25400">
              <a:solidFill>
                <a:srgbClr val="800000"/>
              </a:solidFill>
              <a:round/>
              <a:headEnd/>
              <a:tailEnd type="triangle" w="med" len="med"/>
            </a:ln>
            <a:effectLst/>
          </p:spPr>
          <p:txBody>
            <a:bodyPr/>
            <a:lstStyle/>
            <a:p>
              <a:endParaRPr lang="pl-PL" sz="2000">
                <a:latin typeface="+mn-lt"/>
              </a:endParaRPr>
            </a:p>
          </p:txBody>
        </p:sp>
      </p:grpSp>
      <p:sp>
        <p:nvSpPr>
          <p:cNvPr id="296974" name="Text Box 14"/>
          <p:cNvSpPr txBox="1">
            <a:spLocks noChangeArrowheads="1"/>
          </p:cNvSpPr>
          <p:nvPr/>
        </p:nvSpPr>
        <p:spPr bwMode="auto">
          <a:xfrm>
            <a:off x="5327650" y="5085557"/>
            <a:ext cx="2016125" cy="338554"/>
          </a:xfrm>
          <a:prstGeom prst="rect">
            <a:avLst/>
          </a:prstGeom>
          <a:noFill/>
          <a:ln w="9525">
            <a:noFill/>
            <a:miter lim="800000"/>
            <a:headEnd/>
            <a:tailEnd/>
          </a:ln>
          <a:effectLst/>
        </p:spPr>
        <p:txBody>
          <a:bodyPr>
            <a:spAutoFit/>
          </a:bodyPr>
          <a:lstStyle/>
          <a:p>
            <a:r>
              <a:rPr lang="pl-PL" sz="1600">
                <a:latin typeface="+mn-lt"/>
              </a:rPr>
              <a:t>Współczynniki regresji</a:t>
            </a:r>
          </a:p>
        </p:txBody>
      </p:sp>
      <p:sp>
        <p:nvSpPr>
          <p:cNvPr id="296977" name="AutoShape 17"/>
          <p:cNvSpPr>
            <a:spLocks noChangeArrowheads="1"/>
          </p:cNvSpPr>
          <p:nvPr/>
        </p:nvSpPr>
        <p:spPr bwMode="auto">
          <a:xfrm>
            <a:off x="2879725" y="2493169"/>
            <a:ext cx="2016125" cy="215900"/>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
        <p:nvSpPr>
          <p:cNvPr id="296978" name="Line 18"/>
          <p:cNvSpPr>
            <a:spLocks noChangeShapeType="1"/>
          </p:cNvSpPr>
          <p:nvPr/>
        </p:nvSpPr>
        <p:spPr bwMode="auto">
          <a:xfrm>
            <a:off x="4895850" y="2566194"/>
            <a:ext cx="2160587" cy="144463"/>
          </a:xfrm>
          <a:prstGeom prst="line">
            <a:avLst/>
          </a:prstGeom>
          <a:noFill/>
          <a:ln w="25400">
            <a:solidFill>
              <a:srgbClr val="800000"/>
            </a:solidFill>
            <a:round/>
            <a:headEnd/>
            <a:tailEnd type="triangle" w="med" len="med"/>
          </a:ln>
          <a:effectLst/>
        </p:spPr>
        <p:txBody>
          <a:bodyPr/>
          <a:lstStyle/>
          <a:p>
            <a:endParaRPr lang="pl-PL" sz="2000">
              <a:latin typeface="+mn-lt"/>
            </a:endParaRPr>
          </a:p>
        </p:txBody>
      </p:sp>
      <p:sp>
        <p:nvSpPr>
          <p:cNvPr id="296980" name="Text Box 20"/>
          <p:cNvSpPr txBox="1">
            <a:spLocks noChangeArrowheads="1"/>
          </p:cNvSpPr>
          <p:nvPr/>
        </p:nvSpPr>
        <p:spPr bwMode="auto">
          <a:xfrm>
            <a:off x="7127875" y="2566194"/>
            <a:ext cx="2016125" cy="830997"/>
          </a:xfrm>
          <a:prstGeom prst="rect">
            <a:avLst/>
          </a:prstGeom>
          <a:solidFill>
            <a:schemeClr val="bg1"/>
          </a:solidFill>
          <a:ln w="9525">
            <a:noFill/>
            <a:miter lim="800000"/>
            <a:headEnd/>
            <a:tailEnd/>
          </a:ln>
          <a:effectLst/>
        </p:spPr>
        <p:txBody>
          <a:bodyPr>
            <a:spAutoFit/>
          </a:bodyPr>
          <a:lstStyle/>
          <a:p>
            <a:r>
              <a:rPr lang="pl-PL" sz="1600">
                <a:latin typeface="+mn-lt"/>
              </a:rPr>
              <a:t>Współczynniki korelacji i determinacji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pl-PL" smtClean="0">
                <a:latin typeface="+mn-lt"/>
              </a:rPr>
              <a:t>Weryfikacja modelu</a:t>
            </a:r>
          </a:p>
        </p:txBody>
      </p:sp>
      <p:sp>
        <p:nvSpPr>
          <p:cNvPr id="10243" name="Rectangle 3"/>
          <p:cNvSpPr>
            <a:spLocks noGrp="1" noChangeArrowheads="1"/>
          </p:cNvSpPr>
          <p:nvPr>
            <p:ph type="body" idx="1"/>
          </p:nvPr>
        </p:nvSpPr>
        <p:spPr/>
        <p:txBody>
          <a:bodyPr/>
          <a:lstStyle/>
          <a:p>
            <a:r>
              <a:rPr lang="pl-PL" dirty="0" smtClean="0"/>
              <a:t>Najważniejsze etapy weryfikacji modelu to:</a:t>
            </a:r>
          </a:p>
          <a:p>
            <a:pPr lvl="1"/>
            <a:r>
              <a:rPr lang="pl-PL" dirty="0" smtClean="0">
                <a:solidFill>
                  <a:srgbClr val="006699"/>
                </a:solidFill>
              </a:rPr>
              <a:t>weryfikacja merytoryczna</a:t>
            </a:r>
          </a:p>
          <a:p>
            <a:pPr lvl="1"/>
            <a:r>
              <a:rPr lang="pl-PL" dirty="0" smtClean="0">
                <a:solidFill>
                  <a:srgbClr val="C00000"/>
                </a:solidFill>
              </a:rPr>
              <a:t>weryfikacja statystyczna</a:t>
            </a:r>
          </a:p>
          <a:p>
            <a:r>
              <a:rPr lang="pl-PL" dirty="0" smtClean="0"/>
              <a:t>W trakcie weryfikacji merytorycznej sprawdzamy </a:t>
            </a:r>
            <a:r>
              <a:rPr lang="pl-PL" dirty="0" smtClean="0">
                <a:solidFill>
                  <a:srgbClr val="006699"/>
                </a:solidFill>
              </a:rPr>
              <a:t>zgodność wyników </a:t>
            </a:r>
            <a:r>
              <a:rPr lang="pl-PL" dirty="0" smtClean="0"/>
              <a:t>uzyskanych z modelu z </a:t>
            </a:r>
            <a:r>
              <a:rPr lang="pl-PL" dirty="0" smtClean="0">
                <a:solidFill>
                  <a:srgbClr val="006699"/>
                </a:solidFill>
              </a:rPr>
              <a:t>wiedzą teoretyczną</a:t>
            </a:r>
          </a:p>
          <a:p>
            <a:r>
              <a:rPr lang="pl-PL" dirty="0" smtClean="0"/>
              <a:t>Jeśli weryfikacja statystyczna wskazuje na </a:t>
            </a:r>
            <a:r>
              <a:rPr lang="pl-PL" dirty="0" smtClean="0">
                <a:solidFill>
                  <a:srgbClr val="800000"/>
                </a:solidFill>
              </a:rPr>
              <a:t>niedopasowanie modelu</a:t>
            </a:r>
            <a:r>
              <a:rPr lang="pl-PL" dirty="0" smtClean="0"/>
              <a:t>, zwykle potwierdza się to podczas </a:t>
            </a:r>
            <a:r>
              <a:rPr lang="pl-PL" smtClean="0"/>
              <a:t>weryfikacji merytorycznej</a:t>
            </a:r>
            <a:endParaRPr lang="pl-PL"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15616" y="0"/>
            <a:ext cx="7164388" cy="980728"/>
          </a:xfrm>
        </p:spPr>
        <p:txBody>
          <a:bodyPr/>
          <a:lstStyle/>
          <a:p>
            <a:pPr eaLnBrk="1" hangingPunct="1"/>
            <a:r>
              <a:rPr lang="pl-PL" sz="2400" dirty="0" smtClean="0"/>
              <a:t>Ocena dopasowania modelu do danych </a:t>
            </a:r>
            <a:br>
              <a:rPr lang="pl-PL" sz="2400" dirty="0" smtClean="0"/>
            </a:br>
            <a:r>
              <a:rPr lang="pl-PL" sz="2400" dirty="0" smtClean="0">
                <a:solidFill>
                  <a:srgbClr val="800000"/>
                </a:solidFill>
              </a:rPr>
              <a:t>Współczynnik determinacji </a:t>
            </a:r>
            <a:r>
              <a:rPr lang="pl-PL" sz="2400" i="1" dirty="0" smtClean="0">
                <a:solidFill>
                  <a:srgbClr val="800000"/>
                </a:solidFill>
                <a:latin typeface="Times New Roman" pitchFamily="18" charset="0"/>
                <a:cs typeface="Times New Roman" pitchFamily="18" charset="0"/>
              </a:rPr>
              <a:t>R</a:t>
            </a:r>
            <a:r>
              <a:rPr lang="pl-PL" sz="2400" i="1" baseline="30000" dirty="0" smtClean="0">
                <a:solidFill>
                  <a:srgbClr val="800000"/>
                </a:solidFill>
                <a:latin typeface="Times New Roman" pitchFamily="18" charset="0"/>
                <a:cs typeface="Times New Roman" pitchFamily="18" charset="0"/>
              </a:rPr>
              <a:t>2</a:t>
            </a:r>
          </a:p>
        </p:txBody>
      </p:sp>
      <p:sp>
        <p:nvSpPr>
          <p:cNvPr id="32771" name="Rectangle 3"/>
          <p:cNvSpPr>
            <a:spLocks noGrp="1" noChangeArrowheads="1"/>
          </p:cNvSpPr>
          <p:nvPr>
            <p:ph type="body" idx="1"/>
          </p:nvPr>
        </p:nvSpPr>
        <p:spPr>
          <a:xfrm>
            <a:off x="323850" y="1268760"/>
            <a:ext cx="8631238" cy="5112568"/>
          </a:xfrm>
        </p:spPr>
        <p:txBody>
          <a:bodyPr>
            <a:normAutofit fontScale="85000" lnSpcReduction="20000"/>
          </a:bodyPr>
          <a:lstStyle/>
          <a:p>
            <a:pPr eaLnBrk="1" hangingPunct="1">
              <a:lnSpc>
                <a:spcPct val="90000"/>
              </a:lnSpc>
            </a:pPr>
            <a:r>
              <a:rPr lang="pl-PL" dirty="0" smtClean="0">
                <a:solidFill>
                  <a:srgbClr val="000099"/>
                </a:solidFill>
              </a:rPr>
              <a:t>Jeśli wartość </a:t>
            </a:r>
            <a:r>
              <a:rPr lang="pl-PL" dirty="0" smtClean="0">
                <a:solidFill>
                  <a:srgbClr val="800000"/>
                </a:solidFill>
              </a:rPr>
              <a:t>współczynnika determinacji </a:t>
            </a:r>
            <a:r>
              <a:rPr lang="pl-PL" i="1" dirty="0" smtClean="0">
                <a:solidFill>
                  <a:srgbClr val="800000"/>
                </a:solidFill>
                <a:latin typeface="Times New Roman" pitchFamily="18" charset="0"/>
                <a:cs typeface="Times New Roman" pitchFamily="18" charset="0"/>
              </a:rPr>
              <a:t>R</a:t>
            </a:r>
            <a:r>
              <a:rPr lang="pl-PL" i="1" baseline="30000" dirty="0" smtClean="0">
                <a:solidFill>
                  <a:srgbClr val="800000"/>
                </a:solidFill>
                <a:latin typeface="Times New Roman" pitchFamily="18" charset="0"/>
                <a:cs typeface="Times New Roman" pitchFamily="18" charset="0"/>
              </a:rPr>
              <a:t>2</a:t>
            </a:r>
            <a:r>
              <a:rPr lang="pl-PL" i="1" baseline="30000" dirty="0" smtClean="0">
                <a:solidFill>
                  <a:srgbClr val="800000"/>
                </a:solidFill>
              </a:rPr>
              <a:t> </a:t>
            </a:r>
            <a:r>
              <a:rPr lang="pl-PL" dirty="0" smtClean="0">
                <a:solidFill>
                  <a:srgbClr val="000099"/>
                </a:solidFill>
              </a:rPr>
              <a:t>(wielkość ta oznacza kwadrat współczynnika korelacji) jest duża, to oznacza, że błędy dla przyjętego modelu są stosunkowo małe i w związku z tym model jest </a:t>
            </a:r>
            <a:r>
              <a:rPr lang="pl-PL" dirty="0" smtClean="0">
                <a:solidFill>
                  <a:srgbClr val="800000"/>
                </a:solidFill>
              </a:rPr>
              <a:t>dobrze dopasowany </a:t>
            </a:r>
            <a:r>
              <a:rPr lang="pl-PL" dirty="0" smtClean="0">
                <a:solidFill>
                  <a:srgbClr val="000099"/>
                </a:solidFill>
              </a:rPr>
              <a:t>do rzeczywistych danych</a:t>
            </a:r>
          </a:p>
          <a:p>
            <a:pPr eaLnBrk="1" hangingPunct="1">
              <a:lnSpc>
                <a:spcPct val="90000"/>
              </a:lnSpc>
            </a:pPr>
            <a:endParaRPr lang="pl-PL" dirty="0" smtClean="0">
              <a:solidFill>
                <a:srgbClr val="000099"/>
              </a:solidFill>
            </a:endParaRPr>
          </a:p>
          <a:p>
            <a:pPr eaLnBrk="1" hangingPunct="1">
              <a:lnSpc>
                <a:spcPct val="90000"/>
              </a:lnSpc>
            </a:pPr>
            <a:endParaRPr lang="pl-PL" sz="2000" dirty="0" smtClean="0">
              <a:solidFill>
                <a:srgbClr val="000099"/>
              </a:solidFill>
            </a:endParaRPr>
          </a:p>
          <a:p>
            <a:pPr eaLnBrk="1" hangingPunct="1">
              <a:lnSpc>
                <a:spcPct val="90000"/>
              </a:lnSpc>
            </a:pPr>
            <a:endParaRPr lang="pl-PL" sz="2000" dirty="0" smtClean="0">
              <a:solidFill>
                <a:srgbClr val="000099"/>
              </a:solidFill>
            </a:endParaRPr>
          </a:p>
          <a:p>
            <a:pPr eaLnBrk="1" hangingPunct="1">
              <a:lnSpc>
                <a:spcPct val="90000"/>
              </a:lnSpc>
            </a:pPr>
            <a:endParaRPr lang="pl-PL" sz="2000" dirty="0" smtClean="0">
              <a:solidFill>
                <a:srgbClr val="000099"/>
              </a:solidFill>
            </a:endParaRPr>
          </a:p>
          <a:p>
            <a:pPr eaLnBrk="1" hangingPunct="1">
              <a:lnSpc>
                <a:spcPct val="90000"/>
              </a:lnSpc>
            </a:pPr>
            <a:endParaRPr lang="pl-PL" sz="2000" dirty="0" smtClean="0">
              <a:solidFill>
                <a:srgbClr val="000099"/>
              </a:solidFill>
            </a:endParaRPr>
          </a:p>
          <a:p>
            <a:pPr eaLnBrk="1" hangingPunct="1">
              <a:lnSpc>
                <a:spcPct val="90000"/>
              </a:lnSpc>
            </a:pPr>
            <a:r>
              <a:rPr lang="pl-PL" dirty="0" smtClean="0">
                <a:solidFill>
                  <a:srgbClr val="000099"/>
                </a:solidFill>
              </a:rPr>
              <a:t>Licznik reprezentuje tu zmienność wielkości </a:t>
            </a:r>
            <a:r>
              <a:rPr lang="pl-PL" i="1" dirty="0" smtClean="0">
                <a:solidFill>
                  <a:srgbClr val="800000"/>
                </a:solidFill>
                <a:latin typeface="Times New Roman" pitchFamily="18" charset="0"/>
                <a:cs typeface="Times New Roman" pitchFamily="18" charset="0"/>
              </a:rPr>
              <a:t>y</a:t>
            </a:r>
            <a:r>
              <a:rPr lang="pl-PL" dirty="0" smtClean="0">
                <a:solidFill>
                  <a:srgbClr val="000099"/>
                </a:solidFill>
              </a:rPr>
              <a:t> obliczonej z modelu, </a:t>
            </a:r>
            <a:br>
              <a:rPr lang="pl-PL" dirty="0" smtClean="0">
                <a:solidFill>
                  <a:srgbClr val="000099"/>
                </a:solidFill>
              </a:rPr>
            </a:br>
            <a:r>
              <a:rPr lang="pl-PL" dirty="0" smtClean="0">
                <a:solidFill>
                  <a:srgbClr val="000099"/>
                </a:solidFill>
              </a:rPr>
              <a:t>a mianownik jest miarą zmienności empirycznych wartości </a:t>
            </a:r>
            <a:r>
              <a:rPr lang="pl-PL" i="1" dirty="0" err="1" smtClean="0">
                <a:solidFill>
                  <a:srgbClr val="800000"/>
                </a:solidFill>
                <a:latin typeface="Times New Roman" pitchFamily="18" charset="0"/>
                <a:cs typeface="Times New Roman" pitchFamily="18" charset="0"/>
              </a:rPr>
              <a:t>y</a:t>
            </a:r>
            <a:r>
              <a:rPr lang="pl-PL" i="1" baseline="-25000" dirty="0" err="1" smtClean="0">
                <a:solidFill>
                  <a:srgbClr val="800000"/>
                </a:solidFill>
                <a:latin typeface="Times New Roman" pitchFamily="18" charset="0"/>
                <a:cs typeface="Times New Roman" pitchFamily="18" charset="0"/>
              </a:rPr>
              <a:t>i</a:t>
            </a:r>
            <a:endParaRPr lang="pl-PL" i="1" baseline="-25000" dirty="0" smtClean="0">
              <a:solidFill>
                <a:srgbClr val="800000"/>
              </a:solidFill>
              <a:latin typeface="Times New Roman" pitchFamily="18" charset="0"/>
              <a:cs typeface="Times New Roman" pitchFamily="18" charset="0"/>
            </a:endParaRPr>
          </a:p>
          <a:p>
            <a:pPr eaLnBrk="1" hangingPunct="1">
              <a:lnSpc>
                <a:spcPct val="90000"/>
              </a:lnSpc>
            </a:pPr>
            <a:r>
              <a:rPr lang="pl-PL" dirty="0" smtClean="0">
                <a:solidFill>
                  <a:srgbClr val="000099"/>
                </a:solidFill>
              </a:rPr>
              <a:t>Współczynnik</a:t>
            </a:r>
            <a:r>
              <a:rPr lang="pl-PL" baseline="-25000" dirty="0" smtClean="0">
                <a:solidFill>
                  <a:srgbClr val="000099"/>
                </a:solidFill>
              </a:rPr>
              <a:t> </a:t>
            </a:r>
            <a:r>
              <a:rPr lang="pl-PL" i="1" dirty="0" smtClean="0">
                <a:solidFill>
                  <a:srgbClr val="800000"/>
                </a:solidFill>
                <a:latin typeface="Times New Roman" pitchFamily="18" charset="0"/>
                <a:cs typeface="Times New Roman" pitchFamily="18" charset="0"/>
              </a:rPr>
              <a:t>R</a:t>
            </a:r>
            <a:r>
              <a:rPr lang="pl-PL" i="1" baseline="30000" dirty="0" smtClean="0">
                <a:solidFill>
                  <a:srgbClr val="800000"/>
                </a:solidFill>
                <a:latin typeface="Times New Roman" pitchFamily="18" charset="0"/>
                <a:cs typeface="Times New Roman" pitchFamily="18" charset="0"/>
              </a:rPr>
              <a:t>2</a:t>
            </a:r>
            <a:r>
              <a:rPr lang="pl-PL" dirty="0" smtClean="0">
                <a:solidFill>
                  <a:srgbClr val="000099"/>
                </a:solidFill>
              </a:rPr>
              <a:t> , przyjmujący wartości z przedziału </a:t>
            </a:r>
            <a:r>
              <a:rPr lang="pl-PL" i="1" dirty="0" smtClean="0">
                <a:solidFill>
                  <a:srgbClr val="800000"/>
                </a:solidFill>
                <a:latin typeface="Times New Roman" pitchFamily="18" charset="0"/>
                <a:cs typeface="Times New Roman" pitchFamily="18" charset="0"/>
              </a:rPr>
              <a:t>[0,1]</a:t>
            </a:r>
            <a:r>
              <a:rPr lang="pl-PL" dirty="0" smtClean="0">
                <a:solidFill>
                  <a:srgbClr val="000099"/>
                </a:solidFill>
              </a:rPr>
              <a:t>, jest zatem </a:t>
            </a:r>
            <a:r>
              <a:rPr lang="pl-PL" u="sng" dirty="0" smtClean="0"/>
              <a:t>miarą stopnia w jakim model wyjaśnia</a:t>
            </a:r>
            <a:r>
              <a:rPr lang="pl-PL" dirty="0" smtClean="0">
                <a:solidFill>
                  <a:srgbClr val="000099"/>
                </a:solidFill>
              </a:rPr>
              <a:t> kształtowanie się zmiennej </a:t>
            </a:r>
            <a:r>
              <a:rPr lang="pl-PL" i="1" dirty="0" smtClean="0">
                <a:solidFill>
                  <a:srgbClr val="800000"/>
                </a:solidFill>
                <a:latin typeface="Times New Roman" pitchFamily="18" charset="0"/>
                <a:cs typeface="Times New Roman" pitchFamily="18" charset="0"/>
              </a:rPr>
              <a:t>Y</a:t>
            </a:r>
            <a:r>
              <a:rPr lang="pl-PL" dirty="0" smtClean="0">
                <a:solidFill>
                  <a:srgbClr val="000099"/>
                </a:solidFill>
              </a:rPr>
              <a:t>. Im jego wartość jest bliższa </a:t>
            </a:r>
            <a:r>
              <a:rPr lang="pl-PL" i="1" dirty="0" smtClean="0">
                <a:solidFill>
                  <a:srgbClr val="800000"/>
                </a:solidFill>
                <a:latin typeface="Times New Roman" pitchFamily="18" charset="0"/>
                <a:cs typeface="Times New Roman" pitchFamily="18" charset="0"/>
              </a:rPr>
              <a:t>1</a:t>
            </a:r>
            <a:r>
              <a:rPr lang="pl-PL" dirty="0" smtClean="0">
                <a:solidFill>
                  <a:srgbClr val="000099"/>
                </a:solidFill>
              </a:rPr>
              <a:t>, tym lepsze dopasowanie modelu do danych empirycznych</a:t>
            </a:r>
          </a:p>
        </p:txBody>
      </p:sp>
      <p:graphicFrame>
        <p:nvGraphicFramePr>
          <p:cNvPr id="32772" name="Object 4"/>
          <p:cNvGraphicFramePr>
            <a:graphicFrameLocks noChangeAspect="1"/>
          </p:cNvGraphicFramePr>
          <p:nvPr/>
        </p:nvGraphicFramePr>
        <p:xfrm>
          <a:off x="1691680" y="2420888"/>
          <a:ext cx="4638216" cy="1656184"/>
        </p:xfrm>
        <a:graphic>
          <a:graphicData uri="http://schemas.openxmlformats.org/presentationml/2006/ole">
            <p:oleObj spid="_x0000_s305154" name="Równanie" r:id="rId3" imgW="1104900" imgH="83820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stopki 3"/>
          <p:cNvSpPr>
            <a:spLocks noGrp="1"/>
          </p:cNvSpPr>
          <p:nvPr>
            <p:ph type="ftr" sz="quarter" idx="10"/>
          </p:nvPr>
        </p:nvSpPr>
        <p:spPr/>
        <p:txBody>
          <a:bodyPr/>
          <a:lstStyle/>
          <a:p>
            <a:r>
              <a:rPr lang="pl-PL"/>
              <a:t>KISIM, WIMiIP, AGH</a:t>
            </a:r>
          </a:p>
        </p:txBody>
      </p:sp>
      <p:sp>
        <p:nvSpPr>
          <p:cNvPr id="308226" name="Rectangle 2"/>
          <p:cNvSpPr>
            <a:spLocks noGrp="1" noChangeArrowheads="1"/>
          </p:cNvSpPr>
          <p:nvPr>
            <p:ph type="title"/>
          </p:nvPr>
        </p:nvSpPr>
        <p:spPr/>
        <p:txBody>
          <a:bodyPr/>
          <a:lstStyle/>
          <a:p>
            <a:r>
              <a:rPr lang="pl-PL"/>
              <a:t>Ocena estymacji parametrów modelu (1)</a:t>
            </a:r>
          </a:p>
        </p:txBody>
      </p:sp>
      <p:sp>
        <p:nvSpPr>
          <p:cNvPr id="308227" name="Rectangle 3"/>
          <p:cNvSpPr>
            <a:spLocks noGrp="1" noChangeArrowheads="1"/>
          </p:cNvSpPr>
          <p:nvPr>
            <p:ph type="body" idx="1"/>
          </p:nvPr>
        </p:nvSpPr>
        <p:spPr>
          <a:xfrm>
            <a:off x="323850" y="1196975"/>
            <a:ext cx="8496300" cy="1511300"/>
          </a:xfrm>
        </p:spPr>
        <p:txBody>
          <a:bodyPr/>
          <a:lstStyle/>
          <a:p>
            <a:r>
              <a:rPr lang="pl-PL" dirty="0"/>
              <a:t>Rozbieżność między wartościami zmiennej zależnej, </a:t>
            </a:r>
            <a:r>
              <a:rPr lang="pl-PL" dirty="0" smtClean="0"/>
              <a:t/>
            </a:r>
            <a:br>
              <a:rPr lang="pl-PL" dirty="0" smtClean="0"/>
            </a:br>
            <a:r>
              <a:rPr lang="pl-PL" dirty="0" smtClean="0"/>
              <a:t>a </a:t>
            </a:r>
            <a:r>
              <a:rPr lang="pl-PL" dirty="0"/>
              <a:t>wartościami uzyskanymi z modelu można ocenić na podstawie </a:t>
            </a:r>
            <a:r>
              <a:rPr lang="pl-PL" dirty="0">
                <a:solidFill>
                  <a:srgbClr val="006699"/>
                </a:solidFill>
              </a:rPr>
              <a:t>odchylenia standardowego reszt</a:t>
            </a:r>
            <a:r>
              <a:rPr lang="pl-PL" dirty="0"/>
              <a:t>.</a:t>
            </a:r>
          </a:p>
          <a:p>
            <a:endParaRPr lang="pl-PL" dirty="0"/>
          </a:p>
        </p:txBody>
      </p:sp>
      <p:sp>
        <p:nvSpPr>
          <p:cNvPr id="308238" name="Rectangle 14"/>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pl-PL"/>
          </a:p>
        </p:txBody>
      </p:sp>
      <p:graphicFrame>
        <p:nvGraphicFramePr>
          <p:cNvPr id="308237" name="Object 13"/>
          <p:cNvGraphicFramePr>
            <a:graphicFrameLocks noChangeAspect="1"/>
          </p:cNvGraphicFramePr>
          <p:nvPr/>
        </p:nvGraphicFramePr>
        <p:xfrm>
          <a:off x="2700338" y="2636838"/>
          <a:ext cx="3357562" cy="1292225"/>
        </p:xfrm>
        <a:graphic>
          <a:graphicData uri="http://schemas.openxmlformats.org/presentationml/2006/ole">
            <p:oleObj spid="_x0000_s480258" name="Równanie" r:id="rId3" imgW="1587240" imgH="609480" progId="">
              <p:embed/>
            </p:oleObj>
          </a:graphicData>
        </a:graphic>
      </p:graphicFrame>
      <p:sp>
        <p:nvSpPr>
          <p:cNvPr id="308239" name="Rectangle 15"/>
          <p:cNvSpPr>
            <a:spLocks noChangeArrowheads="1"/>
          </p:cNvSpPr>
          <p:nvPr/>
        </p:nvSpPr>
        <p:spPr bwMode="auto">
          <a:xfrm>
            <a:off x="323850" y="3933825"/>
            <a:ext cx="8496300" cy="1511300"/>
          </a:xfrm>
          <a:prstGeom prst="rect">
            <a:avLst/>
          </a:prstGeom>
          <a:noFill/>
          <a:ln w="9525">
            <a:noFill/>
            <a:miter lim="800000"/>
            <a:headEnd/>
            <a:tailEnd/>
          </a:ln>
          <a:effectLst/>
        </p:spPr>
        <p:txBody>
          <a:bodyPr/>
          <a:lstStyle/>
          <a:p>
            <a:pPr>
              <a:spcBef>
                <a:spcPct val="50000"/>
              </a:spcBef>
              <a:buSzPct val="70000"/>
              <a:buFont typeface="Georgia" pitchFamily="18" charset="0"/>
              <a:buNone/>
            </a:pPr>
            <a:r>
              <a:rPr lang="pl-PL" sz="2800" dirty="0">
                <a:latin typeface="+mn-lt"/>
              </a:rPr>
              <a:t>Wielkość ta nazywana jest </a:t>
            </a:r>
            <a:r>
              <a:rPr lang="pl-PL" sz="2800" i="1" dirty="0">
                <a:solidFill>
                  <a:srgbClr val="006699"/>
                </a:solidFill>
                <a:latin typeface="+mn-lt"/>
              </a:rPr>
              <a:t>błędem standardowym estymacji</a:t>
            </a:r>
          </a:p>
          <a:p>
            <a:pPr>
              <a:spcBef>
                <a:spcPct val="50000"/>
              </a:spcBef>
              <a:buSzPct val="70000"/>
              <a:buFont typeface="Georgia" pitchFamily="18" charset="0"/>
              <a:buNone/>
            </a:pPr>
            <a:endParaRPr lang="pl-PL" sz="2800" i="1" dirty="0">
              <a:solidFill>
                <a:schemeClr val="bg2"/>
              </a:solidFill>
              <a:latin typeface="+mn-lt"/>
            </a:endParaRPr>
          </a:p>
        </p:txBody>
      </p:sp>
      <p:pic>
        <p:nvPicPr>
          <p:cNvPr id="308240" name="Picture 16"/>
          <p:cNvPicPr>
            <a:picLocks noChangeAspect="1" noChangeArrowheads="1"/>
          </p:cNvPicPr>
          <p:nvPr/>
        </p:nvPicPr>
        <p:blipFill>
          <a:blip r:embed="rId4" cstate="print"/>
          <a:srcRect/>
          <a:stretch>
            <a:fillRect/>
          </a:stretch>
        </p:blipFill>
        <p:spPr bwMode="auto">
          <a:xfrm>
            <a:off x="1763713" y="5084763"/>
            <a:ext cx="5476875" cy="1143000"/>
          </a:xfrm>
          <a:prstGeom prst="rect">
            <a:avLst/>
          </a:prstGeom>
          <a:noFill/>
          <a:ln w="9525">
            <a:noFill/>
            <a:miter lim="800000"/>
            <a:headEnd/>
            <a:tailEnd/>
          </a:ln>
          <a:effectLst/>
        </p:spPr>
      </p:pic>
      <p:sp>
        <p:nvSpPr>
          <p:cNvPr id="308241" name="Text Box 17"/>
          <p:cNvSpPr txBox="1">
            <a:spLocks noChangeArrowheads="1"/>
          </p:cNvSpPr>
          <p:nvPr/>
        </p:nvSpPr>
        <p:spPr bwMode="auto">
          <a:xfrm>
            <a:off x="6011863" y="5300663"/>
            <a:ext cx="500062" cy="366712"/>
          </a:xfrm>
          <a:prstGeom prst="rect">
            <a:avLst/>
          </a:prstGeom>
          <a:noFill/>
          <a:ln w="9525">
            <a:noFill/>
            <a:miter lim="800000"/>
            <a:headEnd/>
            <a:tailEnd/>
          </a:ln>
          <a:effectLst/>
        </p:spPr>
        <p:txBody>
          <a:bodyPr wrap="none">
            <a:spAutoFit/>
          </a:bodyPr>
          <a:lstStyle/>
          <a:p>
            <a:r>
              <a:rPr lang="pl-PL" b="1">
                <a:solidFill>
                  <a:srgbClr val="FF0000"/>
                </a:solidFill>
                <a:latin typeface="Georgia" pitchFamily="18" charset="0"/>
              </a:rPr>
              <a:t>(1)</a:t>
            </a:r>
          </a:p>
        </p:txBody>
      </p:sp>
      <p:sp>
        <p:nvSpPr>
          <p:cNvPr id="308242" name="Text Box 18"/>
          <p:cNvSpPr txBox="1">
            <a:spLocks noChangeArrowheads="1"/>
          </p:cNvSpPr>
          <p:nvPr/>
        </p:nvSpPr>
        <p:spPr bwMode="auto">
          <a:xfrm>
            <a:off x="2195513" y="4437063"/>
            <a:ext cx="500062" cy="366712"/>
          </a:xfrm>
          <a:prstGeom prst="rect">
            <a:avLst/>
          </a:prstGeom>
          <a:noFill/>
          <a:ln w="9525">
            <a:noFill/>
            <a:miter lim="800000"/>
            <a:headEnd/>
            <a:tailEnd/>
          </a:ln>
          <a:effectLst/>
        </p:spPr>
        <p:txBody>
          <a:bodyPr wrap="none">
            <a:spAutoFit/>
          </a:bodyPr>
          <a:lstStyle/>
          <a:p>
            <a:r>
              <a:rPr lang="pl-PL" b="1">
                <a:solidFill>
                  <a:srgbClr val="FF0000"/>
                </a:solidFill>
                <a:latin typeface="Georgia" pitchFamily="18" charset="0"/>
              </a:rPr>
              <a:t>(1)</a:t>
            </a:r>
          </a:p>
        </p:txBody>
      </p:sp>
      <p:sp>
        <p:nvSpPr>
          <p:cNvPr id="308243" name="Line 19"/>
          <p:cNvSpPr>
            <a:spLocks noChangeShapeType="1"/>
          </p:cNvSpPr>
          <p:nvPr/>
        </p:nvSpPr>
        <p:spPr bwMode="auto">
          <a:xfrm>
            <a:off x="4356100" y="5589588"/>
            <a:ext cx="1728788" cy="0"/>
          </a:xfrm>
          <a:prstGeom prst="line">
            <a:avLst/>
          </a:prstGeom>
          <a:noFill/>
          <a:ln w="28575">
            <a:solidFill>
              <a:srgbClr val="FF0000"/>
            </a:solidFill>
            <a:round/>
            <a:headEnd/>
            <a:tailEnd/>
          </a:ln>
          <a:effectLst/>
        </p:spPr>
        <p:txBody>
          <a:bodyPr/>
          <a:lstStyle/>
          <a:p>
            <a:endParaRPr lang="pl-P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3"/>
          <p:cNvSpPr>
            <a:spLocks noGrp="1"/>
          </p:cNvSpPr>
          <p:nvPr>
            <p:ph type="ftr" sz="quarter" idx="10"/>
          </p:nvPr>
        </p:nvSpPr>
        <p:spPr/>
        <p:txBody>
          <a:bodyPr/>
          <a:lstStyle/>
          <a:p>
            <a:r>
              <a:rPr lang="pl-PL"/>
              <a:t>KISIM, WIMiIP, AGH</a:t>
            </a:r>
          </a:p>
        </p:txBody>
      </p:sp>
      <p:sp>
        <p:nvSpPr>
          <p:cNvPr id="309250" name="Rectangle 2"/>
          <p:cNvSpPr>
            <a:spLocks noGrp="1" noChangeArrowheads="1"/>
          </p:cNvSpPr>
          <p:nvPr>
            <p:ph type="title"/>
          </p:nvPr>
        </p:nvSpPr>
        <p:spPr/>
        <p:txBody>
          <a:bodyPr/>
          <a:lstStyle/>
          <a:p>
            <a:r>
              <a:rPr lang="pl-PL"/>
              <a:t>Ocena estymacji parametrów modelu (2)</a:t>
            </a:r>
          </a:p>
        </p:txBody>
      </p:sp>
      <p:sp>
        <p:nvSpPr>
          <p:cNvPr id="309251" name="Rectangle 3"/>
          <p:cNvSpPr>
            <a:spLocks noGrp="1" noChangeArrowheads="1"/>
          </p:cNvSpPr>
          <p:nvPr>
            <p:ph type="body" idx="1"/>
          </p:nvPr>
        </p:nvSpPr>
        <p:spPr>
          <a:xfrm>
            <a:off x="468313" y="1268413"/>
            <a:ext cx="8229600" cy="1439862"/>
          </a:xfrm>
        </p:spPr>
        <p:txBody>
          <a:bodyPr/>
          <a:lstStyle/>
          <a:p>
            <a:r>
              <a:rPr lang="pl-PL" i="1" dirty="0">
                <a:solidFill>
                  <a:srgbClr val="006699"/>
                </a:solidFill>
              </a:rPr>
              <a:t>Średni błąd szacunku parametrów</a:t>
            </a:r>
            <a:r>
              <a:rPr lang="pl-PL" dirty="0">
                <a:solidFill>
                  <a:srgbClr val="006699"/>
                </a:solidFill>
              </a:rPr>
              <a:t> </a:t>
            </a:r>
            <a:r>
              <a:rPr lang="pl-PL" dirty="0"/>
              <a:t>– oszacowanie średniej rozbieżności pomiędzy parametrami modelu a jego możliwymi ocenami</a:t>
            </a:r>
          </a:p>
        </p:txBody>
      </p:sp>
      <p:pic>
        <p:nvPicPr>
          <p:cNvPr id="309252" name="Picture 4"/>
          <p:cNvPicPr>
            <a:picLocks noChangeAspect="1" noChangeArrowheads="1"/>
          </p:cNvPicPr>
          <p:nvPr/>
        </p:nvPicPr>
        <p:blipFill>
          <a:blip r:embed="rId2" cstate="print"/>
          <a:srcRect/>
          <a:stretch>
            <a:fillRect/>
          </a:stretch>
        </p:blipFill>
        <p:spPr bwMode="auto">
          <a:xfrm>
            <a:off x="1619250" y="2708275"/>
            <a:ext cx="5476875" cy="1143000"/>
          </a:xfrm>
          <a:prstGeom prst="rect">
            <a:avLst/>
          </a:prstGeom>
          <a:noFill/>
          <a:ln w="9525">
            <a:noFill/>
            <a:miter lim="800000"/>
            <a:headEnd/>
            <a:tailEnd/>
          </a:ln>
          <a:effectLst/>
        </p:spPr>
      </p:pic>
      <p:sp>
        <p:nvSpPr>
          <p:cNvPr id="309253" name="Text Box 5"/>
          <p:cNvSpPr txBox="1">
            <a:spLocks noChangeArrowheads="1"/>
          </p:cNvSpPr>
          <p:nvPr/>
        </p:nvSpPr>
        <p:spPr bwMode="auto">
          <a:xfrm>
            <a:off x="4355976" y="3212976"/>
            <a:ext cx="530225" cy="366712"/>
          </a:xfrm>
          <a:prstGeom prst="rect">
            <a:avLst/>
          </a:prstGeom>
          <a:noFill/>
          <a:ln w="9525">
            <a:noFill/>
            <a:miter lim="800000"/>
            <a:headEnd/>
            <a:tailEnd/>
          </a:ln>
          <a:effectLst/>
        </p:spPr>
        <p:txBody>
          <a:bodyPr wrap="none">
            <a:spAutoFit/>
          </a:bodyPr>
          <a:lstStyle/>
          <a:p>
            <a:r>
              <a:rPr lang="pl-PL" b="1" dirty="0">
                <a:solidFill>
                  <a:srgbClr val="FF0000"/>
                </a:solidFill>
                <a:latin typeface="Georgia" pitchFamily="18" charset="0"/>
              </a:rPr>
              <a:t>(2)</a:t>
            </a:r>
          </a:p>
        </p:txBody>
      </p:sp>
      <p:sp>
        <p:nvSpPr>
          <p:cNvPr id="309256" name="Text Box 8"/>
          <p:cNvSpPr txBox="1">
            <a:spLocks noChangeArrowheads="1"/>
          </p:cNvSpPr>
          <p:nvPr/>
        </p:nvSpPr>
        <p:spPr bwMode="auto">
          <a:xfrm>
            <a:off x="6084888" y="2205038"/>
            <a:ext cx="530225" cy="366712"/>
          </a:xfrm>
          <a:prstGeom prst="rect">
            <a:avLst/>
          </a:prstGeom>
          <a:noFill/>
          <a:ln w="9525">
            <a:noFill/>
            <a:miter lim="800000"/>
            <a:headEnd/>
            <a:tailEnd/>
          </a:ln>
          <a:effectLst/>
        </p:spPr>
        <p:txBody>
          <a:bodyPr wrap="none">
            <a:spAutoFit/>
          </a:bodyPr>
          <a:lstStyle/>
          <a:p>
            <a:r>
              <a:rPr lang="pl-PL" b="1">
                <a:solidFill>
                  <a:srgbClr val="FF0000"/>
                </a:solidFill>
                <a:latin typeface="Georgia" pitchFamily="18" charset="0"/>
              </a:rPr>
              <a:t>(2)</a:t>
            </a:r>
          </a:p>
        </p:txBody>
      </p:sp>
      <p:sp>
        <p:nvSpPr>
          <p:cNvPr id="309257" name="Rectangle 9"/>
          <p:cNvSpPr>
            <a:spLocks noChangeArrowheads="1"/>
          </p:cNvSpPr>
          <p:nvPr/>
        </p:nvSpPr>
        <p:spPr bwMode="auto">
          <a:xfrm>
            <a:off x="539750" y="4149725"/>
            <a:ext cx="8229600" cy="2303463"/>
          </a:xfrm>
          <a:prstGeom prst="rect">
            <a:avLst/>
          </a:prstGeom>
          <a:noFill/>
          <a:ln w="9525">
            <a:noFill/>
            <a:miter lim="800000"/>
            <a:headEnd/>
            <a:tailEnd/>
          </a:ln>
          <a:effectLst/>
        </p:spPr>
        <p:txBody>
          <a:bodyPr/>
          <a:lstStyle/>
          <a:p>
            <a:pPr>
              <a:spcBef>
                <a:spcPct val="50000"/>
              </a:spcBef>
              <a:buSzPct val="70000"/>
              <a:buFont typeface="Georgia" pitchFamily="18" charset="0"/>
              <a:buNone/>
            </a:pPr>
            <a:r>
              <a:rPr lang="pl-PL" sz="2800" i="1" dirty="0">
                <a:solidFill>
                  <a:srgbClr val="006699"/>
                </a:solidFill>
                <a:latin typeface="+mn-lt"/>
              </a:rPr>
              <a:t>Ilorazy </a:t>
            </a:r>
            <a:r>
              <a:rPr lang="pl-PL" sz="2800" i="1" dirty="0">
                <a:solidFill>
                  <a:srgbClr val="C00000"/>
                </a:solidFill>
                <a:latin typeface="Times New Roman" pitchFamily="18" charset="0"/>
                <a:cs typeface="Times New Roman" pitchFamily="18" charset="0"/>
              </a:rPr>
              <a:t>t (</a:t>
            </a:r>
            <a:r>
              <a:rPr lang="pl-PL" sz="2800" i="1" dirty="0" err="1">
                <a:solidFill>
                  <a:srgbClr val="C00000"/>
                </a:solidFill>
                <a:latin typeface="Times New Roman" pitchFamily="18" charset="0"/>
                <a:cs typeface="Times New Roman" pitchFamily="18" charset="0"/>
              </a:rPr>
              <a:t>t=b</a:t>
            </a:r>
            <a:r>
              <a:rPr lang="pl-PL" sz="2800" i="1" baseline="-25000" dirty="0" err="1">
                <a:solidFill>
                  <a:srgbClr val="C00000"/>
                </a:solidFill>
                <a:latin typeface="Times New Roman" pitchFamily="18" charset="0"/>
                <a:cs typeface="Times New Roman" pitchFamily="18" charset="0"/>
              </a:rPr>
              <a:t>i</a:t>
            </a:r>
            <a:r>
              <a:rPr lang="pl-PL" sz="2800" i="1" dirty="0">
                <a:solidFill>
                  <a:srgbClr val="C00000"/>
                </a:solidFill>
                <a:latin typeface="Times New Roman" pitchFamily="18" charset="0"/>
                <a:cs typeface="Times New Roman" pitchFamily="18" charset="0"/>
              </a:rPr>
              <a:t>/</a:t>
            </a:r>
            <a:r>
              <a:rPr lang="pl-PL" sz="2800" i="1" dirty="0" err="1">
                <a:solidFill>
                  <a:srgbClr val="C00000"/>
                </a:solidFill>
                <a:latin typeface="Times New Roman" pitchFamily="18" charset="0"/>
                <a:cs typeface="Times New Roman" pitchFamily="18" charset="0"/>
              </a:rPr>
              <a:t>S</a:t>
            </a:r>
            <a:r>
              <a:rPr lang="pl-PL" sz="2800" i="1" baseline="-25000" dirty="0" err="1">
                <a:solidFill>
                  <a:srgbClr val="C00000"/>
                </a:solidFill>
                <a:latin typeface="Times New Roman" pitchFamily="18" charset="0"/>
                <a:cs typeface="Times New Roman" pitchFamily="18" charset="0"/>
              </a:rPr>
              <a:t>bi</a:t>
            </a:r>
            <a:r>
              <a:rPr lang="pl-PL" sz="2800" i="1" dirty="0">
                <a:solidFill>
                  <a:srgbClr val="C00000"/>
                </a:solidFill>
                <a:latin typeface="Times New Roman" pitchFamily="18" charset="0"/>
                <a:cs typeface="Times New Roman" pitchFamily="18" charset="0"/>
              </a:rPr>
              <a:t>)</a:t>
            </a:r>
            <a:r>
              <a:rPr lang="pl-PL" sz="2800" i="1" dirty="0">
                <a:solidFill>
                  <a:schemeClr val="bg2"/>
                </a:solidFill>
                <a:latin typeface="+mn-lt"/>
              </a:rPr>
              <a:t>	     </a:t>
            </a:r>
            <a:r>
              <a:rPr lang="pl-PL" sz="2800" dirty="0">
                <a:latin typeface="+mn-lt"/>
              </a:rPr>
              <a:t>- wskazuje ile razy ocena parametru jest większa od jego błędu szacunku</a:t>
            </a:r>
          </a:p>
          <a:p>
            <a:pPr>
              <a:spcBef>
                <a:spcPct val="50000"/>
              </a:spcBef>
              <a:buSzPct val="70000"/>
              <a:buFont typeface="Georgia" pitchFamily="18" charset="0"/>
              <a:buNone/>
            </a:pPr>
            <a:r>
              <a:rPr lang="pl-PL" sz="2800" dirty="0">
                <a:latin typeface="+mn-lt"/>
              </a:rPr>
              <a:t>Najpopularniejszą miarą dopasowania jest współczynnik determinacji </a:t>
            </a:r>
            <a:r>
              <a:rPr lang="pl-PL" sz="2800" i="1" dirty="0">
                <a:solidFill>
                  <a:srgbClr val="C00000"/>
                </a:solidFill>
                <a:latin typeface="Times New Roman" pitchFamily="18" charset="0"/>
                <a:cs typeface="Times New Roman" pitchFamily="18" charset="0"/>
              </a:rPr>
              <a:t>R</a:t>
            </a:r>
            <a:r>
              <a:rPr lang="pl-PL" sz="2800" i="1" baseline="30000" dirty="0">
                <a:solidFill>
                  <a:srgbClr val="C00000"/>
                </a:solidFill>
                <a:latin typeface="Times New Roman" pitchFamily="18" charset="0"/>
                <a:cs typeface="Times New Roman" pitchFamily="18" charset="0"/>
              </a:rPr>
              <a:t>2</a:t>
            </a:r>
            <a:r>
              <a:rPr lang="pl-PL" sz="2800" dirty="0">
                <a:latin typeface="+mn-lt"/>
              </a:rPr>
              <a:t> </a:t>
            </a:r>
          </a:p>
        </p:txBody>
      </p:sp>
      <p:sp>
        <p:nvSpPr>
          <p:cNvPr id="309258" name="Text Box 10"/>
          <p:cNvSpPr txBox="1">
            <a:spLocks noChangeArrowheads="1"/>
          </p:cNvSpPr>
          <p:nvPr/>
        </p:nvSpPr>
        <p:spPr bwMode="auto">
          <a:xfrm>
            <a:off x="5076056" y="3212976"/>
            <a:ext cx="530225" cy="366712"/>
          </a:xfrm>
          <a:prstGeom prst="rect">
            <a:avLst/>
          </a:prstGeom>
          <a:noFill/>
          <a:ln w="9525">
            <a:noFill/>
            <a:miter lim="800000"/>
            <a:headEnd/>
            <a:tailEnd/>
          </a:ln>
          <a:effectLst/>
        </p:spPr>
        <p:txBody>
          <a:bodyPr wrap="none">
            <a:spAutoFit/>
          </a:bodyPr>
          <a:lstStyle/>
          <a:p>
            <a:r>
              <a:rPr lang="pl-PL" b="1" dirty="0">
                <a:solidFill>
                  <a:srgbClr val="FF0000"/>
                </a:solidFill>
                <a:latin typeface="Georgia" pitchFamily="18" charset="0"/>
              </a:rPr>
              <a:t>(3)</a:t>
            </a:r>
          </a:p>
        </p:txBody>
      </p:sp>
      <p:sp>
        <p:nvSpPr>
          <p:cNvPr id="309259" name="Text Box 11"/>
          <p:cNvSpPr txBox="1">
            <a:spLocks noChangeArrowheads="1"/>
          </p:cNvSpPr>
          <p:nvPr/>
        </p:nvSpPr>
        <p:spPr bwMode="auto">
          <a:xfrm>
            <a:off x="3131840" y="4221088"/>
            <a:ext cx="530225" cy="366712"/>
          </a:xfrm>
          <a:prstGeom prst="rect">
            <a:avLst/>
          </a:prstGeom>
          <a:noFill/>
          <a:ln w="9525">
            <a:noFill/>
            <a:miter lim="800000"/>
            <a:headEnd/>
            <a:tailEnd/>
          </a:ln>
          <a:effectLst/>
        </p:spPr>
        <p:txBody>
          <a:bodyPr wrap="none">
            <a:spAutoFit/>
          </a:bodyPr>
          <a:lstStyle/>
          <a:p>
            <a:r>
              <a:rPr lang="pl-PL" b="1" dirty="0">
                <a:solidFill>
                  <a:srgbClr val="FF0000"/>
                </a:solidFill>
                <a:latin typeface="Georgia" pitchFamily="18" charset="0"/>
              </a:rPr>
              <a:t>(3)</a:t>
            </a:r>
          </a:p>
        </p:txBody>
      </p:sp>
      <p:sp>
        <p:nvSpPr>
          <p:cNvPr id="11" name="Text Box 11"/>
          <p:cNvSpPr txBox="1">
            <a:spLocks noChangeArrowheads="1"/>
          </p:cNvSpPr>
          <p:nvPr/>
        </p:nvSpPr>
        <p:spPr bwMode="auto">
          <a:xfrm>
            <a:off x="4788024" y="2780928"/>
            <a:ext cx="1635384" cy="369332"/>
          </a:xfrm>
          <a:prstGeom prst="rect">
            <a:avLst/>
          </a:prstGeom>
          <a:noFill/>
          <a:ln w="9525">
            <a:noFill/>
            <a:miter lim="800000"/>
            <a:headEnd/>
            <a:tailEnd/>
          </a:ln>
          <a:effectLst/>
        </p:spPr>
        <p:txBody>
          <a:bodyPr wrap="none">
            <a:spAutoFit/>
          </a:bodyPr>
          <a:lstStyle/>
          <a:p>
            <a:r>
              <a:rPr lang="pl-PL" b="1" dirty="0" smtClean="0">
                <a:solidFill>
                  <a:srgbClr val="FF0000"/>
                </a:solidFill>
                <a:latin typeface="Georgia" pitchFamily="18" charset="0"/>
              </a:rPr>
              <a:t>(              ) (4)</a:t>
            </a:r>
            <a:endParaRPr lang="pl-PL" b="1" dirty="0">
              <a:solidFill>
                <a:srgbClr val="FF0000"/>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5"/>
          <p:cNvSpPr>
            <a:spLocks noGrp="1"/>
          </p:cNvSpPr>
          <p:nvPr>
            <p:ph type="ftr" sz="quarter" idx="10"/>
          </p:nvPr>
        </p:nvSpPr>
        <p:spPr/>
        <p:txBody>
          <a:bodyPr/>
          <a:lstStyle/>
          <a:p>
            <a:r>
              <a:rPr lang="pl-PL"/>
              <a:t>KISIM, WIMiIP, AGH</a:t>
            </a:r>
          </a:p>
        </p:txBody>
      </p:sp>
      <p:sp>
        <p:nvSpPr>
          <p:cNvPr id="123906" name="Rectangle 2"/>
          <p:cNvSpPr>
            <a:spLocks noGrp="1" noChangeArrowheads="1"/>
          </p:cNvSpPr>
          <p:nvPr>
            <p:ph type="title"/>
          </p:nvPr>
        </p:nvSpPr>
        <p:spPr/>
        <p:txBody>
          <a:bodyPr/>
          <a:lstStyle/>
          <a:p>
            <a:r>
              <a:rPr lang="pl-PL" dirty="0" smtClean="0"/>
              <a:t>Model </a:t>
            </a:r>
            <a:r>
              <a:rPr lang="pl-PL" dirty="0"/>
              <a:t>deterministyczny</a:t>
            </a:r>
          </a:p>
        </p:txBody>
      </p:sp>
      <p:sp>
        <p:nvSpPr>
          <p:cNvPr id="123907" name="Rectangle 3"/>
          <p:cNvSpPr>
            <a:spLocks noGrp="1" noChangeArrowheads="1"/>
          </p:cNvSpPr>
          <p:nvPr>
            <p:ph type="body" sz="half" idx="1"/>
          </p:nvPr>
        </p:nvSpPr>
        <p:spPr/>
        <p:txBody>
          <a:bodyPr/>
          <a:lstStyle/>
          <a:p>
            <a:pPr>
              <a:lnSpc>
                <a:spcPct val="90000"/>
              </a:lnSpc>
            </a:pPr>
            <a:r>
              <a:rPr lang="pl-PL" sz="2400" i="1" dirty="0">
                <a:solidFill>
                  <a:srgbClr val="006699"/>
                </a:solidFill>
              </a:rPr>
              <a:t>Model deterministyczny</a:t>
            </a:r>
            <a:r>
              <a:rPr lang="pl-PL" sz="2400" dirty="0"/>
              <a:t>: </a:t>
            </a:r>
          </a:p>
          <a:p>
            <a:pPr>
              <a:lnSpc>
                <a:spcPct val="90000"/>
              </a:lnSpc>
            </a:pPr>
            <a:r>
              <a:rPr lang="pl-PL" sz="2400" dirty="0"/>
              <a:t>W analizie często mamy do czynienia ze zjawiskami będącymi funkcjami </a:t>
            </a:r>
            <a:r>
              <a:rPr lang="pl-PL" sz="2400" dirty="0">
                <a:solidFill>
                  <a:srgbClr val="006699"/>
                </a:solidFill>
              </a:rPr>
              <a:t>zdeterminowanymi</a:t>
            </a:r>
            <a:r>
              <a:rPr lang="pl-PL" sz="2400" dirty="0"/>
              <a:t>. Ich wartość może być opisana za pomocą ścisłych zależności matematycznych pomiędzy zmiennymi, wyniki eksperymentów są powtarzalne, np.: </a:t>
            </a:r>
          </a:p>
          <a:p>
            <a:pPr lvl="1">
              <a:lnSpc>
                <a:spcPct val="90000"/>
              </a:lnSpc>
            </a:pPr>
            <a:r>
              <a:rPr lang="pl-PL" sz="2000" dirty="0"/>
              <a:t>ruch satelity po orbicie, </a:t>
            </a:r>
          </a:p>
          <a:p>
            <a:pPr lvl="1">
              <a:lnSpc>
                <a:spcPct val="90000"/>
              </a:lnSpc>
            </a:pPr>
            <a:r>
              <a:rPr lang="pl-PL" sz="2000" dirty="0"/>
              <a:t>zmiana temperatury wody przy podgrzewaniu, </a:t>
            </a:r>
          </a:p>
          <a:p>
            <a:pPr>
              <a:lnSpc>
                <a:spcPct val="90000"/>
              </a:lnSpc>
            </a:pPr>
            <a:endParaRPr lang="pl-PL" sz="2400" dirty="0"/>
          </a:p>
        </p:txBody>
      </p:sp>
      <p:graphicFrame>
        <p:nvGraphicFramePr>
          <p:cNvPr id="12" name="Object 3"/>
          <p:cNvGraphicFramePr>
            <a:graphicFrameLocks noChangeAspect="1"/>
          </p:cNvGraphicFramePr>
          <p:nvPr/>
        </p:nvGraphicFramePr>
        <p:xfrm>
          <a:off x="4716016" y="1196752"/>
          <a:ext cx="3765624" cy="2613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Object 10"/>
          <p:cNvGraphicFramePr>
            <a:graphicFrameLocks noChangeAspect="1"/>
          </p:cNvGraphicFramePr>
          <p:nvPr/>
        </p:nvGraphicFramePr>
        <p:xfrm>
          <a:off x="4716016" y="4077072"/>
          <a:ext cx="3712717" cy="2448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71600" y="0"/>
            <a:ext cx="7596187" cy="980728"/>
          </a:xfrm>
        </p:spPr>
        <p:txBody>
          <a:bodyPr/>
          <a:lstStyle/>
          <a:p>
            <a:pPr eaLnBrk="1" hangingPunct="1"/>
            <a:r>
              <a:rPr lang="pl-PL" dirty="0" smtClean="0"/>
              <a:t>Analiza reszt</a:t>
            </a:r>
          </a:p>
        </p:txBody>
      </p:sp>
      <p:sp>
        <p:nvSpPr>
          <p:cNvPr id="33795" name="Rectangle 3"/>
          <p:cNvSpPr>
            <a:spLocks noGrp="1" noChangeArrowheads="1"/>
          </p:cNvSpPr>
          <p:nvPr>
            <p:ph type="body" idx="1"/>
          </p:nvPr>
        </p:nvSpPr>
        <p:spPr>
          <a:xfrm>
            <a:off x="323850" y="1557338"/>
            <a:ext cx="8286750" cy="4614862"/>
          </a:xfrm>
        </p:spPr>
        <p:txBody>
          <a:bodyPr>
            <a:normAutofit fontScale="85000" lnSpcReduction="20000"/>
          </a:bodyPr>
          <a:lstStyle/>
          <a:p>
            <a:pPr algn="just" eaLnBrk="1" hangingPunct="1">
              <a:lnSpc>
                <a:spcPct val="90000"/>
              </a:lnSpc>
            </a:pPr>
            <a:r>
              <a:rPr lang="pl-PL" dirty="0" smtClean="0">
                <a:solidFill>
                  <a:srgbClr val="3333CC"/>
                </a:solidFill>
              </a:rPr>
              <a:t>Reszta odpowiadająca i-tej obserwacji wyraża się wzorem</a:t>
            </a:r>
          </a:p>
          <a:p>
            <a:pPr algn="just" eaLnBrk="1" hangingPunct="1">
              <a:lnSpc>
                <a:spcPct val="90000"/>
              </a:lnSpc>
            </a:pPr>
            <a:endParaRPr lang="pl-PL" dirty="0" smtClean="0"/>
          </a:p>
          <a:p>
            <a:pPr lvl="4" algn="just" eaLnBrk="1" hangingPunct="1">
              <a:lnSpc>
                <a:spcPct val="90000"/>
              </a:lnSpc>
              <a:buFontTx/>
              <a:buNone/>
            </a:pPr>
            <a:r>
              <a:rPr lang="pl-PL" dirty="0" smtClean="0"/>
              <a:t>				</a:t>
            </a:r>
            <a:r>
              <a:rPr lang="pl-PL" sz="2400" dirty="0" smtClean="0"/>
              <a:t>, gdzie i=1,2,....,n</a:t>
            </a:r>
          </a:p>
          <a:p>
            <a:pPr algn="just" eaLnBrk="1" hangingPunct="1">
              <a:lnSpc>
                <a:spcPct val="90000"/>
              </a:lnSpc>
            </a:pPr>
            <a:r>
              <a:rPr lang="pl-PL" dirty="0" smtClean="0">
                <a:solidFill>
                  <a:srgbClr val="3333CC"/>
                </a:solidFill>
              </a:rPr>
              <a:t>Wariancja </a:t>
            </a:r>
            <a:r>
              <a:rPr lang="pl-PL" dirty="0" err="1" smtClean="0">
                <a:solidFill>
                  <a:srgbClr val="3333CC"/>
                </a:solidFill>
              </a:rPr>
              <a:t>resztowa</a:t>
            </a:r>
            <a:r>
              <a:rPr lang="pl-PL" dirty="0" smtClean="0">
                <a:solidFill>
                  <a:srgbClr val="3333CC"/>
                </a:solidFill>
              </a:rPr>
              <a:t> będąca oceną wariancji składnika losowego wyraża się  wzorem</a:t>
            </a:r>
          </a:p>
          <a:p>
            <a:pPr algn="just" eaLnBrk="1" hangingPunct="1">
              <a:lnSpc>
                <a:spcPct val="90000"/>
              </a:lnSpc>
            </a:pPr>
            <a:endParaRPr lang="pl-PL" dirty="0" smtClean="0"/>
          </a:p>
          <a:p>
            <a:pPr algn="just" eaLnBrk="1" hangingPunct="1">
              <a:lnSpc>
                <a:spcPct val="90000"/>
              </a:lnSpc>
            </a:pPr>
            <a:endParaRPr lang="pl-PL" dirty="0" smtClean="0"/>
          </a:p>
          <a:p>
            <a:pPr algn="just" eaLnBrk="1" hangingPunct="1">
              <a:lnSpc>
                <a:spcPct val="90000"/>
              </a:lnSpc>
            </a:pPr>
            <a:endParaRPr lang="pl-PL" dirty="0" smtClean="0"/>
          </a:p>
          <a:p>
            <a:pPr algn="just" eaLnBrk="1" hangingPunct="1">
              <a:lnSpc>
                <a:spcPct val="90000"/>
              </a:lnSpc>
              <a:buFontTx/>
              <a:buNone/>
            </a:pPr>
            <a:endParaRPr lang="pl-PL" dirty="0" smtClean="0"/>
          </a:p>
          <a:p>
            <a:pPr algn="just" eaLnBrk="1" hangingPunct="1">
              <a:lnSpc>
                <a:spcPct val="90000"/>
              </a:lnSpc>
              <a:buFontTx/>
              <a:buNone/>
            </a:pPr>
            <a:r>
              <a:rPr lang="pl-PL" dirty="0" smtClean="0">
                <a:solidFill>
                  <a:srgbClr val="3333CC"/>
                </a:solidFill>
              </a:rPr>
              <a:t>Pierwiastek z wariancji </a:t>
            </a:r>
            <a:r>
              <a:rPr lang="pl-PL" dirty="0" err="1" smtClean="0">
                <a:solidFill>
                  <a:srgbClr val="3333CC"/>
                </a:solidFill>
              </a:rPr>
              <a:t>resztowej</a:t>
            </a:r>
            <a:r>
              <a:rPr lang="pl-PL" dirty="0" smtClean="0">
                <a:solidFill>
                  <a:srgbClr val="3333CC"/>
                </a:solidFill>
              </a:rPr>
              <a:t>, czyli </a:t>
            </a:r>
            <a:r>
              <a:rPr lang="pl-PL" u="sng" dirty="0" smtClean="0"/>
              <a:t>odchylenie standardowe reszt S</a:t>
            </a:r>
            <a:r>
              <a:rPr lang="pl-PL" u="sng" baseline="-25000" dirty="0" smtClean="0"/>
              <a:t>e</a:t>
            </a:r>
            <a:r>
              <a:rPr lang="pl-PL" u="sng" dirty="0" smtClean="0"/>
              <a:t> , zwane standardowym błędem estymacji </a:t>
            </a:r>
            <a:r>
              <a:rPr lang="pl-PL" dirty="0" smtClean="0">
                <a:solidFill>
                  <a:srgbClr val="3333CC"/>
                </a:solidFill>
              </a:rPr>
              <a:t>jest najczęściej stosowaną miarą zgodności modelu z danymi empirycznymi.</a:t>
            </a:r>
          </a:p>
        </p:txBody>
      </p:sp>
      <p:graphicFrame>
        <p:nvGraphicFramePr>
          <p:cNvPr id="33796" name="Object 4"/>
          <p:cNvGraphicFramePr>
            <a:graphicFrameLocks noChangeAspect="1"/>
          </p:cNvGraphicFramePr>
          <p:nvPr/>
        </p:nvGraphicFramePr>
        <p:xfrm>
          <a:off x="2268538" y="2133600"/>
          <a:ext cx="2514600" cy="533400"/>
        </p:xfrm>
        <a:graphic>
          <a:graphicData uri="http://schemas.openxmlformats.org/presentationml/2006/ole">
            <p:oleObj spid="_x0000_s306178" name="Równanie" r:id="rId3" imgW="685800" imgH="228600" progId="">
              <p:embed/>
            </p:oleObj>
          </a:graphicData>
        </a:graphic>
      </p:graphicFrame>
      <p:graphicFrame>
        <p:nvGraphicFramePr>
          <p:cNvPr id="33797" name="Object 5"/>
          <p:cNvGraphicFramePr>
            <a:graphicFrameLocks noChangeAspect="1"/>
          </p:cNvGraphicFramePr>
          <p:nvPr/>
        </p:nvGraphicFramePr>
        <p:xfrm>
          <a:off x="3347864" y="3501008"/>
          <a:ext cx="1905000" cy="1270000"/>
        </p:xfrm>
        <a:graphic>
          <a:graphicData uri="http://schemas.openxmlformats.org/presentationml/2006/ole">
            <p:oleObj spid="_x0000_s306179" name="Równanie" r:id="rId4" imgW="914400" imgH="60948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71600" y="0"/>
            <a:ext cx="7388225" cy="1052736"/>
          </a:xfrm>
        </p:spPr>
        <p:txBody>
          <a:bodyPr/>
          <a:lstStyle/>
          <a:p>
            <a:pPr eaLnBrk="1" hangingPunct="1"/>
            <a:r>
              <a:rPr lang="pl-PL" dirty="0" smtClean="0"/>
              <a:t>Współczynnik zmienności losowej</a:t>
            </a:r>
          </a:p>
        </p:txBody>
      </p:sp>
      <p:sp>
        <p:nvSpPr>
          <p:cNvPr id="34819" name="Rectangle 3"/>
          <p:cNvSpPr>
            <a:spLocks noGrp="1" noChangeArrowheads="1"/>
          </p:cNvSpPr>
          <p:nvPr>
            <p:ph type="body" idx="1"/>
          </p:nvPr>
        </p:nvSpPr>
        <p:spPr>
          <a:xfrm>
            <a:off x="251519" y="1052736"/>
            <a:ext cx="8640961" cy="5472608"/>
          </a:xfrm>
        </p:spPr>
        <p:txBody>
          <a:bodyPr>
            <a:normAutofit fontScale="92500" lnSpcReduction="10000"/>
          </a:bodyPr>
          <a:lstStyle/>
          <a:p>
            <a:pPr eaLnBrk="1" hangingPunct="1"/>
            <a:r>
              <a:rPr lang="pl-PL" dirty="0" smtClean="0">
                <a:solidFill>
                  <a:srgbClr val="000099"/>
                </a:solidFill>
              </a:rPr>
              <a:t>Wielkość </a:t>
            </a:r>
            <a:r>
              <a:rPr lang="pl-PL" i="1" dirty="0" smtClean="0">
                <a:solidFill>
                  <a:srgbClr val="800000"/>
                </a:solidFill>
                <a:latin typeface="Times New Roman" pitchFamily="18" charset="0"/>
                <a:cs typeface="Times New Roman" pitchFamily="18" charset="0"/>
              </a:rPr>
              <a:t>S</a:t>
            </a:r>
            <a:r>
              <a:rPr lang="pl-PL" i="1" baseline="-25000" dirty="0" smtClean="0">
                <a:solidFill>
                  <a:srgbClr val="800000"/>
                </a:solidFill>
                <a:latin typeface="Times New Roman" pitchFamily="18" charset="0"/>
                <a:cs typeface="Times New Roman" pitchFamily="18" charset="0"/>
              </a:rPr>
              <a:t>e</a:t>
            </a:r>
            <a:r>
              <a:rPr lang="pl-PL" i="1" baseline="30000" dirty="0" smtClean="0">
                <a:solidFill>
                  <a:srgbClr val="800000"/>
                </a:solidFill>
                <a:latin typeface="Times New Roman" pitchFamily="18" charset="0"/>
                <a:cs typeface="Times New Roman" pitchFamily="18" charset="0"/>
              </a:rPr>
              <a:t>2</a:t>
            </a:r>
            <a:r>
              <a:rPr lang="pl-PL" baseline="30000" dirty="0" smtClean="0">
                <a:solidFill>
                  <a:srgbClr val="000099"/>
                </a:solidFill>
              </a:rPr>
              <a:t> </a:t>
            </a:r>
            <a:r>
              <a:rPr lang="pl-PL" dirty="0" smtClean="0">
                <a:solidFill>
                  <a:srgbClr val="000099"/>
                </a:solidFill>
              </a:rPr>
              <a:t>wskazuje na przeciętną różnicę między zaobserwowanymi wartościami zmiennej objaśnianej i wartościami teoretycznymi obliczonymi z prostej regresji.</a:t>
            </a:r>
          </a:p>
          <a:p>
            <a:pPr eaLnBrk="1" hangingPunct="1"/>
            <a:r>
              <a:rPr lang="pl-PL" dirty="0" smtClean="0">
                <a:solidFill>
                  <a:srgbClr val="000099"/>
                </a:solidFill>
              </a:rPr>
              <a:t>Współczynnik </a:t>
            </a:r>
            <a:r>
              <a:rPr lang="pl-PL" i="1" dirty="0" smtClean="0">
                <a:solidFill>
                  <a:srgbClr val="800000"/>
                </a:solidFill>
                <a:latin typeface="Times New Roman" pitchFamily="18" charset="0"/>
                <a:cs typeface="Times New Roman" pitchFamily="18" charset="0"/>
              </a:rPr>
              <a:t>W</a:t>
            </a:r>
            <a:r>
              <a:rPr lang="pl-PL" dirty="0" smtClean="0">
                <a:solidFill>
                  <a:srgbClr val="000099"/>
                </a:solidFill>
              </a:rPr>
              <a:t>, obliczany według wzoru</a:t>
            </a:r>
          </a:p>
          <a:p>
            <a:pPr eaLnBrk="1" hangingPunct="1"/>
            <a:endParaRPr lang="pl-PL" dirty="0" smtClean="0">
              <a:solidFill>
                <a:srgbClr val="000099"/>
              </a:solidFill>
            </a:endParaRPr>
          </a:p>
          <a:p>
            <a:pPr eaLnBrk="1" hangingPunct="1"/>
            <a:endParaRPr lang="pl-PL" dirty="0" smtClean="0">
              <a:solidFill>
                <a:srgbClr val="000099"/>
              </a:solidFill>
            </a:endParaRPr>
          </a:p>
          <a:p>
            <a:pPr eaLnBrk="1" hangingPunct="1">
              <a:buFontTx/>
              <a:buNone/>
            </a:pPr>
            <a:r>
              <a:rPr lang="pl-PL" dirty="0" smtClean="0">
                <a:solidFill>
                  <a:srgbClr val="000099"/>
                </a:solidFill>
              </a:rPr>
              <a:t>informuje o tym jaką część średniej wartości zmiennej objaśnianej stanowi błąd standardowy estymacji.</a:t>
            </a:r>
          </a:p>
          <a:p>
            <a:pPr eaLnBrk="1" hangingPunct="1"/>
            <a:r>
              <a:rPr lang="pl-PL" dirty="0" smtClean="0">
                <a:solidFill>
                  <a:srgbClr val="000099"/>
                </a:solidFill>
              </a:rPr>
              <a:t>Po wyznaczeniu równania regresji (modelu) należy sprawdzić hipotezę o istotności otrzymanych współczynników regresji,</a:t>
            </a:r>
          </a:p>
          <a:p>
            <a:pPr eaLnBrk="1" hangingPunct="1"/>
            <a:r>
              <a:rPr lang="pl-PL" dirty="0" smtClean="0">
                <a:solidFill>
                  <a:srgbClr val="000099"/>
                </a:solidFill>
              </a:rPr>
              <a:t>W tym celu przeprowadzamy testy istotności </a:t>
            </a:r>
            <a:r>
              <a:rPr lang="pl-PL" i="1" dirty="0" smtClean="0">
                <a:solidFill>
                  <a:srgbClr val="800000"/>
                </a:solidFill>
                <a:latin typeface="Times New Roman" pitchFamily="18" charset="0"/>
                <a:cs typeface="Times New Roman" pitchFamily="18" charset="0"/>
              </a:rPr>
              <a:t>t</a:t>
            </a:r>
            <a:r>
              <a:rPr lang="pl-PL" dirty="0" smtClean="0">
                <a:solidFill>
                  <a:srgbClr val="000099"/>
                </a:solidFill>
              </a:rPr>
              <a:t> .</a:t>
            </a:r>
          </a:p>
        </p:txBody>
      </p:sp>
      <p:graphicFrame>
        <p:nvGraphicFramePr>
          <p:cNvPr id="34820" name="Object 4"/>
          <p:cNvGraphicFramePr>
            <a:graphicFrameLocks noChangeAspect="1"/>
          </p:cNvGraphicFramePr>
          <p:nvPr/>
        </p:nvGraphicFramePr>
        <p:xfrm>
          <a:off x="2987824" y="2852936"/>
          <a:ext cx="2503198" cy="1080120"/>
        </p:xfrm>
        <a:graphic>
          <a:graphicData uri="http://schemas.openxmlformats.org/presentationml/2006/ole">
            <p:oleObj spid="_x0000_s307202" name="Równanie" r:id="rId3" imgW="508000" imgH="419100"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pl-PL" smtClean="0"/>
              <a:t>Podsumowanie</a:t>
            </a:r>
          </a:p>
        </p:txBody>
      </p:sp>
      <p:sp>
        <p:nvSpPr>
          <p:cNvPr id="35843" name="Rectangle 3"/>
          <p:cNvSpPr>
            <a:spLocks noGrp="1" noChangeArrowheads="1"/>
          </p:cNvSpPr>
          <p:nvPr>
            <p:ph type="body" idx="1"/>
          </p:nvPr>
        </p:nvSpPr>
        <p:spPr>
          <a:xfrm>
            <a:off x="539552" y="1340768"/>
            <a:ext cx="8075612" cy="4497388"/>
          </a:xfrm>
        </p:spPr>
        <p:txBody>
          <a:bodyPr/>
          <a:lstStyle/>
          <a:p>
            <a:pPr eaLnBrk="1" hangingPunct="1"/>
            <a:r>
              <a:rPr lang="pl-PL" sz="2800" dirty="0" smtClean="0">
                <a:solidFill>
                  <a:srgbClr val="006699"/>
                </a:solidFill>
              </a:rPr>
              <a:t>Analiza zależności </a:t>
            </a:r>
            <a:r>
              <a:rPr lang="pl-PL" sz="2800" dirty="0" smtClean="0"/>
              <a:t>pomiędzy badanymi cechami polega na określeniu </a:t>
            </a:r>
          </a:p>
          <a:p>
            <a:pPr lvl="1" eaLnBrk="1" hangingPunct="1"/>
            <a:r>
              <a:rPr lang="pl-PL" sz="2800" dirty="0" smtClean="0">
                <a:solidFill>
                  <a:srgbClr val="800000"/>
                </a:solidFill>
              </a:rPr>
              <a:t>Siły</a:t>
            </a:r>
          </a:p>
          <a:p>
            <a:pPr lvl="1" eaLnBrk="1" hangingPunct="1"/>
            <a:r>
              <a:rPr lang="pl-PL" sz="2800" dirty="0" smtClean="0">
                <a:solidFill>
                  <a:srgbClr val="800000"/>
                </a:solidFill>
              </a:rPr>
              <a:t>Kierunku</a:t>
            </a:r>
          </a:p>
          <a:p>
            <a:pPr lvl="1" eaLnBrk="1" hangingPunct="1"/>
            <a:r>
              <a:rPr lang="pl-PL" sz="2800" dirty="0" smtClean="0">
                <a:solidFill>
                  <a:srgbClr val="800000"/>
                </a:solidFill>
              </a:rPr>
              <a:t>Postaci</a:t>
            </a:r>
            <a:r>
              <a:rPr lang="pl-PL" sz="2800" dirty="0" smtClean="0"/>
              <a:t> – modelu matematycznego </a:t>
            </a:r>
          </a:p>
          <a:p>
            <a:pPr lvl="1" eaLnBrk="1" hangingPunct="1">
              <a:buNone/>
            </a:pPr>
            <a:endParaRPr lang="pl-PL" sz="2800" dirty="0" smtClean="0"/>
          </a:p>
          <a:p>
            <a:pPr marL="539750" lvl="1" indent="0" eaLnBrk="1" hangingPunct="1">
              <a:buNone/>
            </a:pPr>
            <a:r>
              <a:rPr lang="pl-PL" sz="2800" dirty="0" smtClean="0">
                <a:solidFill>
                  <a:srgbClr val="C00000"/>
                </a:solidFill>
              </a:rPr>
              <a:t>Analiza stopnia dopasowania modelu matematycznego do danych empirycznych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1547813" y="115888"/>
            <a:ext cx="7210425" cy="941387"/>
          </a:xfrm>
        </p:spPr>
        <p:txBody>
          <a:bodyPr/>
          <a:lstStyle/>
          <a:p>
            <a:pPr eaLnBrk="1" hangingPunct="1"/>
            <a:r>
              <a:rPr lang="pl-PL" smtClean="0"/>
              <a:t>Interpretacja wyników  obliczeń dla regresji liniowej</a:t>
            </a:r>
          </a:p>
        </p:txBody>
      </p:sp>
      <p:pic>
        <p:nvPicPr>
          <p:cNvPr id="9219" name="Picture 2"/>
          <p:cNvPicPr>
            <a:picLocks noChangeAspect="1" noChangeArrowheads="1"/>
          </p:cNvPicPr>
          <p:nvPr/>
        </p:nvPicPr>
        <p:blipFill>
          <a:blip r:embed="rId2" cstate="print"/>
          <a:srcRect/>
          <a:stretch>
            <a:fillRect/>
          </a:stretch>
        </p:blipFill>
        <p:spPr bwMode="auto">
          <a:xfrm>
            <a:off x="2843213" y="4614863"/>
            <a:ext cx="6300787" cy="1727200"/>
          </a:xfrm>
          <a:prstGeom prst="rect">
            <a:avLst/>
          </a:prstGeom>
          <a:noFill/>
          <a:ln w="9525">
            <a:noFill/>
            <a:miter lim="800000"/>
            <a:headEnd/>
            <a:tailEnd/>
          </a:ln>
          <a:effectLst/>
        </p:spPr>
      </p:pic>
      <p:pic>
        <p:nvPicPr>
          <p:cNvPr id="9220" name="Picture 3"/>
          <p:cNvPicPr>
            <a:picLocks noChangeAspect="1" noChangeArrowheads="1"/>
          </p:cNvPicPr>
          <p:nvPr/>
        </p:nvPicPr>
        <p:blipFill>
          <a:blip r:embed="rId3" cstate="print"/>
          <a:srcRect/>
          <a:stretch>
            <a:fillRect/>
          </a:stretch>
        </p:blipFill>
        <p:spPr bwMode="auto">
          <a:xfrm>
            <a:off x="-30163" y="1268413"/>
            <a:ext cx="3638551" cy="4400550"/>
          </a:xfrm>
          <a:prstGeom prst="rect">
            <a:avLst/>
          </a:prstGeom>
          <a:noFill/>
          <a:ln w="9525">
            <a:noFill/>
            <a:miter lim="800000"/>
            <a:headEnd/>
            <a:tailEnd/>
          </a:ln>
          <a:effectLst/>
        </p:spPr>
      </p:pic>
      <p:pic>
        <p:nvPicPr>
          <p:cNvPr id="9221" name="Picture 4"/>
          <p:cNvPicPr>
            <a:picLocks noChangeAspect="1" noChangeArrowheads="1"/>
          </p:cNvPicPr>
          <p:nvPr/>
        </p:nvPicPr>
        <p:blipFill>
          <a:blip r:embed="rId4" cstate="print"/>
          <a:srcRect/>
          <a:stretch>
            <a:fillRect/>
          </a:stretch>
        </p:blipFill>
        <p:spPr bwMode="auto">
          <a:xfrm>
            <a:off x="3608388" y="980728"/>
            <a:ext cx="5400675" cy="34626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p:txBody>
          <a:bodyPr/>
          <a:lstStyle/>
          <a:p>
            <a:pPr eaLnBrk="1" hangingPunct="1"/>
            <a:r>
              <a:rPr lang="pl-PL" smtClean="0">
                <a:latin typeface="+mn-lt"/>
              </a:rPr>
              <a:t>Weryfikacja statystyczna modelu</a:t>
            </a:r>
          </a:p>
        </p:txBody>
      </p:sp>
      <p:graphicFrame>
        <p:nvGraphicFramePr>
          <p:cNvPr id="11267" name="Symbol zastępczy zawartości 3"/>
          <p:cNvGraphicFramePr>
            <a:graphicFrameLocks noGrp="1" noChangeAspect="1"/>
          </p:cNvGraphicFramePr>
          <p:nvPr>
            <p:ph idx="1"/>
          </p:nvPr>
        </p:nvGraphicFramePr>
        <p:xfrm>
          <a:off x="323528" y="1268760"/>
          <a:ext cx="2555875" cy="1155700"/>
        </p:xfrm>
        <a:graphic>
          <a:graphicData uri="http://schemas.openxmlformats.org/presentationml/2006/ole">
            <p:oleObj spid="_x0000_s423938" name="Równanie" r:id="rId3" imgW="1346200" imgH="609600" progId="">
              <p:embed/>
            </p:oleObj>
          </a:graphicData>
        </a:graphic>
      </p:graphicFrame>
      <p:sp>
        <p:nvSpPr>
          <p:cNvPr id="11268" name="pole tekstowe 4"/>
          <p:cNvSpPr txBox="1">
            <a:spLocks noChangeArrowheads="1"/>
          </p:cNvSpPr>
          <p:nvPr/>
        </p:nvSpPr>
        <p:spPr bwMode="auto">
          <a:xfrm>
            <a:off x="3203848" y="1196752"/>
            <a:ext cx="5113338" cy="1016000"/>
          </a:xfrm>
          <a:prstGeom prst="rect">
            <a:avLst/>
          </a:prstGeom>
          <a:noFill/>
          <a:ln w="9525">
            <a:noFill/>
            <a:miter lim="800000"/>
            <a:headEnd/>
            <a:tailEnd/>
          </a:ln>
        </p:spPr>
        <p:txBody>
          <a:bodyPr>
            <a:spAutoFit/>
          </a:bodyPr>
          <a:lstStyle/>
          <a:p>
            <a:r>
              <a:rPr lang="pl-PL" sz="2000" dirty="0">
                <a:latin typeface="+mn-lt"/>
              </a:rPr>
              <a:t>Średnie zużycie paliwa obliczane </a:t>
            </a:r>
          </a:p>
          <a:p>
            <a:r>
              <a:rPr lang="pl-PL" sz="2000" dirty="0">
                <a:latin typeface="+mn-lt"/>
              </a:rPr>
              <a:t>z  równania regresji różnią się od wartości</a:t>
            </a:r>
          </a:p>
          <a:p>
            <a:r>
              <a:rPr lang="pl-PL" sz="2000" dirty="0">
                <a:latin typeface="+mn-lt"/>
              </a:rPr>
              <a:t>empirycznych średnio  biorąc o 0,64385 l</a:t>
            </a:r>
          </a:p>
        </p:txBody>
      </p:sp>
      <p:sp>
        <p:nvSpPr>
          <p:cNvPr id="11269" name="pole tekstowe 5"/>
          <p:cNvSpPr txBox="1">
            <a:spLocks noChangeArrowheads="1"/>
          </p:cNvSpPr>
          <p:nvPr/>
        </p:nvSpPr>
        <p:spPr bwMode="auto">
          <a:xfrm>
            <a:off x="231775" y="2420888"/>
            <a:ext cx="6500465" cy="3785652"/>
          </a:xfrm>
          <a:prstGeom prst="rect">
            <a:avLst/>
          </a:prstGeom>
          <a:noFill/>
          <a:ln w="9525">
            <a:noFill/>
            <a:miter lim="800000"/>
            <a:headEnd/>
            <a:tailEnd/>
          </a:ln>
        </p:spPr>
        <p:txBody>
          <a:bodyPr wrap="square">
            <a:spAutoFit/>
          </a:bodyPr>
          <a:lstStyle/>
          <a:p>
            <a:r>
              <a:rPr lang="pl-PL" sz="2000" dirty="0">
                <a:latin typeface="+mn-lt"/>
              </a:rPr>
              <a:t>Obliczone estymatory</a:t>
            </a:r>
            <a:r>
              <a:rPr lang="pl-PL" dirty="0">
                <a:latin typeface="+mn-lt"/>
              </a:rPr>
              <a:t> </a:t>
            </a:r>
            <a:r>
              <a:rPr lang="pl-PL" sz="2000" dirty="0">
                <a:latin typeface="+mn-lt"/>
              </a:rPr>
              <a:t>współczynników regresji odchylają się od parametru </a:t>
            </a:r>
          </a:p>
          <a:p>
            <a:r>
              <a:rPr lang="pl-PL" sz="2000" dirty="0">
                <a:latin typeface="+mn-lt"/>
              </a:rPr>
              <a:t>b</a:t>
            </a:r>
            <a:r>
              <a:rPr lang="pl-PL" sz="2000" baseline="-25000" dirty="0">
                <a:latin typeface="+mn-lt"/>
              </a:rPr>
              <a:t>0</a:t>
            </a:r>
            <a:r>
              <a:rPr lang="pl-PL" sz="2000" dirty="0">
                <a:latin typeface="+mn-lt"/>
              </a:rPr>
              <a:t>= 3,830 421  o wartość  S</a:t>
            </a:r>
            <a:r>
              <a:rPr lang="pl-PL" sz="2000" baseline="-25000" dirty="0">
                <a:latin typeface="+mn-lt"/>
              </a:rPr>
              <a:t>b0</a:t>
            </a:r>
            <a:r>
              <a:rPr lang="pl-PL" sz="2000" dirty="0">
                <a:latin typeface="+mn-lt"/>
              </a:rPr>
              <a:t>=  0,450851, </a:t>
            </a:r>
            <a:r>
              <a:rPr lang="pl-PL" sz="2000" dirty="0" err="1">
                <a:latin typeface="+mn-lt"/>
              </a:rPr>
              <a:t>tj.o</a:t>
            </a:r>
            <a:r>
              <a:rPr lang="pl-PL" sz="2000" dirty="0">
                <a:latin typeface="+mn-lt"/>
              </a:rPr>
              <a:t> około 12 % </a:t>
            </a:r>
          </a:p>
          <a:p>
            <a:r>
              <a:rPr lang="pl-PL" sz="2000" dirty="0">
                <a:latin typeface="+mn-lt"/>
              </a:rPr>
              <a:t>b</a:t>
            </a:r>
            <a:r>
              <a:rPr lang="pl-PL" sz="2000" baseline="-25000" dirty="0">
                <a:latin typeface="+mn-lt"/>
              </a:rPr>
              <a:t>1</a:t>
            </a:r>
            <a:r>
              <a:rPr lang="pl-PL" sz="2000" dirty="0">
                <a:latin typeface="+mn-lt"/>
              </a:rPr>
              <a:t>=0,002386    o wartość  S</a:t>
            </a:r>
            <a:r>
              <a:rPr lang="pl-PL" sz="2000" baseline="-25000" dirty="0">
                <a:latin typeface="+mn-lt"/>
              </a:rPr>
              <a:t>b1</a:t>
            </a:r>
            <a:r>
              <a:rPr lang="pl-PL" sz="2000" dirty="0">
                <a:latin typeface="+mn-lt"/>
              </a:rPr>
              <a:t>=  0,000311, tj. o około 13%</a:t>
            </a:r>
          </a:p>
          <a:p>
            <a:endParaRPr lang="pl-PL" sz="2000" dirty="0">
              <a:latin typeface="+mn-lt"/>
            </a:endParaRPr>
          </a:p>
          <a:p>
            <a:r>
              <a:rPr lang="pl-PL" sz="2000" dirty="0">
                <a:latin typeface="+mn-lt"/>
              </a:rPr>
              <a:t>Można zweryfikować dopasowanie modelu na podstawie  funkcji testowej t</a:t>
            </a:r>
          </a:p>
          <a:p>
            <a:r>
              <a:rPr lang="pl-PL" sz="2000" dirty="0">
                <a:latin typeface="+mn-lt"/>
              </a:rPr>
              <a:t>t= </a:t>
            </a:r>
            <a:r>
              <a:rPr lang="pl-PL" sz="2000" dirty="0" err="1">
                <a:latin typeface="+mn-lt"/>
              </a:rPr>
              <a:t>b</a:t>
            </a:r>
            <a:r>
              <a:rPr lang="pl-PL" sz="2000" baseline="-25000" dirty="0" err="1">
                <a:latin typeface="+mn-lt"/>
              </a:rPr>
              <a:t>i</a:t>
            </a:r>
            <a:r>
              <a:rPr lang="pl-PL" sz="2000" dirty="0">
                <a:latin typeface="+mn-lt"/>
              </a:rPr>
              <a:t>/</a:t>
            </a:r>
            <a:r>
              <a:rPr lang="pl-PL" sz="2000" dirty="0" err="1">
                <a:latin typeface="+mn-lt"/>
              </a:rPr>
              <a:t>S</a:t>
            </a:r>
            <a:r>
              <a:rPr lang="pl-PL" sz="2000" baseline="-25000" dirty="0" err="1">
                <a:latin typeface="+mn-lt"/>
              </a:rPr>
              <a:t>bi</a:t>
            </a:r>
            <a:r>
              <a:rPr lang="pl-PL" sz="2000" dirty="0">
                <a:latin typeface="+mn-lt"/>
              </a:rPr>
              <a:t>	,    t</a:t>
            </a:r>
            <a:r>
              <a:rPr lang="pl-PL" sz="2000" baseline="-25000" dirty="0">
                <a:latin typeface="+mn-lt"/>
              </a:rPr>
              <a:t>b0</a:t>
            </a:r>
            <a:r>
              <a:rPr lang="pl-PL" sz="2000" dirty="0">
                <a:latin typeface="+mn-lt"/>
              </a:rPr>
              <a:t>=	8,495987	 t</a:t>
            </a:r>
            <a:r>
              <a:rPr lang="pl-PL" sz="2000" baseline="-25000" dirty="0">
                <a:latin typeface="+mn-lt"/>
              </a:rPr>
              <a:t>b1</a:t>
            </a:r>
            <a:r>
              <a:rPr lang="pl-PL" sz="2000" dirty="0">
                <a:latin typeface="+mn-lt"/>
              </a:rPr>
              <a:t>= 7,668 242</a:t>
            </a:r>
          </a:p>
          <a:p>
            <a:endParaRPr lang="pl-PL" sz="2000" dirty="0">
              <a:latin typeface="+mn-lt"/>
            </a:endParaRPr>
          </a:p>
          <a:p>
            <a:r>
              <a:rPr lang="pl-PL" sz="2000" dirty="0">
                <a:latin typeface="+mn-lt"/>
              </a:rPr>
              <a:t>Najbardziej popularną i miarodajną oceną dopasowania modelu do danych empirycznych jest współczynnik determinacji R</a:t>
            </a:r>
            <a:r>
              <a:rPr lang="pl-PL" sz="2000" baseline="30000" dirty="0">
                <a:latin typeface="+mn-lt"/>
              </a:rPr>
              <a:t>2</a:t>
            </a:r>
            <a:r>
              <a:rPr lang="pl-PL" sz="2000" dirty="0">
                <a:latin typeface="+mn-lt"/>
              </a:rPr>
              <a:t>	</a:t>
            </a:r>
          </a:p>
        </p:txBody>
      </p:sp>
      <p:graphicFrame>
        <p:nvGraphicFramePr>
          <p:cNvPr id="7" name="Tabela 6"/>
          <p:cNvGraphicFramePr>
            <a:graphicFrameLocks noGrp="1"/>
          </p:cNvGraphicFramePr>
          <p:nvPr/>
        </p:nvGraphicFramePr>
        <p:xfrm>
          <a:off x="8172400" y="3264270"/>
          <a:ext cx="635901" cy="524770"/>
        </p:xfrm>
        <a:graphic>
          <a:graphicData uri="http://schemas.openxmlformats.org/drawingml/2006/table">
            <a:tbl>
              <a:tblPr>
                <a:tableStyleId>{5C22544A-7EE6-4342-B048-85BDC9FD1C3A}</a:tableStyleId>
              </a:tblPr>
              <a:tblGrid>
                <a:gridCol w="635901"/>
              </a:tblGrid>
              <a:tr h="271415">
                <a:tc>
                  <a:txBody>
                    <a:bodyPr/>
                    <a:lstStyle/>
                    <a:p>
                      <a:pPr algn="ctr" fontAlgn="b"/>
                      <a:r>
                        <a:rPr lang="pl-PL" sz="1600" u="none" strike="noStrike" dirty="0" smtClean="0">
                          <a:effectLst/>
                        </a:rPr>
                        <a:t>12%</a:t>
                      </a:r>
                      <a:endParaRPr lang="pl-PL" sz="1600" b="0" i="0" u="none" strike="noStrike" dirty="0">
                        <a:solidFill>
                          <a:srgbClr val="000000"/>
                        </a:solidFill>
                        <a:effectLst/>
                        <a:latin typeface="Calibri"/>
                      </a:endParaRPr>
                    </a:p>
                  </a:txBody>
                  <a:tcPr marL="9527" marR="9527" marT="9515" marB="0" anchor="ctr"/>
                </a:tc>
              </a:tr>
              <a:tr h="232641">
                <a:tc>
                  <a:txBody>
                    <a:bodyPr/>
                    <a:lstStyle/>
                    <a:p>
                      <a:pPr algn="ctr" fontAlgn="b"/>
                      <a:r>
                        <a:rPr lang="pl-PL" sz="1600" u="none" strike="noStrike" dirty="0" smtClean="0">
                          <a:effectLst/>
                        </a:rPr>
                        <a:t>13%</a:t>
                      </a:r>
                      <a:endParaRPr lang="pl-PL" sz="1600" b="0" i="0" u="none" strike="noStrike" dirty="0">
                        <a:solidFill>
                          <a:srgbClr val="000000"/>
                        </a:solidFill>
                        <a:effectLst/>
                        <a:latin typeface="Calibri"/>
                      </a:endParaRPr>
                    </a:p>
                  </a:txBody>
                  <a:tcPr marL="9527" marR="9527" marT="9515" marB="0" anchor="ctr"/>
                </a:tc>
              </a:tr>
            </a:tbl>
          </a:graphicData>
        </a:graphic>
      </p:graphicFrame>
      <p:pic>
        <p:nvPicPr>
          <p:cNvPr id="423939" name="Picture 3"/>
          <p:cNvPicPr>
            <a:picLocks noChangeAspect="1" noChangeArrowheads="1"/>
          </p:cNvPicPr>
          <p:nvPr/>
        </p:nvPicPr>
        <p:blipFill>
          <a:blip r:embed="rId4" cstate="print"/>
          <a:srcRect/>
          <a:stretch>
            <a:fillRect/>
          </a:stretch>
        </p:blipFill>
        <p:spPr bwMode="auto">
          <a:xfrm>
            <a:off x="6516216" y="2780928"/>
            <a:ext cx="1704975" cy="971550"/>
          </a:xfrm>
          <a:prstGeom prst="rect">
            <a:avLst/>
          </a:prstGeom>
          <a:noFill/>
          <a:ln w="9525">
            <a:noFill/>
            <a:miter lim="800000"/>
            <a:headEnd/>
            <a:tailEnd/>
          </a:ln>
        </p:spPr>
      </p:pic>
      <p:pic>
        <p:nvPicPr>
          <p:cNvPr id="423940" name="Picture 4"/>
          <p:cNvPicPr>
            <a:picLocks noChangeAspect="1" noChangeArrowheads="1"/>
          </p:cNvPicPr>
          <p:nvPr/>
        </p:nvPicPr>
        <p:blipFill>
          <a:blip r:embed="rId5" cstate="print"/>
          <a:srcRect/>
          <a:stretch>
            <a:fillRect/>
          </a:stretch>
        </p:blipFill>
        <p:spPr bwMode="auto">
          <a:xfrm>
            <a:off x="6516216" y="4293096"/>
            <a:ext cx="1685925" cy="962025"/>
          </a:xfrm>
          <a:prstGeom prst="rect">
            <a:avLst/>
          </a:prstGeom>
          <a:noFill/>
          <a:ln w="9525">
            <a:noFill/>
            <a:miter lim="800000"/>
            <a:headEnd/>
            <a:tailEnd/>
          </a:ln>
        </p:spPr>
      </p:pic>
      <p:pic>
        <p:nvPicPr>
          <p:cNvPr id="423941" name="Picture 5"/>
          <p:cNvPicPr>
            <a:picLocks noChangeAspect="1" noChangeArrowheads="1"/>
          </p:cNvPicPr>
          <p:nvPr/>
        </p:nvPicPr>
        <p:blipFill>
          <a:blip r:embed="rId6" cstate="print"/>
          <a:srcRect/>
          <a:stretch>
            <a:fillRect/>
          </a:stretch>
        </p:blipFill>
        <p:spPr bwMode="auto">
          <a:xfrm>
            <a:off x="4572000" y="5805264"/>
            <a:ext cx="4191000" cy="771525"/>
          </a:xfrm>
          <a:prstGeom prst="rect">
            <a:avLst/>
          </a:prstGeom>
          <a:noFill/>
          <a:ln w="9525">
            <a:noFill/>
            <a:miter lim="800000"/>
            <a:headEnd/>
            <a:tailEnd/>
          </a:ln>
        </p:spPr>
      </p:pic>
      <p:pic>
        <p:nvPicPr>
          <p:cNvPr id="423942" name="Picture 6"/>
          <p:cNvPicPr>
            <a:picLocks noChangeAspect="1" noChangeArrowheads="1"/>
          </p:cNvPicPr>
          <p:nvPr/>
        </p:nvPicPr>
        <p:blipFill>
          <a:blip r:embed="rId7" cstate="print"/>
          <a:srcRect/>
          <a:stretch>
            <a:fillRect/>
          </a:stretch>
        </p:blipFill>
        <p:spPr bwMode="auto">
          <a:xfrm>
            <a:off x="251520" y="1052736"/>
            <a:ext cx="2019300"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87624" y="0"/>
            <a:ext cx="7210425" cy="941388"/>
          </a:xfrm>
        </p:spPr>
        <p:txBody>
          <a:bodyPr/>
          <a:lstStyle/>
          <a:p>
            <a:r>
              <a:rPr lang="pl-PL" sz="2400" dirty="0" smtClean="0">
                <a:latin typeface="+mn-lt"/>
              </a:rPr>
              <a:t>Inne wskaźniki dopasowania modelu</a:t>
            </a:r>
          </a:p>
        </p:txBody>
      </p:sp>
      <p:sp>
        <p:nvSpPr>
          <p:cNvPr id="14339" name="Rectangle 3"/>
          <p:cNvSpPr>
            <a:spLocks noGrp="1" noChangeArrowheads="1"/>
          </p:cNvSpPr>
          <p:nvPr>
            <p:ph type="body" sz="half" idx="1"/>
          </p:nvPr>
        </p:nvSpPr>
        <p:spPr>
          <a:xfrm>
            <a:off x="179512" y="1124744"/>
            <a:ext cx="8712968" cy="5112568"/>
          </a:xfrm>
        </p:spPr>
        <p:txBody>
          <a:bodyPr/>
          <a:lstStyle/>
          <a:p>
            <a:r>
              <a:rPr lang="pl-PL" sz="2000" b="1" dirty="0" smtClean="0"/>
              <a:t>Współczynnik zmiennej zależnej względem zmiennej niezależnej </a:t>
            </a:r>
            <a:r>
              <a:rPr lang="pl-PL" sz="2000" b="1" i="1" dirty="0" smtClean="0">
                <a:solidFill>
                  <a:srgbClr val="C00000"/>
                </a:solidFill>
                <a:latin typeface="Times New Roman" pitchFamily="18" charset="0"/>
                <a:cs typeface="Times New Roman" pitchFamily="18" charset="0"/>
              </a:rPr>
              <a:t>beta</a:t>
            </a:r>
          </a:p>
          <a:p>
            <a:r>
              <a:rPr lang="pl-PL" sz="2000" dirty="0" smtClean="0"/>
              <a:t>Wyliczonych wartości współczynników regresji nie można porównywać ze względu na inne jednostki miary. Normalizujemy równanie regresji i otrzymujemy</a:t>
            </a:r>
          </a:p>
          <a:p>
            <a:endParaRPr lang="pl-PL" sz="2000" dirty="0" smtClean="0"/>
          </a:p>
          <a:p>
            <a:endParaRPr lang="pl-PL" sz="2000" dirty="0" smtClean="0"/>
          </a:p>
          <a:p>
            <a:endParaRPr lang="pl-PL" sz="2000" dirty="0" smtClean="0"/>
          </a:p>
          <a:p>
            <a:r>
              <a:rPr lang="pl-PL" sz="2000" dirty="0" smtClean="0"/>
              <a:t>Jeśli </a:t>
            </a:r>
            <a:r>
              <a:rPr lang="pl-PL" sz="2000" i="1" dirty="0" smtClean="0">
                <a:solidFill>
                  <a:srgbClr val="C00000"/>
                </a:solidFill>
                <a:latin typeface="Times New Roman" pitchFamily="18" charset="0"/>
                <a:cs typeface="Times New Roman" pitchFamily="18" charset="0"/>
                <a:sym typeface="Symbol" pitchFamily="18" charset="2"/>
              </a:rPr>
              <a:t></a:t>
            </a:r>
            <a:r>
              <a:rPr lang="pl-PL" sz="2000" dirty="0" smtClean="0">
                <a:sym typeface="Symbol" pitchFamily="18" charset="2"/>
              </a:rPr>
              <a:t> = </a:t>
            </a:r>
            <a:r>
              <a:rPr lang="pl-PL" sz="2000" dirty="0" smtClean="0"/>
              <a:t>0,853 oznacza to, że zmiana zmiennej niezależnej o jedno odchylenie standardowe powoduje zmianę wartości zależnej zmiennej o 0,853 jej odchylenia standardowego.</a:t>
            </a:r>
          </a:p>
          <a:p>
            <a:r>
              <a:rPr lang="pl-PL" sz="2000" dirty="0" smtClean="0"/>
              <a:t>Zaletą tej interpretacji jest niezależność od jednostek miary</a:t>
            </a:r>
          </a:p>
          <a:p>
            <a:r>
              <a:rPr lang="pl-PL" sz="2000" dirty="0" smtClean="0"/>
              <a:t>Zauważmy, że </a:t>
            </a:r>
            <a:r>
              <a:rPr lang="pl-PL" sz="2000" i="1" dirty="0" smtClean="0">
                <a:solidFill>
                  <a:srgbClr val="C00000"/>
                </a:solidFill>
                <a:latin typeface="Times New Roman" pitchFamily="18" charset="0"/>
                <a:cs typeface="Times New Roman" pitchFamily="18" charset="0"/>
                <a:sym typeface="Symbol" pitchFamily="18" charset="2"/>
              </a:rPr>
              <a:t></a:t>
            </a:r>
            <a:r>
              <a:rPr lang="pl-PL" sz="2000" dirty="0" smtClean="0">
                <a:sym typeface="Symbol" pitchFamily="18" charset="2"/>
              </a:rPr>
              <a:t> = </a:t>
            </a:r>
            <a:r>
              <a:rPr lang="pl-PL" sz="2000" dirty="0" smtClean="0"/>
              <a:t>0,853070 = </a:t>
            </a:r>
            <a:r>
              <a:rPr lang="pl-PL" sz="2000" i="1" dirty="0" err="1" smtClean="0">
                <a:solidFill>
                  <a:srgbClr val="C00000"/>
                </a:solidFill>
                <a:latin typeface="Times New Roman" pitchFamily="18" charset="0"/>
                <a:cs typeface="Times New Roman" pitchFamily="18" charset="0"/>
              </a:rPr>
              <a:t>r</a:t>
            </a:r>
            <a:r>
              <a:rPr lang="pl-PL" sz="2000" dirty="0" smtClean="0"/>
              <a:t> (współczynnikowi korelacji liniowej. </a:t>
            </a:r>
          </a:p>
        </p:txBody>
      </p:sp>
      <p:graphicFrame>
        <p:nvGraphicFramePr>
          <p:cNvPr id="14340" name="Object 4"/>
          <p:cNvGraphicFramePr>
            <a:graphicFrameLocks noChangeAspect="1"/>
          </p:cNvGraphicFramePr>
          <p:nvPr>
            <p:ph sz="half" idx="2"/>
          </p:nvPr>
        </p:nvGraphicFramePr>
        <p:xfrm>
          <a:off x="2267744" y="2564904"/>
          <a:ext cx="3744912" cy="1055687"/>
        </p:xfrm>
        <a:graphic>
          <a:graphicData uri="http://schemas.openxmlformats.org/presentationml/2006/ole">
            <p:oleObj spid="_x0000_s427010" name="Równanie" r:id="rId3" imgW="1282700" imgH="482600" progId="">
              <p:embed/>
            </p:oleObj>
          </a:graphicData>
        </a:graphic>
      </p:graphicFrame>
      <p:pic>
        <p:nvPicPr>
          <p:cNvPr id="427011" name="Picture 3"/>
          <p:cNvPicPr>
            <a:picLocks noChangeAspect="1" noChangeArrowheads="1"/>
          </p:cNvPicPr>
          <p:nvPr/>
        </p:nvPicPr>
        <p:blipFill>
          <a:blip r:embed="rId4" cstate="print"/>
          <a:srcRect/>
          <a:stretch>
            <a:fillRect/>
          </a:stretch>
        </p:blipFill>
        <p:spPr bwMode="auto">
          <a:xfrm>
            <a:off x="7740352" y="2348880"/>
            <a:ext cx="1238250" cy="657225"/>
          </a:xfrm>
          <a:prstGeom prst="rect">
            <a:avLst/>
          </a:prstGeom>
          <a:noFill/>
          <a:ln w="9525">
            <a:noFill/>
            <a:miter lim="800000"/>
            <a:headEnd/>
            <a:tailEnd/>
          </a:ln>
        </p:spPr>
      </p:pic>
      <p:pic>
        <p:nvPicPr>
          <p:cNvPr id="427012" name="Picture 4"/>
          <p:cNvPicPr>
            <a:picLocks noChangeAspect="1" noChangeArrowheads="1"/>
          </p:cNvPicPr>
          <p:nvPr/>
        </p:nvPicPr>
        <p:blipFill>
          <a:blip r:embed="rId5" cstate="print"/>
          <a:srcRect/>
          <a:stretch>
            <a:fillRect/>
          </a:stretch>
        </p:blipFill>
        <p:spPr bwMode="auto">
          <a:xfrm>
            <a:off x="7020272" y="2708920"/>
            <a:ext cx="169545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624" y="0"/>
            <a:ext cx="7210425" cy="941388"/>
          </a:xfrm>
        </p:spPr>
        <p:txBody>
          <a:bodyPr/>
          <a:lstStyle/>
          <a:p>
            <a:r>
              <a:rPr lang="pl-PL" sz="2400" dirty="0" smtClean="0">
                <a:latin typeface="+mn-lt"/>
              </a:rPr>
              <a:t>Inne wskaźniki dopasowania modelu</a:t>
            </a:r>
          </a:p>
        </p:txBody>
      </p:sp>
      <p:sp>
        <p:nvSpPr>
          <p:cNvPr id="15363" name="Rectangle 3"/>
          <p:cNvSpPr>
            <a:spLocks noGrp="1" noChangeArrowheads="1"/>
          </p:cNvSpPr>
          <p:nvPr>
            <p:ph type="body" sz="half" idx="1"/>
          </p:nvPr>
        </p:nvSpPr>
        <p:spPr>
          <a:xfrm>
            <a:off x="611560" y="1196752"/>
            <a:ext cx="7848600" cy="5256584"/>
          </a:xfrm>
        </p:spPr>
        <p:txBody>
          <a:bodyPr/>
          <a:lstStyle/>
          <a:p>
            <a:pPr>
              <a:lnSpc>
                <a:spcPct val="90000"/>
              </a:lnSpc>
            </a:pPr>
            <a:r>
              <a:rPr lang="pl-PL" dirty="0" smtClean="0"/>
              <a:t>Obliczanie </a:t>
            </a:r>
            <a:r>
              <a:rPr lang="pl-PL" i="1" dirty="0" smtClean="0">
                <a:solidFill>
                  <a:srgbClr val="C00000"/>
                </a:solidFill>
                <a:latin typeface="Times New Roman" pitchFamily="18" charset="0"/>
                <a:cs typeface="Times New Roman" pitchFamily="18" charset="0"/>
              </a:rPr>
              <a:t>elastyczności Y względem X </a:t>
            </a:r>
            <a:r>
              <a:rPr lang="pl-PL" dirty="0" smtClean="0"/>
              <a:t>według wzoru </a:t>
            </a:r>
          </a:p>
          <a:p>
            <a:pPr>
              <a:lnSpc>
                <a:spcPct val="90000"/>
              </a:lnSpc>
            </a:pPr>
            <a:endParaRPr lang="pl-PL" dirty="0" smtClean="0"/>
          </a:p>
          <a:p>
            <a:pPr>
              <a:lnSpc>
                <a:spcPct val="90000"/>
              </a:lnSpc>
            </a:pPr>
            <a:endParaRPr lang="pl-PL" dirty="0" smtClean="0"/>
          </a:p>
          <a:p>
            <a:pPr>
              <a:lnSpc>
                <a:spcPct val="90000"/>
              </a:lnSpc>
            </a:pPr>
            <a:r>
              <a:rPr lang="pl-PL" dirty="0" smtClean="0"/>
              <a:t>Pokazuje o ile procent zmienia się wartość </a:t>
            </a:r>
            <a:r>
              <a:rPr lang="pl-PL" i="1" dirty="0" smtClean="0">
                <a:solidFill>
                  <a:srgbClr val="C00000"/>
                </a:solidFill>
                <a:latin typeface="Times New Roman" pitchFamily="18" charset="0"/>
                <a:cs typeface="Times New Roman" pitchFamily="18" charset="0"/>
              </a:rPr>
              <a:t>Y</a:t>
            </a:r>
            <a:r>
              <a:rPr lang="pl-PL" dirty="0" smtClean="0"/>
              <a:t> gdy wartość </a:t>
            </a:r>
            <a:r>
              <a:rPr lang="pl-PL" i="1" dirty="0" smtClean="0">
                <a:solidFill>
                  <a:srgbClr val="C00000"/>
                </a:solidFill>
                <a:latin typeface="Times New Roman" pitchFamily="18" charset="0"/>
                <a:cs typeface="Times New Roman" pitchFamily="18" charset="0"/>
              </a:rPr>
              <a:t>X</a:t>
            </a:r>
            <a:r>
              <a:rPr lang="pl-PL" dirty="0" smtClean="0"/>
              <a:t> zmieni się o 1%</a:t>
            </a:r>
          </a:p>
          <a:p>
            <a:pPr>
              <a:lnSpc>
                <a:spcPct val="90000"/>
              </a:lnSpc>
            </a:pPr>
            <a:r>
              <a:rPr lang="pl-PL" dirty="0" smtClean="0"/>
              <a:t>0,002386 * 1385,917/7,138 = 0,463</a:t>
            </a:r>
          </a:p>
          <a:p>
            <a:pPr>
              <a:lnSpc>
                <a:spcPct val="90000"/>
              </a:lnSpc>
            </a:pPr>
            <a:r>
              <a:rPr lang="pl-PL" dirty="0" smtClean="0"/>
              <a:t>oznacza to, że w otoczeniu średnich zmiana pojemności silnika o 1% powoduje zmianę zużycia paliwa o około 0,5%</a:t>
            </a:r>
          </a:p>
        </p:txBody>
      </p:sp>
      <p:graphicFrame>
        <p:nvGraphicFramePr>
          <p:cNvPr id="15364" name="Object 4"/>
          <p:cNvGraphicFramePr>
            <a:graphicFrameLocks noChangeAspect="1"/>
          </p:cNvGraphicFramePr>
          <p:nvPr>
            <p:ph sz="half" idx="2"/>
          </p:nvPr>
        </p:nvGraphicFramePr>
        <p:xfrm>
          <a:off x="3923928" y="1772816"/>
          <a:ext cx="1152525" cy="1035050"/>
        </p:xfrm>
        <a:graphic>
          <a:graphicData uri="http://schemas.openxmlformats.org/presentationml/2006/ole">
            <p:oleObj spid="_x0000_s428034" name="Równanie" r:id="rId3" imgW="330200" imgH="419100"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l-PL" smtClean="0">
                <a:latin typeface="+mn-lt"/>
              </a:rPr>
              <a:t>Weryfikacja hipotez </a:t>
            </a:r>
          </a:p>
        </p:txBody>
      </p:sp>
      <p:sp>
        <p:nvSpPr>
          <p:cNvPr id="16387" name="Rectangle 3"/>
          <p:cNvSpPr>
            <a:spLocks noGrp="1" noChangeArrowheads="1"/>
          </p:cNvSpPr>
          <p:nvPr>
            <p:ph type="body" idx="1"/>
          </p:nvPr>
        </p:nvSpPr>
        <p:spPr>
          <a:xfrm>
            <a:off x="251520" y="1052736"/>
            <a:ext cx="8713663" cy="2016224"/>
          </a:xfrm>
        </p:spPr>
        <p:txBody>
          <a:bodyPr/>
          <a:lstStyle/>
          <a:p>
            <a:pPr>
              <a:lnSpc>
                <a:spcPct val="90000"/>
              </a:lnSpc>
              <a:buFontTx/>
              <a:buNone/>
            </a:pPr>
            <a:r>
              <a:rPr lang="pl-PL" sz="1800" dirty="0" smtClean="0"/>
              <a:t>Należy zbadać: </a:t>
            </a:r>
          </a:p>
          <a:p>
            <a:pPr marL="179388" indent="-179388">
              <a:lnSpc>
                <a:spcPct val="90000"/>
              </a:lnSpc>
              <a:buFont typeface="Arial" pitchFamily="34" charset="0"/>
              <a:buChar char="•"/>
            </a:pPr>
            <a:r>
              <a:rPr lang="pl-PL" sz="1800" dirty="0" smtClean="0"/>
              <a:t>istotność </a:t>
            </a:r>
            <a:r>
              <a:rPr lang="pl-PL" sz="1800" dirty="0" smtClean="0">
                <a:solidFill>
                  <a:srgbClr val="C00000"/>
                </a:solidFill>
              </a:rPr>
              <a:t>współczynnika kierunkowego </a:t>
            </a:r>
            <a:r>
              <a:rPr lang="pl-PL" sz="1800" dirty="0" smtClean="0"/>
              <a:t>(nieodrzucenie hipotezy o braku wpływu x na y świadczy o wadliwości modelu)</a:t>
            </a:r>
          </a:p>
          <a:p>
            <a:pPr marL="179388" indent="-179388">
              <a:lnSpc>
                <a:spcPct val="90000"/>
              </a:lnSpc>
              <a:buFont typeface="Arial" pitchFamily="34" charset="0"/>
              <a:buChar char="•"/>
            </a:pPr>
            <a:r>
              <a:rPr lang="pl-PL" sz="1800" dirty="0" smtClean="0"/>
              <a:t>istotność </a:t>
            </a:r>
            <a:r>
              <a:rPr lang="pl-PL" sz="1800" dirty="0" smtClean="0">
                <a:solidFill>
                  <a:srgbClr val="C00000"/>
                </a:solidFill>
              </a:rPr>
              <a:t>współczynnika determinacji </a:t>
            </a:r>
          </a:p>
          <a:p>
            <a:pPr marL="179388" indent="-179388">
              <a:lnSpc>
                <a:spcPct val="90000"/>
              </a:lnSpc>
              <a:buFont typeface="Arial" pitchFamily="34" charset="0"/>
              <a:buChar char="•"/>
            </a:pPr>
            <a:r>
              <a:rPr lang="pl-PL" sz="1800" dirty="0" smtClean="0"/>
              <a:t>istotność </a:t>
            </a:r>
            <a:r>
              <a:rPr lang="pl-PL" sz="1800" dirty="0" smtClean="0">
                <a:solidFill>
                  <a:srgbClr val="C00000"/>
                </a:solidFill>
              </a:rPr>
              <a:t>liniowego związku </a:t>
            </a:r>
            <a:r>
              <a:rPr lang="pl-PL" sz="1800" dirty="0" smtClean="0"/>
              <a:t>pomiędzy analizowanymi zmiennymi</a:t>
            </a:r>
          </a:p>
        </p:txBody>
      </p:sp>
      <p:pic>
        <p:nvPicPr>
          <p:cNvPr id="16388" name="Picture 4"/>
          <p:cNvPicPr>
            <a:picLocks noChangeAspect="1" noChangeArrowheads="1"/>
          </p:cNvPicPr>
          <p:nvPr/>
        </p:nvPicPr>
        <p:blipFill>
          <a:blip r:embed="rId2" cstate="print"/>
          <a:srcRect/>
          <a:stretch>
            <a:fillRect/>
          </a:stretch>
        </p:blipFill>
        <p:spPr bwMode="auto">
          <a:xfrm>
            <a:off x="323528" y="2996952"/>
            <a:ext cx="4972050" cy="3284537"/>
          </a:xfrm>
          <a:prstGeom prst="rect">
            <a:avLst/>
          </a:prstGeom>
          <a:noFill/>
          <a:ln w="9525">
            <a:noFill/>
            <a:miter lim="800000"/>
            <a:headEnd/>
            <a:tailEnd/>
          </a:ln>
        </p:spPr>
      </p:pic>
      <p:pic>
        <p:nvPicPr>
          <p:cNvPr id="16389" name="Picture 5"/>
          <p:cNvPicPr>
            <a:picLocks noChangeAspect="1" noChangeArrowheads="1"/>
          </p:cNvPicPr>
          <p:nvPr/>
        </p:nvPicPr>
        <p:blipFill>
          <a:blip r:embed="rId3" cstate="print"/>
          <a:srcRect/>
          <a:stretch>
            <a:fillRect/>
          </a:stretch>
        </p:blipFill>
        <p:spPr bwMode="auto">
          <a:xfrm>
            <a:off x="5435600" y="2996952"/>
            <a:ext cx="3708400" cy="187325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2843213" y="5130800"/>
            <a:ext cx="6300787" cy="172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pl-PL" sz="2400" smtClean="0"/>
              <a:t>Regresja wieloraka</a:t>
            </a:r>
          </a:p>
        </p:txBody>
      </p:sp>
      <p:pic>
        <p:nvPicPr>
          <p:cNvPr id="17411" name="Picture 3"/>
          <p:cNvPicPr>
            <a:picLocks noChangeAspect="1" noChangeArrowheads="1"/>
          </p:cNvPicPr>
          <p:nvPr/>
        </p:nvPicPr>
        <p:blipFill>
          <a:blip r:embed="rId2" cstate="print"/>
          <a:srcRect/>
          <a:stretch>
            <a:fillRect/>
          </a:stretch>
        </p:blipFill>
        <p:spPr bwMode="auto">
          <a:xfrm>
            <a:off x="539750" y="1844675"/>
            <a:ext cx="3562350" cy="3429000"/>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3563938" y="2420938"/>
            <a:ext cx="5183187" cy="4256087"/>
          </a:xfrm>
          <a:prstGeom prst="rect">
            <a:avLst/>
          </a:prstGeom>
          <a:noFill/>
          <a:ln w="9525">
            <a:noFill/>
            <a:miter lim="800000"/>
            <a:headEnd/>
            <a:tailEnd/>
          </a:ln>
        </p:spPr>
      </p:pic>
      <p:sp>
        <p:nvSpPr>
          <p:cNvPr id="17413" name="Line 5"/>
          <p:cNvSpPr>
            <a:spLocks noChangeShapeType="1"/>
          </p:cNvSpPr>
          <p:nvPr/>
        </p:nvSpPr>
        <p:spPr bwMode="auto">
          <a:xfrm flipH="1">
            <a:off x="3851275" y="1844675"/>
            <a:ext cx="2089150" cy="360363"/>
          </a:xfrm>
          <a:prstGeom prst="line">
            <a:avLst/>
          </a:prstGeom>
          <a:noFill/>
          <a:ln w="9525">
            <a:solidFill>
              <a:schemeClr val="hlink"/>
            </a:solidFill>
            <a:miter lim="800000"/>
            <a:headEnd/>
            <a:tailEnd type="triangle" w="med" len="med"/>
          </a:ln>
          <a:effectLst/>
        </p:spPr>
        <p:txBody>
          <a:bodyPr wrap="none"/>
          <a:lstStyle/>
          <a:p>
            <a:endParaRPr lang="pl-PL"/>
          </a:p>
        </p:txBody>
      </p:sp>
      <p:sp>
        <p:nvSpPr>
          <p:cNvPr id="17414" name="Line 6"/>
          <p:cNvSpPr>
            <a:spLocks noChangeShapeType="1"/>
          </p:cNvSpPr>
          <p:nvPr/>
        </p:nvSpPr>
        <p:spPr bwMode="auto">
          <a:xfrm flipH="1">
            <a:off x="4859338" y="1268413"/>
            <a:ext cx="3457575" cy="4321175"/>
          </a:xfrm>
          <a:prstGeom prst="line">
            <a:avLst/>
          </a:prstGeom>
          <a:noFill/>
          <a:ln w="9525">
            <a:solidFill>
              <a:schemeClr val="hlink"/>
            </a:solidFill>
            <a:miter lim="800000"/>
            <a:headEnd/>
            <a:tailEnd type="triangle" w="med" len="med"/>
          </a:ln>
          <a:effectLst/>
        </p:spPr>
        <p:txBody>
          <a:bodyPr wrap="none"/>
          <a:lstStyle/>
          <a:p>
            <a:endParaRPr lang="pl-PL"/>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42988" y="188913"/>
            <a:ext cx="7793037" cy="863600"/>
          </a:xfrm>
        </p:spPr>
        <p:txBody>
          <a:bodyPr/>
          <a:lstStyle/>
          <a:p>
            <a:pPr eaLnBrk="1" hangingPunct="1"/>
            <a:r>
              <a:rPr lang="pl-PL" sz="2400" smtClean="0">
                <a:latin typeface="+mn-lt"/>
              </a:rPr>
              <a:t>Regresja wieloraka</a:t>
            </a:r>
          </a:p>
        </p:txBody>
      </p:sp>
      <p:sp>
        <p:nvSpPr>
          <p:cNvPr id="18436" name="Text Box 4"/>
          <p:cNvSpPr txBox="1">
            <a:spLocks noChangeArrowheads="1"/>
          </p:cNvSpPr>
          <p:nvPr/>
        </p:nvSpPr>
        <p:spPr bwMode="auto">
          <a:xfrm>
            <a:off x="1095375" y="4594225"/>
            <a:ext cx="7373365" cy="1200329"/>
          </a:xfrm>
          <a:prstGeom prst="rect">
            <a:avLst/>
          </a:prstGeom>
          <a:noFill/>
          <a:ln w="9525">
            <a:noFill/>
            <a:miter lim="800000"/>
            <a:headEnd/>
            <a:tailEnd/>
          </a:ln>
          <a:effectLst/>
        </p:spPr>
        <p:txBody>
          <a:bodyPr wrap="none">
            <a:spAutoFit/>
          </a:bodyPr>
          <a:lstStyle/>
          <a:p>
            <a:r>
              <a:rPr lang="pl-PL" sz="2400">
                <a:latin typeface="+mn-lt"/>
              </a:rPr>
              <a:t>W celu wykonania wykresu należy </a:t>
            </a:r>
          </a:p>
          <a:p>
            <a:r>
              <a:rPr lang="pl-PL" sz="2400">
                <a:latin typeface="+mn-lt"/>
              </a:rPr>
              <a:t>prawym przyciskiem myszy kliknąć w obrębie zmiennej x -</a:t>
            </a:r>
          </a:p>
          <a:p>
            <a:r>
              <a:rPr lang="pl-PL" sz="2400">
                <a:latin typeface="+mn-lt"/>
              </a:rPr>
              <a:t>średnia temperatura dobowa </a:t>
            </a:r>
          </a:p>
        </p:txBody>
      </p:sp>
      <p:pic>
        <p:nvPicPr>
          <p:cNvPr id="459777" name="Picture 1"/>
          <p:cNvPicPr>
            <a:picLocks noChangeAspect="1" noChangeArrowheads="1"/>
          </p:cNvPicPr>
          <p:nvPr/>
        </p:nvPicPr>
        <p:blipFill>
          <a:blip r:embed="rId2" cstate="print"/>
          <a:srcRect/>
          <a:stretch>
            <a:fillRect/>
          </a:stretch>
        </p:blipFill>
        <p:spPr bwMode="auto">
          <a:xfrm>
            <a:off x="683568" y="1628800"/>
            <a:ext cx="8142287"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262146" name="Rectangle 2"/>
          <p:cNvSpPr>
            <a:spLocks noGrp="1" noChangeArrowheads="1"/>
          </p:cNvSpPr>
          <p:nvPr>
            <p:ph type="title"/>
          </p:nvPr>
        </p:nvSpPr>
        <p:spPr/>
        <p:txBody>
          <a:bodyPr/>
          <a:lstStyle/>
          <a:p>
            <a:r>
              <a:rPr lang="pl-PL" dirty="0" smtClean="0"/>
              <a:t>Model </a:t>
            </a:r>
            <a:r>
              <a:rPr lang="pl-PL" dirty="0"/>
              <a:t>probabilistyczny</a:t>
            </a:r>
          </a:p>
        </p:txBody>
      </p:sp>
      <p:sp>
        <p:nvSpPr>
          <p:cNvPr id="262147" name="Rectangle 3"/>
          <p:cNvSpPr>
            <a:spLocks noGrp="1" noChangeArrowheads="1"/>
          </p:cNvSpPr>
          <p:nvPr>
            <p:ph type="body" idx="1"/>
          </p:nvPr>
        </p:nvSpPr>
        <p:spPr/>
        <p:txBody>
          <a:bodyPr/>
          <a:lstStyle/>
          <a:p>
            <a:pPr>
              <a:lnSpc>
                <a:spcPct val="80000"/>
              </a:lnSpc>
            </a:pPr>
            <a:r>
              <a:rPr lang="pl-PL" sz="2400" dirty="0"/>
              <a:t>W wielu wypadkach występują jednak zjawiska </a:t>
            </a:r>
            <a:r>
              <a:rPr lang="pl-PL" sz="2400" dirty="0">
                <a:solidFill>
                  <a:srgbClr val="006699"/>
                </a:solidFill>
              </a:rPr>
              <a:t>niezdeterminowane</a:t>
            </a:r>
            <a:r>
              <a:rPr lang="pl-PL" sz="2400" dirty="0"/>
              <a:t>, odpowiadające </a:t>
            </a:r>
            <a:r>
              <a:rPr lang="pl-PL" sz="2400" dirty="0">
                <a:solidFill>
                  <a:srgbClr val="006699"/>
                </a:solidFill>
              </a:rPr>
              <a:t>losowym</a:t>
            </a:r>
            <a:r>
              <a:rPr lang="pl-PL" sz="2400" dirty="0"/>
              <a:t> zjawiskom fizycznym, których nie można opisać ścisłymi zależnościami. </a:t>
            </a:r>
          </a:p>
          <a:p>
            <a:pPr>
              <a:lnSpc>
                <a:spcPct val="80000"/>
              </a:lnSpc>
            </a:pPr>
            <a:r>
              <a:rPr lang="pl-PL" sz="2400" i="1" dirty="0">
                <a:solidFill>
                  <a:srgbClr val="006699"/>
                </a:solidFill>
              </a:rPr>
              <a:t>Zależność stochastyczna</a:t>
            </a:r>
            <a:r>
              <a:rPr lang="pl-PL" sz="2400" dirty="0">
                <a:solidFill>
                  <a:srgbClr val="006699"/>
                </a:solidFill>
              </a:rPr>
              <a:t> </a:t>
            </a:r>
            <a:r>
              <a:rPr lang="pl-PL" sz="2400" dirty="0"/>
              <a:t>– występuje wtedy, gdy wraz ze zmianą wartości jednej zmiennej zmienia się rozkład prawdopodobieństwa drugiej zmiennej.</a:t>
            </a:r>
          </a:p>
          <a:p>
            <a:pPr>
              <a:lnSpc>
                <a:spcPct val="80000"/>
              </a:lnSpc>
            </a:pPr>
            <a:r>
              <a:rPr lang="pl-PL" sz="2400" dirty="0"/>
              <a:t>Szczególnym przypadkiem zależności stochastycznej jest </a:t>
            </a:r>
            <a:r>
              <a:rPr lang="pl-PL" sz="2400" i="1" dirty="0">
                <a:solidFill>
                  <a:srgbClr val="006699"/>
                </a:solidFill>
              </a:rPr>
              <a:t>zależność korelacyjna (statystyczna)</a:t>
            </a:r>
            <a:r>
              <a:rPr lang="pl-PL" sz="2400" dirty="0"/>
              <a:t>. Polega ona na tym, że określonym wartościom jednej zmiennej odpowiadają ściśle określone średnie wartości drugiej zmiennej. </a:t>
            </a:r>
          </a:p>
          <a:p>
            <a:pPr>
              <a:lnSpc>
                <a:spcPct val="80000"/>
              </a:lnSpc>
            </a:pPr>
            <a:r>
              <a:rPr lang="pl-PL" sz="2400" dirty="0"/>
              <a:t>Możemy zatem ustalić, jak zmieni się - średnio biorąc – wartość zmiennej zależnej </a:t>
            </a:r>
            <a:r>
              <a:rPr lang="pl-PL" sz="2400" i="1" dirty="0"/>
              <a:t>Y</a:t>
            </a:r>
            <a:r>
              <a:rPr lang="pl-PL" sz="2400" dirty="0"/>
              <a:t> w zależności od wartości zmiennej niezależnej </a:t>
            </a:r>
            <a:r>
              <a:rPr lang="pl-PL" sz="2400" i="1" dirty="0"/>
              <a:t>X</a:t>
            </a:r>
            <a:r>
              <a:rPr lang="pl-PL" sz="2400" dirty="0"/>
              <a:t>.</a:t>
            </a:r>
          </a:p>
          <a:p>
            <a:pPr>
              <a:lnSpc>
                <a:spcPct val="80000"/>
              </a:lnSpc>
            </a:pPr>
            <a:endParaRPr lang="pl-PL"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pl-PL" sz="2400" smtClean="0"/>
              <a:t>Wykres rozrzutu z dopasowaną linią regresji</a:t>
            </a:r>
          </a:p>
        </p:txBody>
      </p:sp>
      <p:pic>
        <p:nvPicPr>
          <p:cNvPr id="19459" name="Picture 3"/>
          <p:cNvPicPr>
            <a:picLocks noChangeAspect="1" noChangeArrowheads="1"/>
          </p:cNvPicPr>
          <p:nvPr/>
        </p:nvPicPr>
        <p:blipFill>
          <a:blip r:embed="rId2" cstate="print"/>
          <a:srcRect/>
          <a:stretch>
            <a:fillRect/>
          </a:stretch>
        </p:blipFill>
        <p:spPr bwMode="auto">
          <a:xfrm>
            <a:off x="0" y="1992313"/>
            <a:ext cx="9144000" cy="4705350"/>
          </a:xfrm>
          <a:prstGeom prst="rect">
            <a:avLst/>
          </a:prstGeom>
          <a:noFill/>
          <a:ln w="9525">
            <a:noFill/>
            <a:miter lim="800000"/>
            <a:headEnd/>
            <a:tailEnd/>
          </a:ln>
        </p:spPr>
      </p:pic>
      <p:sp>
        <p:nvSpPr>
          <p:cNvPr id="19460" name="Line 4"/>
          <p:cNvSpPr>
            <a:spLocks noChangeShapeType="1"/>
          </p:cNvSpPr>
          <p:nvPr/>
        </p:nvSpPr>
        <p:spPr bwMode="auto">
          <a:xfrm flipH="1">
            <a:off x="5003800" y="1628775"/>
            <a:ext cx="3024188" cy="2305050"/>
          </a:xfrm>
          <a:prstGeom prst="line">
            <a:avLst/>
          </a:prstGeom>
          <a:noFill/>
          <a:ln w="9525">
            <a:solidFill>
              <a:schemeClr val="hlink"/>
            </a:solidFill>
            <a:miter lim="800000"/>
            <a:headEnd/>
            <a:tailEnd type="triangle" w="med" len="med"/>
          </a:ln>
          <a:effectLst/>
        </p:spPr>
        <p:txBody>
          <a:bodyPr wrap="none"/>
          <a:lstStyle/>
          <a:p>
            <a:endParaRPr lang="pl-PL"/>
          </a:p>
        </p:txBody>
      </p:sp>
      <p:sp>
        <p:nvSpPr>
          <p:cNvPr id="19461" name="Line 5"/>
          <p:cNvSpPr>
            <a:spLocks noChangeShapeType="1"/>
          </p:cNvSpPr>
          <p:nvPr/>
        </p:nvSpPr>
        <p:spPr bwMode="auto">
          <a:xfrm>
            <a:off x="4787900" y="4005263"/>
            <a:ext cx="2089150" cy="1008062"/>
          </a:xfrm>
          <a:prstGeom prst="line">
            <a:avLst/>
          </a:prstGeom>
          <a:noFill/>
          <a:ln w="9525">
            <a:solidFill>
              <a:schemeClr val="hlink"/>
            </a:solidFill>
            <a:miter lim="800000"/>
            <a:headEnd/>
            <a:tailEnd type="triangle" w="med" len="med"/>
          </a:ln>
          <a:effectLst/>
        </p:spPr>
        <p:txBody>
          <a:bodyPr wrap="none"/>
          <a:lstStyle/>
          <a:p>
            <a:endParaRPr lang="pl-PL"/>
          </a:p>
        </p:txBody>
      </p:sp>
      <p:sp>
        <p:nvSpPr>
          <p:cNvPr id="19462" name="Line 6"/>
          <p:cNvSpPr>
            <a:spLocks noChangeShapeType="1"/>
          </p:cNvSpPr>
          <p:nvPr/>
        </p:nvSpPr>
        <p:spPr bwMode="auto">
          <a:xfrm flipH="1" flipV="1">
            <a:off x="5076825" y="5013325"/>
            <a:ext cx="1079500" cy="71438"/>
          </a:xfrm>
          <a:prstGeom prst="line">
            <a:avLst/>
          </a:prstGeom>
          <a:noFill/>
          <a:ln w="9525">
            <a:solidFill>
              <a:schemeClr val="hlink"/>
            </a:solidFill>
            <a:miter lim="800000"/>
            <a:headEnd/>
            <a:tailEnd type="triangle" w="med" len="med"/>
          </a:ln>
          <a:effectLst/>
        </p:spPr>
        <p:txBody>
          <a:bodyPr wrap="none"/>
          <a:lstStyle/>
          <a:p>
            <a:endParaRPr lang="pl-PL"/>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pl-PL" smtClean="0"/>
          </a:p>
        </p:txBody>
      </p:sp>
      <p:pic>
        <p:nvPicPr>
          <p:cNvPr id="454657" name="Picture 1"/>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369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5" name="Picture 1"/>
          <p:cNvPicPr>
            <a:picLocks noChangeAspect="1" noChangeArrowheads="1"/>
          </p:cNvPicPr>
          <p:nvPr/>
        </p:nvPicPr>
        <p:blipFill>
          <a:blip r:embed="rId2" cstate="print"/>
          <a:srcRect/>
          <a:stretch>
            <a:fillRect/>
          </a:stretch>
        </p:blipFill>
        <p:spPr bwMode="auto">
          <a:xfrm>
            <a:off x="611560" y="1772816"/>
            <a:ext cx="6513513" cy="4824536"/>
          </a:xfrm>
          <a:prstGeom prst="rect">
            <a:avLst/>
          </a:prstGeom>
          <a:noFill/>
          <a:ln w="9525">
            <a:noFill/>
            <a:miter lim="800000"/>
            <a:headEnd/>
            <a:tailEnd/>
          </a:ln>
        </p:spPr>
      </p:pic>
      <p:pic>
        <p:nvPicPr>
          <p:cNvPr id="451586" name="Picture 2"/>
          <p:cNvPicPr>
            <a:picLocks noChangeAspect="1" noChangeArrowheads="1"/>
          </p:cNvPicPr>
          <p:nvPr/>
        </p:nvPicPr>
        <p:blipFill>
          <a:blip r:embed="rId3" cstate="print"/>
          <a:srcRect/>
          <a:stretch>
            <a:fillRect/>
          </a:stretch>
        </p:blipFill>
        <p:spPr bwMode="auto">
          <a:xfrm>
            <a:off x="683568" y="260648"/>
            <a:ext cx="549592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55576" y="332656"/>
            <a:ext cx="8208912" cy="1440160"/>
          </a:xfrm>
        </p:spPr>
        <p:txBody>
          <a:bodyPr/>
          <a:lstStyle/>
          <a:p>
            <a:pPr eaLnBrk="1" hangingPunct="1"/>
            <a:r>
              <a:rPr lang="pl-PL" sz="2400" dirty="0" smtClean="0">
                <a:latin typeface="+mn-lt"/>
              </a:rPr>
              <a:t>Obliczanie współczynników korelacji w </a:t>
            </a:r>
            <a:r>
              <a:rPr lang="pl-PL" sz="2400" dirty="0" err="1" smtClean="0">
                <a:latin typeface="+mn-lt"/>
              </a:rPr>
              <a:t>Statistica</a:t>
            </a:r>
            <a:r>
              <a:rPr lang="pl-PL" sz="2400" dirty="0" smtClean="0">
                <a:latin typeface="+mn-lt"/>
              </a:rPr>
              <a:t>,</a:t>
            </a:r>
            <a:br>
              <a:rPr lang="pl-PL" sz="2400" dirty="0" smtClean="0">
                <a:latin typeface="+mn-lt"/>
              </a:rPr>
            </a:br>
            <a:r>
              <a:rPr lang="pl-PL" sz="2400" dirty="0" smtClean="0">
                <a:latin typeface="+mn-lt"/>
              </a:rPr>
              <a:t>gdy zmienna objaśniana jest jednowymiarowa, </a:t>
            </a:r>
            <a:br>
              <a:rPr lang="pl-PL" sz="2400" dirty="0" smtClean="0">
                <a:latin typeface="+mn-lt"/>
              </a:rPr>
            </a:br>
            <a:r>
              <a:rPr lang="pl-PL" sz="2400" dirty="0" smtClean="0">
                <a:latin typeface="+mn-lt"/>
              </a:rPr>
              <a:t>a zmiennych </a:t>
            </a:r>
            <a:r>
              <a:rPr lang="pl-PL" dirty="0" smtClean="0">
                <a:latin typeface="+mn-lt"/>
              </a:rPr>
              <a:t>niezależnych</a:t>
            </a:r>
            <a:r>
              <a:rPr lang="pl-PL" sz="2400" dirty="0" smtClean="0">
                <a:latin typeface="+mn-lt"/>
              </a:rPr>
              <a:t> </a:t>
            </a:r>
            <a:r>
              <a:rPr lang="pl-PL" dirty="0" smtClean="0">
                <a:latin typeface="+mn-lt"/>
              </a:rPr>
              <a:t>jest wiele</a:t>
            </a:r>
            <a:endParaRPr lang="pl-PL" sz="2400" dirty="0" smtClean="0">
              <a:latin typeface="+mn-lt"/>
            </a:endParaRPr>
          </a:p>
        </p:txBody>
      </p:sp>
      <p:sp>
        <p:nvSpPr>
          <p:cNvPr id="23555" name="Line 3"/>
          <p:cNvSpPr>
            <a:spLocks noChangeShapeType="1"/>
          </p:cNvSpPr>
          <p:nvPr/>
        </p:nvSpPr>
        <p:spPr bwMode="auto">
          <a:xfrm flipH="1">
            <a:off x="5257800" y="1981200"/>
            <a:ext cx="1219200" cy="685800"/>
          </a:xfrm>
          <a:prstGeom prst="line">
            <a:avLst/>
          </a:prstGeom>
          <a:noFill/>
          <a:ln w="9525">
            <a:solidFill>
              <a:schemeClr val="tx1"/>
            </a:solidFill>
            <a:miter lim="800000"/>
            <a:headEnd/>
            <a:tailEnd type="triangle" w="med" len="med"/>
          </a:ln>
          <a:effectLst/>
        </p:spPr>
        <p:txBody>
          <a:bodyPr wrap="none"/>
          <a:lstStyle/>
          <a:p>
            <a:endParaRPr lang="pl-PL"/>
          </a:p>
        </p:txBody>
      </p:sp>
      <p:sp>
        <p:nvSpPr>
          <p:cNvPr id="23556" name="Line 4"/>
          <p:cNvSpPr>
            <a:spLocks noChangeShapeType="1"/>
          </p:cNvSpPr>
          <p:nvPr/>
        </p:nvSpPr>
        <p:spPr bwMode="auto">
          <a:xfrm flipH="1">
            <a:off x="5562600" y="1981200"/>
            <a:ext cx="1981200" cy="1600200"/>
          </a:xfrm>
          <a:prstGeom prst="line">
            <a:avLst/>
          </a:prstGeom>
          <a:noFill/>
          <a:ln w="9525">
            <a:solidFill>
              <a:schemeClr val="tx1"/>
            </a:solidFill>
            <a:miter lim="800000"/>
            <a:headEnd/>
            <a:tailEnd type="triangle" w="med" len="med"/>
          </a:ln>
          <a:effectLst/>
        </p:spPr>
        <p:txBody>
          <a:bodyPr wrap="none"/>
          <a:lstStyle/>
          <a:p>
            <a:endParaRPr lang="pl-PL"/>
          </a:p>
        </p:txBody>
      </p:sp>
      <p:pic>
        <p:nvPicPr>
          <p:cNvPr id="23557" name="Picture 5"/>
          <p:cNvPicPr>
            <a:picLocks noChangeAspect="1" noChangeArrowheads="1"/>
          </p:cNvPicPr>
          <p:nvPr/>
        </p:nvPicPr>
        <p:blipFill>
          <a:blip r:embed="rId3" cstate="print"/>
          <a:srcRect/>
          <a:stretch>
            <a:fillRect/>
          </a:stretch>
        </p:blipFill>
        <p:spPr bwMode="auto">
          <a:xfrm>
            <a:off x="0" y="1844675"/>
            <a:ext cx="7146925" cy="4135438"/>
          </a:xfrm>
          <a:prstGeom prst="rect">
            <a:avLst/>
          </a:prstGeom>
          <a:noFill/>
          <a:ln w="9525">
            <a:noFill/>
            <a:miter lim="800000"/>
            <a:headEnd/>
            <a:tailEnd/>
          </a:ln>
        </p:spPr>
      </p:pic>
      <p:graphicFrame>
        <p:nvGraphicFramePr>
          <p:cNvPr id="23558" name="Object 6"/>
          <p:cNvGraphicFramePr>
            <a:graphicFrameLocks noChangeAspect="1"/>
          </p:cNvGraphicFramePr>
          <p:nvPr/>
        </p:nvGraphicFramePr>
        <p:xfrm>
          <a:off x="2484438" y="3284538"/>
          <a:ext cx="3771900" cy="3305175"/>
        </p:xfrm>
        <a:graphic>
          <a:graphicData uri="http://schemas.openxmlformats.org/presentationml/2006/ole">
            <p:oleObj spid="_x0000_s429058" name="Obraz - mapa bitowa" r:id="rId4" imgW="3772427" imgH="3304762" progId="PBrush">
              <p:embed/>
            </p:oleObj>
          </a:graphicData>
        </a:graphic>
      </p:graphicFrame>
      <p:graphicFrame>
        <p:nvGraphicFramePr>
          <p:cNvPr id="23559" name="Object 7"/>
          <p:cNvGraphicFramePr>
            <a:graphicFrameLocks noChangeAspect="1"/>
          </p:cNvGraphicFramePr>
          <p:nvPr/>
        </p:nvGraphicFramePr>
        <p:xfrm>
          <a:off x="4448175" y="3833813"/>
          <a:ext cx="4695825" cy="3024187"/>
        </p:xfrm>
        <a:graphic>
          <a:graphicData uri="http://schemas.openxmlformats.org/presentationml/2006/ole">
            <p:oleObj spid="_x0000_s429059" name="Obraz - mapa bitowa" r:id="rId5" imgW="4695238" imgH="2866667" progId="PBrush">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4" name="Picture 4"/>
          <p:cNvPicPr>
            <a:picLocks noChangeAspect="1" noChangeArrowheads="1"/>
          </p:cNvPicPr>
          <p:nvPr/>
        </p:nvPicPr>
        <p:blipFill>
          <a:blip r:embed="rId2" cstate="print"/>
          <a:srcRect/>
          <a:stretch>
            <a:fillRect/>
          </a:stretch>
        </p:blipFill>
        <p:spPr bwMode="auto">
          <a:xfrm>
            <a:off x="683568" y="476672"/>
            <a:ext cx="5868144" cy="2477192"/>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95536" y="3068960"/>
            <a:ext cx="8496944" cy="2866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7172" name="Rectangle 2"/>
          <p:cNvSpPr>
            <a:spLocks noGrp="1" noChangeArrowheads="1"/>
          </p:cNvSpPr>
          <p:nvPr>
            <p:ph type="title"/>
          </p:nvPr>
        </p:nvSpPr>
        <p:spPr>
          <a:xfrm>
            <a:off x="827584" y="260647"/>
            <a:ext cx="7488237" cy="504527"/>
          </a:xfrm>
        </p:spPr>
        <p:txBody>
          <a:bodyPr/>
          <a:lstStyle/>
          <a:p>
            <a:pPr eaLnBrk="1" hangingPunct="1"/>
            <a:r>
              <a:rPr lang="pl-PL" dirty="0" smtClean="0"/>
              <a:t>Zależność od wielu zmiennych. </a:t>
            </a:r>
            <a:br>
              <a:rPr lang="pl-PL" dirty="0" smtClean="0"/>
            </a:br>
            <a:r>
              <a:rPr lang="pl-PL" dirty="0" smtClean="0"/>
              <a:t>Korelacje cząstkowe</a:t>
            </a:r>
          </a:p>
        </p:txBody>
      </p:sp>
      <p:sp>
        <p:nvSpPr>
          <p:cNvPr id="7173" name="Rectangle 3"/>
          <p:cNvSpPr>
            <a:spLocks noGrp="1" noChangeArrowheads="1"/>
          </p:cNvSpPr>
          <p:nvPr>
            <p:ph type="body" idx="1"/>
          </p:nvPr>
        </p:nvSpPr>
        <p:spPr/>
        <p:txBody>
          <a:bodyPr/>
          <a:lstStyle/>
          <a:p>
            <a:pPr eaLnBrk="1" hangingPunct="1"/>
            <a:r>
              <a:rPr lang="pl-PL" dirty="0" smtClean="0"/>
              <a:t>Na pewną zmienną oddziałuje więcej niż jedna zmienna,  można określić macierz korelacji.</a:t>
            </a:r>
          </a:p>
          <a:p>
            <a:pPr eaLnBrk="1" hangingPunct="1"/>
            <a:r>
              <a:rPr lang="pl-PL" dirty="0" smtClean="0"/>
              <a:t>Jeśli interesuje nas związek korelacyjny jedynie między dwoma zmiennymi przy wyłączeniu wpływu pozostałych, to powinniśmy wyliczyć współczynniki korelacji cząstkowej. Załóżmy, że mamy trzy zmienne </a:t>
            </a:r>
            <a:r>
              <a:rPr lang="pl-PL" i="1" dirty="0" smtClean="0">
                <a:solidFill>
                  <a:srgbClr val="C00000"/>
                </a:solidFill>
                <a:latin typeface="Times New Roman" pitchFamily="18" charset="0"/>
                <a:cs typeface="Times New Roman" pitchFamily="18" charset="0"/>
              </a:rPr>
              <a:t>X</a:t>
            </a:r>
            <a:r>
              <a:rPr lang="pl-PL" i="1" baseline="-25000" dirty="0" smtClean="0">
                <a:solidFill>
                  <a:srgbClr val="C00000"/>
                </a:solidFill>
                <a:latin typeface="Times New Roman" pitchFamily="18" charset="0"/>
                <a:cs typeface="Times New Roman" pitchFamily="18" charset="0"/>
              </a:rPr>
              <a:t>1</a:t>
            </a:r>
            <a:r>
              <a:rPr lang="pl-PL" i="1" dirty="0" smtClean="0">
                <a:solidFill>
                  <a:srgbClr val="C00000"/>
                </a:solidFill>
                <a:latin typeface="Times New Roman" pitchFamily="18" charset="0"/>
                <a:cs typeface="Times New Roman" pitchFamily="18" charset="0"/>
              </a:rPr>
              <a:t>, X</a:t>
            </a:r>
            <a:r>
              <a:rPr lang="pl-PL" i="1" baseline="-25000" dirty="0" smtClean="0">
                <a:solidFill>
                  <a:srgbClr val="C00000"/>
                </a:solidFill>
                <a:latin typeface="Times New Roman" pitchFamily="18" charset="0"/>
                <a:cs typeface="Times New Roman" pitchFamily="18" charset="0"/>
              </a:rPr>
              <a:t>2</a:t>
            </a:r>
            <a:r>
              <a:rPr lang="pl-PL" i="1" dirty="0" smtClean="0">
                <a:solidFill>
                  <a:srgbClr val="C00000"/>
                </a:solidFill>
                <a:latin typeface="Times New Roman" pitchFamily="18" charset="0"/>
                <a:cs typeface="Times New Roman" pitchFamily="18" charset="0"/>
              </a:rPr>
              <a:t> </a:t>
            </a:r>
            <a:r>
              <a:rPr lang="pl-PL" dirty="0" smtClean="0"/>
              <a:t>oraz </a:t>
            </a:r>
            <a:r>
              <a:rPr lang="pl-PL" i="1" dirty="0" smtClean="0">
                <a:solidFill>
                  <a:srgbClr val="C00000"/>
                </a:solidFill>
                <a:latin typeface="Times New Roman" pitchFamily="18" charset="0"/>
                <a:cs typeface="Times New Roman" pitchFamily="18" charset="0"/>
              </a:rPr>
              <a:t>X</a:t>
            </a:r>
            <a:r>
              <a:rPr lang="pl-PL" i="1" baseline="-25000" dirty="0" smtClean="0">
                <a:solidFill>
                  <a:srgbClr val="C00000"/>
                </a:solidFill>
                <a:latin typeface="Times New Roman" pitchFamily="18" charset="0"/>
                <a:cs typeface="Times New Roman" pitchFamily="18" charset="0"/>
              </a:rPr>
              <a:t>3</a:t>
            </a:r>
            <a:r>
              <a:rPr lang="pl-PL" dirty="0" smtClean="0"/>
              <a:t>. Współczynniki korelacji cząstkowej oznaczamy następująco: </a:t>
            </a:r>
            <a:br>
              <a:rPr lang="pl-PL" dirty="0" smtClean="0"/>
            </a:br>
            <a:r>
              <a:rPr lang="pl-PL" i="1" dirty="0" smtClean="0">
                <a:solidFill>
                  <a:srgbClr val="C00000"/>
                </a:solidFill>
                <a:latin typeface="Times New Roman" pitchFamily="18" charset="0"/>
                <a:cs typeface="Times New Roman" pitchFamily="18" charset="0"/>
              </a:rPr>
              <a:t>r</a:t>
            </a:r>
            <a:r>
              <a:rPr lang="pl-PL" i="1" baseline="-25000" dirty="0" smtClean="0">
                <a:solidFill>
                  <a:srgbClr val="C00000"/>
                </a:solidFill>
                <a:latin typeface="Times New Roman" pitchFamily="18" charset="0"/>
                <a:cs typeface="Times New Roman" pitchFamily="18" charset="0"/>
              </a:rPr>
              <a:t>12.3</a:t>
            </a:r>
            <a:r>
              <a:rPr lang="pl-PL" i="1" dirty="0" smtClean="0">
                <a:solidFill>
                  <a:srgbClr val="C00000"/>
                </a:solidFill>
                <a:latin typeface="Times New Roman" pitchFamily="18" charset="0"/>
                <a:cs typeface="Times New Roman" pitchFamily="18" charset="0"/>
              </a:rPr>
              <a:t>, r</a:t>
            </a:r>
            <a:r>
              <a:rPr lang="pl-PL" i="1" baseline="-25000" dirty="0" smtClean="0">
                <a:solidFill>
                  <a:srgbClr val="C00000"/>
                </a:solidFill>
                <a:latin typeface="Times New Roman" pitchFamily="18" charset="0"/>
                <a:cs typeface="Times New Roman" pitchFamily="18" charset="0"/>
              </a:rPr>
              <a:t>13.2</a:t>
            </a:r>
            <a:r>
              <a:rPr lang="pl-PL" i="1" dirty="0" smtClean="0">
                <a:solidFill>
                  <a:srgbClr val="C00000"/>
                </a:solidFill>
                <a:latin typeface="Times New Roman" pitchFamily="18" charset="0"/>
                <a:cs typeface="Times New Roman" pitchFamily="18" charset="0"/>
              </a:rPr>
              <a:t>, r</a:t>
            </a:r>
            <a:r>
              <a:rPr lang="pl-PL" i="1" baseline="-25000" dirty="0" smtClean="0">
                <a:solidFill>
                  <a:srgbClr val="C00000"/>
                </a:solidFill>
                <a:latin typeface="Times New Roman" pitchFamily="18" charset="0"/>
                <a:cs typeface="Times New Roman" pitchFamily="18" charset="0"/>
              </a:rPr>
              <a:t>23.1</a:t>
            </a:r>
          </a:p>
          <a:p>
            <a:pPr eaLnBrk="1" hangingPunct="1"/>
            <a:endParaRPr lang="pl-PL" baseline="-25000" dirty="0" smtClean="0"/>
          </a:p>
        </p:txBody>
      </p:sp>
      <p:graphicFrame>
        <p:nvGraphicFramePr>
          <p:cNvPr id="7170" name="Object 5"/>
          <p:cNvGraphicFramePr>
            <a:graphicFrameLocks noChangeAspect="1"/>
          </p:cNvGraphicFramePr>
          <p:nvPr/>
        </p:nvGraphicFramePr>
        <p:xfrm>
          <a:off x="2771775" y="5373688"/>
          <a:ext cx="3168650" cy="1063625"/>
        </p:xfrm>
        <a:graphic>
          <a:graphicData uri="http://schemas.openxmlformats.org/presentationml/2006/ole">
            <p:oleObj spid="_x0000_s483330" name="Równanie" r:id="rId3" imgW="1473200" imgH="495300"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7584" y="260648"/>
            <a:ext cx="7793037" cy="792386"/>
          </a:xfrm>
        </p:spPr>
        <p:txBody>
          <a:bodyPr/>
          <a:lstStyle/>
          <a:p>
            <a:pPr eaLnBrk="1" hangingPunct="1"/>
            <a:r>
              <a:rPr lang="pl-PL" dirty="0" smtClean="0"/>
              <a:t>Korelacje cząstkowe</a:t>
            </a:r>
          </a:p>
        </p:txBody>
      </p:sp>
      <p:pic>
        <p:nvPicPr>
          <p:cNvPr id="450561" name="Picture 1"/>
          <p:cNvPicPr>
            <a:picLocks noChangeAspect="1" noChangeArrowheads="1"/>
          </p:cNvPicPr>
          <p:nvPr/>
        </p:nvPicPr>
        <p:blipFill>
          <a:blip r:embed="rId2" cstate="print"/>
          <a:srcRect/>
          <a:stretch>
            <a:fillRect/>
          </a:stretch>
        </p:blipFill>
        <p:spPr bwMode="auto">
          <a:xfrm>
            <a:off x="539552" y="1772816"/>
            <a:ext cx="8158442"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23850" y="549275"/>
            <a:ext cx="8820150" cy="2879725"/>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250825" y="4508500"/>
            <a:ext cx="8208963" cy="1963738"/>
          </a:xfrm>
          <a:prstGeom prst="rect">
            <a:avLst/>
          </a:prstGeom>
          <a:noFill/>
          <a:ln w="9525">
            <a:noFill/>
            <a:miter lim="800000"/>
            <a:headEnd/>
            <a:tailEnd/>
          </a:ln>
        </p:spPr>
      </p:pic>
      <p:sp>
        <p:nvSpPr>
          <p:cNvPr id="29700" name="Text Box 4"/>
          <p:cNvSpPr txBox="1">
            <a:spLocks noChangeArrowheads="1"/>
          </p:cNvSpPr>
          <p:nvPr/>
        </p:nvSpPr>
        <p:spPr bwMode="auto">
          <a:xfrm>
            <a:off x="179388" y="0"/>
            <a:ext cx="7634287" cy="457200"/>
          </a:xfrm>
          <a:prstGeom prst="rect">
            <a:avLst/>
          </a:prstGeom>
          <a:noFill/>
          <a:ln w="9525">
            <a:noFill/>
            <a:miter lim="800000"/>
            <a:headEnd/>
            <a:tailEnd/>
          </a:ln>
          <a:effectLst/>
        </p:spPr>
        <p:txBody>
          <a:bodyPr>
            <a:spAutoFit/>
          </a:bodyPr>
          <a:lstStyle/>
          <a:p>
            <a:pPr>
              <a:spcBef>
                <a:spcPct val="50000"/>
              </a:spcBef>
            </a:pPr>
            <a:r>
              <a:rPr lang="pl-PL" sz="2400">
                <a:solidFill>
                  <a:schemeClr val="folHlink"/>
                </a:solidFill>
                <a:latin typeface="Tahoma" pitchFamily="34" charset="0"/>
              </a:rPr>
              <a:t>Wykluczono wpływ liczby ludności</a:t>
            </a:r>
          </a:p>
        </p:txBody>
      </p:sp>
      <p:sp>
        <p:nvSpPr>
          <p:cNvPr id="29701" name="Rectangle 5"/>
          <p:cNvSpPr>
            <a:spLocks noChangeArrowheads="1"/>
          </p:cNvSpPr>
          <p:nvPr/>
        </p:nvSpPr>
        <p:spPr bwMode="auto">
          <a:xfrm>
            <a:off x="323850" y="3573463"/>
            <a:ext cx="8597900" cy="457200"/>
          </a:xfrm>
          <a:prstGeom prst="rect">
            <a:avLst/>
          </a:prstGeom>
          <a:noFill/>
          <a:ln w="9525">
            <a:noFill/>
            <a:miter lim="800000"/>
            <a:headEnd/>
            <a:tailEnd/>
          </a:ln>
          <a:effectLst/>
        </p:spPr>
        <p:txBody>
          <a:bodyPr wrap="none">
            <a:spAutoFit/>
          </a:bodyPr>
          <a:lstStyle/>
          <a:p>
            <a:r>
              <a:rPr lang="pl-PL" sz="2000">
                <a:solidFill>
                  <a:schemeClr val="folHlink"/>
                </a:solidFill>
                <a:latin typeface="Tahoma" pitchFamily="34" charset="0"/>
              </a:rPr>
              <a:t>Wykluczono wpływ liczby ludności, liczby miast i udziału ludności miejskiej</a:t>
            </a:r>
            <a:r>
              <a:rPr lang="pl-PL" sz="2400">
                <a:solidFill>
                  <a:schemeClr val="folHlink"/>
                </a:solidFill>
                <a:latin typeface="Tahoma" pitchFamily="34"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3" name="Picture 1"/>
          <p:cNvPicPr>
            <a:picLocks noChangeAspect="1" noChangeArrowheads="1"/>
          </p:cNvPicPr>
          <p:nvPr/>
        </p:nvPicPr>
        <p:blipFill>
          <a:blip r:embed="rId2" cstate="print"/>
          <a:srcRect/>
          <a:stretch>
            <a:fillRect/>
          </a:stretch>
        </p:blipFill>
        <p:spPr bwMode="auto">
          <a:xfrm>
            <a:off x="0" y="0"/>
            <a:ext cx="9144000" cy="6840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263170" name="Rectangle 2"/>
          <p:cNvSpPr>
            <a:spLocks noGrp="1" noChangeArrowheads="1"/>
          </p:cNvSpPr>
          <p:nvPr>
            <p:ph type="title"/>
          </p:nvPr>
        </p:nvSpPr>
        <p:spPr/>
        <p:txBody>
          <a:bodyPr/>
          <a:lstStyle/>
          <a:p>
            <a:r>
              <a:rPr lang="pl-PL">
                <a:latin typeface="+mn-lt"/>
              </a:rPr>
              <a:t>Model probabilistyczny</a:t>
            </a:r>
          </a:p>
        </p:txBody>
      </p:sp>
      <p:sp>
        <p:nvSpPr>
          <p:cNvPr id="263171" name="Rectangle 3"/>
          <p:cNvSpPr>
            <a:spLocks noGrp="1" noChangeArrowheads="1"/>
          </p:cNvSpPr>
          <p:nvPr>
            <p:ph type="body" idx="1"/>
          </p:nvPr>
        </p:nvSpPr>
        <p:spPr>
          <a:xfrm>
            <a:off x="468313" y="1268413"/>
            <a:ext cx="8064500" cy="2232025"/>
          </a:xfrm>
        </p:spPr>
        <p:txBody>
          <a:bodyPr/>
          <a:lstStyle/>
          <a:p>
            <a:pPr>
              <a:lnSpc>
                <a:spcPct val="90000"/>
              </a:lnSpc>
            </a:pPr>
            <a:r>
              <a:rPr lang="pl-PL" sz="2400" i="1" dirty="0">
                <a:solidFill>
                  <a:srgbClr val="006699"/>
                </a:solidFill>
              </a:rPr>
              <a:t>Model probabilistyczny:</a:t>
            </a:r>
          </a:p>
          <a:p>
            <a:pPr>
              <a:lnSpc>
                <a:spcPct val="90000"/>
              </a:lnSpc>
            </a:pPr>
            <a:r>
              <a:rPr lang="pl-PL" sz="2400" dirty="0"/>
              <a:t>Jeśli mamy do czynienia z czynnikiem losowym, który może obejmować również nie znane nam zmienne wpływające na wartość zmiennej zależnej.</a:t>
            </a:r>
          </a:p>
          <a:p>
            <a:pPr algn="ctr">
              <a:lnSpc>
                <a:spcPct val="90000"/>
              </a:lnSpc>
            </a:pPr>
            <a:r>
              <a:rPr lang="pl-PL" sz="2400" i="1" dirty="0">
                <a:solidFill>
                  <a:srgbClr val="006699"/>
                </a:solidFill>
              </a:rPr>
              <a:t>Dane = Model + Błąd</a:t>
            </a:r>
          </a:p>
        </p:txBody>
      </p:sp>
      <p:pic>
        <p:nvPicPr>
          <p:cNvPr id="263172" name="Picture 4"/>
          <p:cNvPicPr>
            <a:picLocks noChangeAspect="1" noChangeArrowheads="1"/>
          </p:cNvPicPr>
          <p:nvPr/>
        </p:nvPicPr>
        <p:blipFill>
          <a:blip r:embed="rId2" cstate="print"/>
          <a:srcRect/>
          <a:stretch>
            <a:fillRect/>
          </a:stretch>
        </p:blipFill>
        <p:spPr bwMode="auto">
          <a:xfrm>
            <a:off x="3995738" y="3538538"/>
            <a:ext cx="4464694" cy="2219268"/>
          </a:xfrm>
          <a:prstGeom prst="rect">
            <a:avLst/>
          </a:prstGeom>
          <a:noFill/>
          <a:ln w="9525">
            <a:noFill/>
            <a:miter lim="800000"/>
            <a:headEnd/>
            <a:tailEnd/>
          </a:ln>
          <a:effectLst/>
        </p:spPr>
      </p:pic>
      <p:sp>
        <p:nvSpPr>
          <p:cNvPr id="263173" name="Rectangle 5"/>
          <p:cNvSpPr>
            <a:spLocks noChangeArrowheads="1"/>
          </p:cNvSpPr>
          <p:nvPr/>
        </p:nvSpPr>
        <p:spPr bwMode="auto">
          <a:xfrm>
            <a:off x="539750" y="3573463"/>
            <a:ext cx="3384550" cy="2663825"/>
          </a:xfrm>
          <a:prstGeom prst="rect">
            <a:avLst/>
          </a:prstGeom>
          <a:noFill/>
          <a:ln w="9525">
            <a:noFill/>
            <a:miter lim="800000"/>
            <a:headEnd/>
            <a:tailEnd/>
          </a:ln>
          <a:effectLst/>
        </p:spPr>
        <p:txBody>
          <a:bodyPr/>
          <a:lstStyle/>
          <a:p>
            <a:pPr>
              <a:lnSpc>
                <a:spcPct val="80000"/>
              </a:lnSpc>
              <a:spcBef>
                <a:spcPct val="50000"/>
              </a:spcBef>
              <a:buSzPct val="70000"/>
              <a:buFont typeface="Georgia" pitchFamily="18" charset="0"/>
              <a:buNone/>
            </a:pPr>
            <a:r>
              <a:rPr lang="pl-PL" sz="2400" dirty="0">
                <a:latin typeface="+mn-lt"/>
              </a:rPr>
              <a:t>Model probabilistyczny jest zawsze uproszczeniem.</a:t>
            </a:r>
          </a:p>
          <a:p>
            <a:pPr>
              <a:lnSpc>
                <a:spcPct val="80000"/>
              </a:lnSpc>
              <a:spcBef>
                <a:spcPct val="50000"/>
              </a:spcBef>
              <a:buSzPct val="70000"/>
              <a:buFont typeface="Georgia" pitchFamily="18" charset="0"/>
              <a:buNone/>
            </a:pPr>
            <a:r>
              <a:rPr lang="pl-PL" sz="2400" dirty="0">
                <a:latin typeface="+mn-lt"/>
              </a:rPr>
              <a:t>Jeśli zmienna zależna ma charakter ilościowy, model nazywamy </a:t>
            </a:r>
            <a:r>
              <a:rPr lang="pl-PL" sz="2400" i="1" dirty="0">
                <a:solidFill>
                  <a:srgbClr val="006699"/>
                </a:solidFill>
                <a:latin typeface="+mn-lt"/>
              </a:rPr>
              <a:t>modelem regresyjnym</a:t>
            </a:r>
            <a:r>
              <a:rPr lang="pl-PL" sz="2400" dirty="0">
                <a:latin typeface="+mn-lt"/>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PI, WIMiIP, AGH</a:t>
            </a:r>
          </a:p>
        </p:txBody>
      </p:sp>
      <p:sp>
        <p:nvSpPr>
          <p:cNvPr id="317442" name="Rectangle 2"/>
          <p:cNvSpPr>
            <a:spLocks noGrp="1" noChangeArrowheads="1"/>
          </p:cNvSpPr>
          <p:nvPr>
            <p:ph type="title"/>
          </p:nvPr>
        </p:nvSpPr>
        <p:spPr/>
        <p:txBody>
          <a:bodyPr/>
          <a:lstStyle/>
          <a:p>
            <a:r>
              <a:rPr lang="pl-PL" dirty="0" smtClean="0"/>
              <a:t>Przykład</a:t>
            </a:r>
            <a:endParaRPr lang="pl-PL" dirty="0"/>
          </a:p>
        </p:txBody>
      </p:sp>
      <p:pic>
        <p:nvPicPr>
          <p:cNvPr id="317446" name="Picture 6"/>
          <p:cNvPicPr>
            <a:picLocks noChangeAspect="1" noChangeArrowheads="1"/>
          </p:cNvPicPr>
          <p:nvPr/>
        </p:nvPicPr>
        <p:blipFill>
          <a:blip r:embed="rId2" cstate="print"/>
          <a:srcRect/>
          <a:stretch>
            <a:fillRect/>
          </a:stretch>
        </p:blipFill>
        <p:spPr bwMode="auto">
          <a:xfrm>
            <a:off x="900113" y="1196975"/>
            <a:ext cx="6791325" cy="5295900"/>
          </a:xfrm>
          <a:prstGeom prst="rect">
            <a:avLst/>
          </a:prstGeom>
          <a:noFill/>
          <a:ln w="9525">
            <a:noFill/>
            <a:miter lim="800000"/>
            <a:headEnd/>
            <a:tailEnd/>
          </a:ln>
          <a:effectLst/>
        </p:spPr>
      </p:pic>
      <p:sp>
        <p:nvSpPr>
          <p:cNvPr id="317447" name="Oval 7"/>
          <p:cNvSpPr>
            <a:spLocks noChangeArrowheads="1"/>
          </p:cNvSpPr>
          <p:nvPr/>
        </p:nvSpPr>
        <p:spPr bwMode="auto">
          <a:xfrm>
            <a:off x="4572000" y="2924175"/>
            <a:ext cx="1223963" cy="647700"/>
          </a:xfrm>
          <a:prstGeom prst="ellipse">
            <a:avLst/>
          </a:prstGeom>
          <a:noFill/>
          <a:ln w="9525">
            <a:solidFill>
              <a:srgbClr val="FF0000"/>
            </a:solidFill>
            <a:round/>
            <a:headEnd/>
            <a:tailEnd/>
          </a:ln>
          <a:effectLst/>
        </p:spPr>
        <p:txBody>
          <a:bodyPr wrap="none" anchor="ctr"/>
          <a:lstStyle/>
          <a:p>
            <a:endParaRPr lang="pl-P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PI, WIMiIP, AGH</a:t>
            </a:r>
          </a:p>
        </p:txBody>
      </p:sp>
      <p:graphicFrame>
        <p:nvGraphicFramePr>
          <p:cNvPr id="319496" name="Object 8"/>
          <p:cNvGraphicFramePr>
            <a:graphicFrameLocks noChangeAspect="1"/>
          </p:cNvGraphicFramePr>
          <p:nvPr>
            <p:ph idx="1"/>
          </p:nvPr>
        </p:nvGraphicFramePr>
        <p:xfrm>
          <a:off x="2325688" y="1744663"/>
          <a:ext cx="6818312" cy="5113337"/>
        </p:xfrm>
        <a:graphic>
          <a:graphicData uri="http://schemas.openxmlformats.org/presentationml/2006/ole">
            <p:oleObj spid="_x0000_s433154" name="Graph" r:id="rId3" imgW="5943600" imgH="4457880" progId="Statistica.Graph">
              <p:embed/>
            </p:oleObj>
          </a:graphicData>
        </a:graphic>
      </p:graphicFrame>
      <p:pic>
        <p:nvPicPr>
          <p:cNvPr id="319492" name="Picture 4"/>
          <p:cNvPicPr>
            <a:picLocks noChangeAspect="1" noChangeArrowheads="1"/>
          </p:cNvPicPr>
          <p:nvPr/>
        </p:nvPicPr>
        <p:blipFill>
          <a:blip r:embed="rId4" cstate="print"/>
          <a:srcRect/>
          <a:stretch>
            <a:fillRect/>
          </a:stretch>
        </p:blipFill>
        <p:spPr bwMode="auto">
          <a:xfrm>
            <a:off x="0" y="0"/>
            <a:ext cx="4392613" cy="3562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p:cNvSpPr>
            <a:spLocks noGrp="1"/>
          </p:cNvSpPr>
          <p:nvPr>
            <p:ph type="ftr" sz="quarter" idx="10"/>
          </p:nvPr>
        </p:nvSpPr>
        <p:spPr/>
        <p:txBody>
          <a:bodyPr/>
          <a:lstStyle/>
          <a:p>
            <a:r>
              <a:rPr lang="pl-PL"/>
              <a:t>PI, WIMiIP, AGH</a:t>
            </a:r>
          </a:p>
        </p:txBody>
      </p:sp>
      <p:graphicFrame>
        <p:nvGraphicFramePr>
          <p:cNvPr id="321540" name="Object 4"/>
          <p:cNvGraphicFramePr>
            <a:graphicFrameLocks noChangeAspect="1"/>
          </p:cNvGraphicFramePr>
          <p:nvPr>
            <p:ph sz="half" idx="1"/>
          </p:nvPr>
        </p:nvGraphicFramePr>
        <p:xfrm>
          <a:off x="179388" y="1052513"/>
          <a:ext cx="4897437" cy="3673475"/>
        </p:xfrm>
        <a:graphic>
          <a:graphicData uri="http://schemas.openxmlformats.org/presentationml/2006/ole">
            <p:oleObj spid="_x0000_s434178" name="Graph" r:id="rId3" imgW="5943600" imgH="4457880" progId="Statistica.Graph">
              <p:embed/>
            </p:oleObj>
          </a:graphicData>
        </a:graphic>
      </p:graphicFrame>
      <p:graphicFrame>
        <p:nvGraphicFramePr>
          <p:cNvPr id="321543" name="Object 7"/>
          <p:cNvGraphicFramePr>
            <a:graphicFrameLocks noChangeAspect="1"/>
          </p:cNvGraphicFramePr>
          <p:nvPr>
            <p:ph sz="half" idx="2"/>
          </p:nvPr>
        </p:nvGraphicFramePr>
        <p:xfrm>
          <a:off x="4211638" y="2830513"/>
          <a:ext cx="4932362" cy="3698875"/>
        </p:xfrm>
        <a:graphic>
          <a:graphicData uri="http://schemas.openxmlformats.org/presentationml/2006/ole">
            <p:oleObj spid="_x0000_s434179" name="Graph" r:id="rId4" imgW="5943600" imgH="4457880" progId="Statistica.Graph">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stopki 3"/>
          <p:cNvSpPr>
            <a:spLocks noGrp="1"/>
          </p:cNvSpPr>
          <p:nvPr>
            <p:ph type="ftr" sz="quarter" idx="10"/>
          </p:nvPr>
        </p:nvSpPr>
        <p:spPr/>
        <p:txBody>
          <a:bodyPr/>
          <a:lstStyle/>
          <a:p>
            <a:r>
              <a:rPr lang="pl-PL"/>
              <a:t>PI, WIMiIP, AGH</a:t>
            </a:r>
          </a:p>
        </p:txBody>
      </p:sp>
      <p:pic>
        <p:nvPicPr>
          <p:cNvPr id="318469" name="Picture 5"/>
          <p:cNvPicPr>
            <a:picLocks noChangeAspect="1" noChangeArrowheads="1"/>
          </p:cNvPicPr>
          <p:nvPr/>
        </p:nvPicPr>
        <p:blipFill>
          <a:blip r:embed="rId2" cstate="print"/>
          <a:srcRect/>
          <a:stretch>
            <a:fillRect/>
          </a:stretch>
        </p:blipFill>
        <p:spPr bwMode="auto">
          <a:xfrm>
            <a:off x="179388" y="1196975"/>
            <a:ext cx="5472112" cy="4473575"/>
          </a:xfrm>
          <a:prstGeom prst="rect">
            <a:avLst/>
          </a:prstGeom>
          <a:noFill/>
          <a:ln w="9525">
            <a:noFill/>
            <a:miter lim="800000"/>
            <a:headEnd/>
            <a:tailEnd/>
          </a:ln>
          <a:effectLst/>
        </p:spPr>
      </p:pic>
      <p:sp>
        <p:nvSpPr>
          <p:cNvPr id="318470" name="Text Box 6"/>
          <p:cNvSpPr txBox="1">
            <a:spLocks noChangeArrowheads="1"/>
          </p:cNvSpPr>
          <p:nvPr/>
        </p:nvSpPr>
        <p:spPr bwMode="auto">
          <a:xfrm>
            <a:off x="6300788" y="1125538"/>
            <a:ext cx="1152525" cy="650875"/>
          </a:xfrm>
          <a:prstGeom prst="rect">
            <a:avLst/>
          </a:prstGeom>
          <a:noFill/>
          <a:ln w="9525">
            <a:solidFill>
              <a:srgbClr val="006600"/>
            </a:solidFill>
            <a:miter lim="800000"/>
            <a:headEnd/>
            <a:tailEnd/>
          </a:ln>
          <a:effectLst/>
        </p:spPr>
        <p:txBody>
          <a:bodyPr>
            <a:spAutoFit/>
          </a:bodyPr>
          <a:lstStyle/>
          <a:p>
            <a:pPr>
              <a:spcBef>
                <a:spcPct val="50000"/>
              </a:spcBef>
            </a:pPr>
            <a:r>
              <a:rPr lang="pl-PL">
                <a:solidFill>
                  <a:srgbClr val="006600"/>
                </a:solidFill>
                <a:latin typeface="Georgia" pitchFamily="18" charset="0"/>
              </a:rPr>
              <a:t>zmienna zależna</a:t>
            </a:r>
          </a:p>
        </p:txBody>
      </p:sp>
      <p:sp>
        <p:nvSpPr>
          <p:cNvPr id="318473" name="Line 9"/>
          <p:cNvSpPr>
            <a:spLocks noChangeShapeType="1"/>
          </p:cNvSpPr>
          <p:nvPr/>
        </p:nvSpPr>
        <p:spPr bwMode="auto">
          <a:xfrm flipH="1">
            <a:off x="1258888" y="1484313"/>
            <a:ext cx="5041900" cy="288925"/>
          </a:xfrm>
          <a:prstGeom prst="line">
            <a:avLst/>
          </a:prstGeom>
          <a:noFill/>
          <a:ln w="9525">
            <a:solidFill>
              <a:srgbClr val="006600"/>
            </a:solidFill>
            <a:round/>
            <a:headEnd/>
            <a:tailEnd type="triangle" w="med" len="med"/>
          </a:ln>
          <a:effectLst/>
        </p:spPr>
        <p:txBody>
          <a:bodyPr/>
          <a:lstStyle/>
          <a:p>
            <a:endParaRPr lang="pl-PL"/>
          </a:p>
        </p:txBody>
      </p:sp>
      <p:sp>
        <p:nvSpPr>
          <p:cNvPr id="318474" name="AutoShape 10"/>
          <p:cNvSpPr>
            <a:spLocks noChangeArrowheads="1"/>
          </p:cNvSpPr>
          <p:nvPr/>
        </p:nvSpPr>
        <p:spPr bwMode="auto">
          <a:xfrm>
            <a:off x="900113" y="2636838"/>
            <a:ext cx="1152525" cy="215900"/>
          </a:xfrm>
          <a:prstGeom prst="roundRect">
            <a:avLst>
              <a:gd name="adj" fmla="val 16667"/>
            </a:avLst>
          </a:prstGeom>
          <a:noFill/>
          <a:ln w="9525">
            <a:solidFill>
              <a:srgbClr val="006600"/>
            </a:solidFill>
            <a:round/>
            <a:headEnd/>
            <a:tailEnd/>
          </a:ln>
          <a:effectLst/>
        </p:spPr>
        <p:txBody>
          <a:bodyPr wrap="none" anchor="ctr"/>
          <a:lstStyle/>
          <a:p>
            <a:endParaRPr lang="pl-PL"/>
          </a:p>
        </p:txBody>
      </p:sp>
      <p:sp>
        <p:nvSpPr>
          <p:cNvPr id="318475" name="AutoShape 11"/>
          <p:cNvSpPr>
            <a:spLocks noChangeArrowheads="1"/>
          </p:cNvSpPr>
          <p:nvPr/>
        </p:nvSpPr>
        <p:spPr bwMode="auto">
          <a:xfrm>
            <a:off x="2339975" y="2636838"/>
            <a:ext cx="1368425" cy="215900"/>
          </a:xfrm>
          <a:prstGeom prst="roundRect">
            <a:avLst>
              <a:gd name="adj" fmla="val 16667"/>
            </a:avLst>
          </a:prstGeom>
          <a:noFill/>
          <a:ln w="9525">
            <a:solidFill>
              <a:srgbClr val="006600"/>
            </a:solidFill>
            <a:round/>
            <a:headEnd/>
            <a:tailEnd/>
          </a:ln>
          <a:effectLst/>
        </p:spPr>
        <p:txBody>
          <a:bodyPr wrap="none" anchor="ctr"/>
          <a:lstStyle/>
          <a:p>
            <a:endParaRPr lang="pl-PL"/>
          </a:p>
        </p:txBody>
      </p:sp>
      <p:sp>
        <p:nvSpPr>
          <p:cNvPr id="318476" name="Text Box 12"/>
          <p:cNvSpPr txBox="1">
            <a:spLocks noChangeArrowheads="1"/>
          </p:cNvSpPr>
          <p:nvPr/>
        </p:nvSpPr>
        <p:spPr bwMode="auto">
          <a:xfrm>
            <a:off x="6300788" y="2636838"/>
            <a:ext cx="1727200" cy="650875"/>
          </a:xfrm>
          <a:prstGeom prst="rect">
            <a:avLst/>
          </a:prstGeom>
          <a:noFill/>
          <a:ln w="9525">
            <a:solidFill>
              <a:srgbClr val="006600"/>
            </a:solidFill>
            <a:miter lim="800000"/>
            <a:headEnd/>
            <a:tailEnd/>
          </a:ln>
          <a:effectLst/>
        </p:spPr>
        <p:txBody>
          <a:bodyPr>
            <a:spAutoFit/>
          </a:bodyPr>
          <a:lstStyle/>
          <a:p>
            <a:pPr>
              <a:spcBef>
                <a:spcPct val="50000"/>
              </a:spcBef>
            </a:pPr>
            <a:r>
              <a:rPr lang="pl-PL">
                <a:solidFill>
                  <a:srgbClr val="006600"/>
                </a:solidFill>
                <a:latin typeface="Georgia" pitchFamily="18" charset="0"/>
              </a:rPr>
              <a:t>wzrost istotny statystycznie</a:t>
            </a:r>
          </a:p>
        </p:txBody>
      </p:sp>
      <p:sp>
        <p:nvSpPr>
          <p:cNvPr id="318477" name="Text Box 13"/>
          <p:cNvSpPr txBox="1">
            <a:spLocks noChangeArrowheads="1"/>
          </p:cNvSpPr>
          <p:nvPr/>
        </p:nvSpPr>
        <p:spPr bwMode="auto">
          <a:xfrm>
            <a:off x="6300788" y="3429000"/>
            <a:ext cx="1727200" cy="650875"/>
          </a:xfrm>
          <a:prstGeom prst="rect">
            <a:avLst/>
          </a:prstGeom>
          <a:noFill/>
          <a:ln w="9525">
            <a:solidFill>
              <a:srgbClr val="006600"/>
            </a:solidFill>
            <a:miter lim="800000"/>
            <a:headEnd/>
            <a:tailEnd/>
          </a:ln>
          <a:effectLst/>
        </p:spPr>
        <p:txBody>
          <a:bodyPr>
            <a:spAutoFit/>
          </a:bodyPr>
          <a:lstStyle/>
          <a:p>
            <a:pPr>
              <a:spcBef>
                <a:spcPct val="50000"/>
              </a:spcBef>
            </a:pPr>
            <a:r>
              <a:rPr lang="pl-PL">
                <a:solidFill>
                  <a:srgbClr val="006600"/>
                </a:solidFill>
                <a:latin typeface="Georgia" pitchFamily="18" charset="0"/>
              </a:rPr>
              <a:t>wiek – brak istotności</a:t>
            </a:r>
          </a:p>
        </p:txBody>
      </p:sp>
      <p:sp>
        <p:nvSpPr>
          <p:cNvPr id="318478" name="Line 14"/>
          <p:cNvSpPr>
            <a:spLocks noChangeShapeType="1"/>
          </p:cNvSpPr>
          <p:nvPr/>
        </p:nvSpPr>
        <p:spPr bwMode="auto">
          <a:xfrm flipH="1" flipV="1">
            <a:off x="2051050" y="2852738"/>
            <a:ext cx="4249738" cy="720725"/>
          </a:xfrm>
          <a:prstGeom prst="line">
            <a:avLst/>
          </a:prstGeom>
          <a:noFill/>
          <a:ln w="9525">
            <a:solidFill>
              <a:srgbClr val="006600"/>
            </a:solidFill>
            <a:round/>
            <a:headEnd/>
            <a:tailEnd type="triangle" w="med" len="med"/>
          </a:ln>
          <a:effectLst/>
        </p:spPr>
        <p:txBody>
          <a:bodyPr/>
          <a:lstStyle/>
          <a:p>
            <a:endParaRPr lang="pl-PL"/>
          </a:p>
        </p:txBody>
      </p:sp>
      <p:sp>
        <p:nvSpPr>
          <p:cNvPr id="318479" name="Line 15"/>
          <p:cNvSpPr>
            <a:spLocks noChangeShapeType="1"/>
          </p:cNvSpPr>
          <p:nvPr/>
        </p:nvSpPr>
        <p:spPr bwMode="auto">
          <a:xfrm flipH="1" flipV="1">
            <a:off x="3708400" y="2708275"/>
            <a:ext cx="2592388" cy="144463"/>
          </a:xfrm>
          <a:prstGeom prst="line">
            <a:avLst/>
          </a:prstGeom>
          <a:noFill/>
          <a:ln w="9525">
            <a:solidFill>
              <a:srgbClr val="006600"/>
            </a:solidFill>
            <a:round/>
            <a:headEnd/>
            <a:tailEnd type="triangle" w="med" len="med"/>
          </a:ln>
          <a:effectLst/>
        </p:spPr>
        <p:txBody>
          <a:bodyPr/>
          <a:lstStyle/>
          <a:p>
            <a:endParaRPr lang="pl-PL"/>
          </a:p>
        </p:txBody>
      </p:sp>
      <p:sp>
        <p:nvSpPr>
          <p:cNvPr id="318480" name="AutoShape 16"/>
          <p:cNvSpPr>
            <a:spLocks noChangeArrowheads="1"/>
          </p:cNvSpPr>
          <p:nvPr/>
        </p:nvSpPr>
        <p:spPr bwMode="auto">
          <a:xfrm>
            <a:off x="4643438" y="2349500"/>
            <a:ext cx="865187" cy="215900"/>
          </a:xfrm>
          <a:prstGeom prst="roundRect">
            <a:avLst>
              <a:gd name="adj" fmla="val 16667"/>
            </a:avLst>
          </a:prstGeom>
          <a:noFill/>
          <a:ln w="9525">
            <a:solidFill>
              <a:srgbClr val="006600"/>
            </a:solidFill>
            <a:round/>
            <a:headEnd/>
            <a:tailEnd/>
          </a:ln>
          <a:effectLst/>
        </p:spPr>
        <p:txBody>
          <a:bodyPr wrap="none" anchor="ctr"/>
          <a:lstStyle/>
          <a:p>
            <a:endParaRPr lang="pl-PL"/>
          </a:p>
        </p:txBody>
      </p:sp>
      <p:sp>
        <p:nvSpPr>
          <p:cNvPr id="318481" name="Text Box 17"/>
          <p:cNvSpPr txBox="1">
            <a:spLocks noChangeArrowheads="1"/>
          </p:cNvSpPr>
          <p:nvPr/>
        </p:nvSpPr>
        <p:spPr bwMode="auto">
          <a:xfrm>
            <a:off x="6300788" y="1844675"/>
            <a:ext cx="2447925" cy="650875"/>
          </a:xfrm>
          <a:prstGeom prst="rect">
            <a:avLst/>
          </a:prstGeom>
          <a:noFill/>
          <a:ln w="9525">
            <a:solidFill>
              <a:srgbClr val="006600"/>
            </a:solidFill>
            <a:miter lim="800000"/>
            <a:headEnd/>
            <a:tailEnd/>
          </a:ln>
          <a:effectLst/>
        </p:spPr>
        <p:txBody>
          <a:bodyPr>
            <a:spAutoFit/>
          </a:bodyPr>
          <a:lstStyle/>
          <a:p>
            <a:pPr>
              <a:spcBef>
                <a:spcPct val="50000"/>
              </a:spcBef>
            </a:pPr>
            <a:r>
              <a:rPr lang="pl-PL">
                <a:solidFill>
                  <a:srgbClr val="006600"/>
                </a:solidFill>
                <a:latin typeface="Georgia" pitchFamily="18" charset="0"/>
              </a:rPr>
              <a:t>brak istotności wyrazu wolnego</a:t>
            </a:r>
          </a:p>
        </p:txBody>
      </p:sp>
      <p:sp>
        <p:nvSpPr>
          <p:cNvPr id="318482" name="Line 18"/>
          <p:cNvSpPr>
            <a:spLocks noChangeShapeType="1"/>
          </p:cNvSpPr>
          <p:nvPr/>
        </p:nvSpPr>
        <p:spPr bwMode="auto">
          <a:xfrm flipH="1">
            <a:off x="5508625" y="2205038"/>
            <a:ext cx="792163" cy="215900"/>
          </a:xfrm>
          <a:prstGeom prst="line">
            <a:avLst/>
          </a:prstGeom>
          <a:noFill/>
          <a:ln w="9525">
            <a:solidFill>
              <a:srgbClr val="006600"/>
            </a:solidFill>
            <a:round/>
            <a:headEnd/>
            <a:tailEnd type="triangle" w="med" len="med"/>
          </a:ln>
          <a:effectLst/>
        </p:spPr>
        <p:txBody>
          <a:bodyPr/>
          <a:lstStyle/>
          <a:p>
            <a:endParaRPr lang="pl-P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ymbol zastępczy stopki 3"/>
          <p:cNvSpPr>
            <a:spLocks noGrp="1"/>
          </p:cNvSpPr>
          <p:nvPr>
            <p:ph type="ftr" sz="quarter" idx="10"/>
          </p:nvPr>
        </p:nvSpPr>
        <p:spPr/>
        <p:txBody>
          <a:bodyPr/>
          <a:lstStyle/>
          <a:p>
            <a:r>
              <a:rPr lang="pl-PL"/>
              <a:t>PI, WIMiIP, AGH</a:t>
            </a:r>
          </a:p>
        </p:txBody>
      </p:sp>
      <p:sp>
        <p:nvSpPr>
          <p:cNvPr id="324631" name="Text Box 23"/>
          <p:cNvSpPr txBox="1">
            <a:spLocks noChangeArrowheads="1"/>
          </p:cNvSpPr>
          <p:nvPr/>
        </p:nvSpPr>
        <p:spPr bwMode="auto">
          <a:xfrm>
            <a:off x="179388" y="1916113"/>
            <a:ext cx="1511300" cy="646331"/>
          </a:xfrm>
          <a:prstGeom prst="rect">
            <a:avLst/>
          </a:prstGeom>
          <a:noFill/>
          <a:ln w="9525">
            <a:solidFill>
              <a:srgbClr val="006600"/>
            </a:solidFill>
            <a:miter lim="800000"/>
            <a:headEnd/>
            <a:tailEnd/>
          </a:ln>
          <a:effectLst/>
        </p:spPr>
        <p:txBody>
          <a:bodyPr>
            <a:spAutoFit/>
          </a:bodyPr>
          <a:lstStyle/>
          <a:p>
            <a:pPr>
              <a:spcBef>
                <a:spcPct val="50000"/>
              </a:spcBef>
            </a:pPr>
            <a:r>
              <a:rPr lang="pl-PL">
                <a:solidFill>
                  <a:srgbClr val="006600"/>
                </a:solidFill>
                <a:latin typeface="+mn-lt"/>
              </a:rPr>
              <a:t>model istotny statystycznie</a:t>
            </a:r>
          </a:p>
        </p:txBody>
      </p:sp>
      <p:sp>
        <p:nvSpPr>
          <p:cNvPr id="324610" name="Rectangle 2"/>
          <p:cNvSpPr>
            <a:spLocks noGrp="1" noChangeArrowheads="1"/>
          </p:cNvSpPr>
          <p:nvPr>
            <p:ph type="title"/>
          </p:nvPr>
        </p:nvSpPr>
        <p:spPr/>
        <p:txBody>
          <a:bodyPr/>
          <a:lstStyle/>
          <a:p>
            <a:r>
              <a:rPr lang="pl-PL">
                <a:latin typeface="+mn-lt"/>
              </a:rPr>
              <a:t>Wyniki regresji</a:t>
            </a:r>
          </a:p>
        </p:txBody>
      </p:sp>
      <p:sp>
        <p:nvSpPr>
          <p:cNvPr id="324611" name="Rectangle 3"/>
          <p:cNvSpPr>
            <a:spLocks noGrp="1" noChangeArrowheads="1"/>
          </p:cNvSpPr>
          <p:nvPr>
            <p:ph type="body" idx="1"/>
          </p:nvPr>
        </p:nvSpPr>
        <p:spPr>
          <a:xfrm>
            <a:off x="468313" y="2781300"/>
            <a:ext cx="8229600" cy="1800225"/>
          </a:xfrm>
        </p:spPr>
        <p:txBody>
          <a:bodyPr/>
          <a:lstStyle/>
          <a:p>
            <a:r>
              <a:rPr lang="pl-PL" dirty="0" smtClean="0"/>
              <a:t>oszacowany model </a:t>
            </a:r>
            <a:r>
              <a:rPr lang="pl-PL" dirty="0"/>
              <a:t>regresji:</a:t>
            </a:r>
          </a:p>
          <a:p>
            <a:r>
              <a:rPr lang="pl-PL" sz="2400" dirty="0"/>
              <a:t>     </a:t>
            </a:r>
            <a:r>
              <a:rPr lang="pl-PL" sz="2400" i="1" dirty="0">
                <a:solidFill>
                  <a:srgbClr val="006699"/>
                </a:solidFill>
              </a:rPr>
              <a:t>WAGA =   6,55 +  2,05*WIEK+ 0,72*WZROST±4,66</a:t>
            </a:r>
            <a:br>
              <a:rPr lang="pl-PL" sz="2400" i="1" dirty="0">
                <a:solidFill>
                  <a:srgbClr val="006699"/>
                </a:solidFill>
              </a:rPr>
            </a:br>
            <a:r>
              <a:rPr lang="pl-PL" sz="2400" i="1" dirty="0">
                <a:solidFill>
                  <a:srgbClr val="006699"/>
                </a:solidFill>
              </a:rPr>
              <a:t>	          </a:t>
            </a:r>
            <a:r>
              <a:rPr lang="pl-PL" sz="2000" i="1" dirty="0">
                <a:solidFill>
                  <a:srgbClr val="006699"/>
                </a:solidFill>
              </a:rPr>
              <a:t>(10,94)     (0,94)		 (0,26)		R</a:t>
            </a:r>
            <a:r>
              <a:rPr lang="pl-PL" sz="2000" i="1" baseline="30000" dirty="0">
                <a:solidFill>
                  <a:srgbClr val="006699"/>
                </a:solidFill>
              </a:rPr>
              <a:t>2</a:t>
            </a:r>
            <a:r>
              <a:rPr lang="pl-PL" sz="2000" i="1" dirty="0">
                <a:solidFill>
                  <a:srgbClr val="006699"/>
                </a:solidFill>
              </a:rPr>
              <a:t>=0,78</a:t>
            </a:r>
          </a:p>
          <a:p>
            <a:pPr algn="ctr"/>
            <a:endParaRPr lang="pl-PL" sz="2000" i="1" dirty="0">
              <a:solidFill>
                <a:srgbClr val="006699"/>
              </a:solidFill>
            </a:endParaRPr>
          </a:p>
        </p:txBody>
      </p:sp>
      <p:pic>
        <p:nvPicPr>
          <p:cNvPr id="324612" name="Picture 4"/>
          <p:cNvPicPr>
            <a:picLocks noChangeAspect="1" noChangeArrowheads="1"/>
          </p:cNvPicPr>
          <p:nvPr/>
        </p:nvPicPr>
        <p:blipFill>
          <a:blip r:embed="rId2" cstate="print"/>
          <a:srcRect/>
          <a:stretch>
            <a:fillRect/>
          </a:stretch>
        </p:blipFill>
        <p:spPr bwMode="auto">
          <a:xfrm>
            <a:off x="1403350" y="1196975"/>
            <a:ext cx="1828800" cy="1323975"/>
          </a:xfrm>
          <a:prstGeom prst="rect">
            <a:avLst/>
          </a:prstGeom>
          <a:noFill/>
          <a:ln w="9525">
            <a:noFill/>
            <a:miter lim="800000"/>
            <a:headEnd/>
            <a:tailEnd/>
          </a:ln>
          <a:effectLst/>
        </p:spPr>
      </p:pic>
      <p:pic>
        <p:nvPicPr>
          <p:cNvPr id="324613" name="Picture 5"/>
          <p:cNvPicPr>
            <a:picLocks noChangeAspect="1" noChangeArrowheads="1"/>
          </p:cNvPicPr>
          <p:nvPr/>
        </p:nvPicPr>
        <p:blipFill>
          <a:blip r:embed="rId3" cstate="print"/>
          <a:srcRect/>
          <a:stretch>
            <a:fillRect/>
          </a:stretch>
        </p:blipFill>
        <p:spPr bwMode="auto">
          <a:xfrm>
            <a:off x="3419475" y="1196975"/>
            <a:ext cx="4257675" cy="1304925"/>
          </a:xfrm>
          <a:prstGeom prst="rect">
            <a:avLst/>
          </a:prstGeom>
          <a:noFill/>
          <a:ln w="9525">
            <a:noFill/>
            <a:miter lim="800000"/>
            <a:headEnd/>
            <a:tailEnd/>
          </a:ln>
          <a:effectLst/>
        </p:spPr>
      </p:pic>
      <p:sp>
        <p:nvSpPr>
          <p:cNvPr id="324614" name="Oval 6"/>
          <p:cNvSpPr>
            <a:spLocks noChangeArrowheads="1"/>
          </p:cNvSpPr>
          <p:nvPr/>
        </p:nvSpPr>
        <p:spPr bwMode="auto">
          <a:xfrm>
            <a:off x="1979712" y="3356992"/>
            <a:ext cx="719137" cy="576262"/>
          </a:xfrm>
          <a:prstGeom prst="ellipse">
            <a:avLst/>
          </a:prstGeom>
          <a:noFill/>
          <a:ln w="9525">
            <a:solidFill>
              <a:srgbClr val="006600"/>
            </a:solidFill>
            <a:round/>
            <a:headEnd/>
            <a:tailEnd/>
          </a:ln>
          <a:effectLst/>
        </p:spPr>
        <p:txBody>
          <a:bodyPr wrap="none" anchor="ctr"/>
          <a:lstStyle/>
          <a:p>
            <a:endParaRPr lang="pl-PL">
              <a:latin typeface="+mn-lt"/>
            </a:endParaRPr>
          </a:p>
        </p:txBody>
      </p:sp>
      <p:sp>
        <p:nvSpPr>
          <p:cNvPr id="324615" name="Oval 7"/>
          <p:cNvSpPr>
            <a:spLocks noChangeArrowheads="1"/>
          </p:cNvSpPr>
          <p:nvPr/>
        </p:nvSpPr>
        <p:spPr bwMode="auto">
          <a:xfrm>
            <a:off x="2987824" y="3429000"/>
            <a:ext cx="719138" cy="431800"/>
          </a:xfrm>
          <a:prstGeom prst="ellipse">
            <a:avLst/>
          </a:prstGeom>
          <a:noFill/>
          <a:ln w="9525">
            <a:solidFill>
              <a:srgbClr val="006600"/>
            </a:solidFill>
            <a:round/>
            <a:headEnd/>
            <a:tailEnd/>
          </a:ln>
          <a:effectLst/>
        </p:spPr>
        <p:txBody>
          <a:bodyPr wrap="none" anchor="ctr"/>
          <a:lstStyle/>
          <a:p>
            <a:endParaRPr lang="pl-PL">
              <a:latin typeface="+mn-lt"/>
            </a:endParaRPr>
          </a:p>
        </p:txBody>
      </p:sp>
      <p:sp>
        <p:nvSpPr>
          <p:cNvPr id="324616" name="Oval 8"/>
          <p:cNvSpPr>
            <a:spLocks noChangeArrowheads="1"/>
          </p:cNvSpPr>
          <p:nvPr/>
        </p:nvSpPr>
        <p:spPr bwMode="auto">
          <a:xfrm>
            <a:off x="4499992" y="3356992"/>
            <a:ext cx="719137" cy="504825"/>
          </a:xfrm>
          <a:prstGeom prst="ellipse">
            <a:avLst/>
          </a:prstGeom>
          <a:noFill/>
          <a:ln w="9525">
            <a:solidFill>
              <a:srgbClr val="006600"/>
            </a:solidFill>
            <a:round/>
            <a:headEnd/>
            <a:tailEnd/>
          </a:ln>
          <a:effectLst/>
        </p:spPr>
        <p:txBody>
          <a:bodyPr wrap="none" anchor="ctr"/>
          <a:lstStyle/>
          <a:p>
            <a:endParaRPr lang="pl-PL">
              <a:latin typeface="+mn-lt"/>
            </a:endParaRPr>
          </a:p>
        </p:txBody>
      </p:sp>
      <p:sp>
        <p:nvSpPr>
          <p:cNvPr id="324617" name="Oval 9"/>
          <p:cNvSpPr>
            <a:spLocks noChangeArrowheads="1"/>
          </p:cNvSpPr>
          <p:nvPr/>
        </p:nvSpPr>
        <p:spPr bwMode="auto">
          <a:xfrm>
            <a:off x="6300192" y="3356992"/>
            <a:ext cx="863600" cy="503237"/>
          </a:xfrm>
          <a:prstGeom prst="ellipse">
            <a:avLst/>
          </a:prstGeom>
          <a:noFill/>
          <a:ln w="9525">
            <a:solidFill>
              <a:srgbClr val="006600"/>
            </a:solidFill>
            <a:round/>
            <a:headEnd/>
            <a:tailEnd/>
          </a:ln>
          <a:effectLst/>
        </p:spPr>
        <p:txBody>
          <a:bodyPr wrap="none" anchor="ctr"/>
          <a:lstStyle/>
          <a:p>
            <a:endParaRPr lang="pl-PL">
              <a:latin typeface="+mn-lt"/>
            </a:endParaRPr>
          </a:p>
        </p:txBody>
      </p:sp>
      <p:sp>
        <p:nvSpPr>
          <p:cNvPr id="324618" name="AutoShape 10"/>
          <p:cNvSpPr>
            <a:spLocks noChangeArrowheads="1"/>
          </p:cNvSpPr>
          <p:nvPr/>
        </p:nvSpPr>
        <p:spPr bwMode="auto">
          <a:xfrm>
            <a:off x="2124075" y="3933825"/>
            <a:ext cx="3887788" cy="215900"/>
          </a:xfrm>
          <a:prstGeom prst="roundRect">
            <a:avLst>
              <a:gd name="adj" fmla="val 16667"/>
            </a:avLst>
          </a:prstGeom>
          <a:noFill/>
          <a:ln w="9525">
            <a:solidFill>
              <a:srgbClr val="006600"/>
            </a:solidFill>
            <a:round/>
            <a:headEnd/>
            <a:tailEnd/>
          </a:ln>
          <a:effectLst/>
        </p:spPr>
        <p:txBody>
          <a:bodyPr wrap="none" anchor="ctr"/>
          <a:lstStyle/>
          <a:p>
            <a:endParaRPr lang="pl-PL">
              <a:latin typeface="+mn-lt"/>
            </a:endParaRPr>
          </a:p>
        </p:txBody>
      </p:sp>
      <p:sp>
        <p:nvSpPr>
          <p:cNvPr id="324619" name="Line 11"/>
          <p:cNvSpPr>
            <a:spLocks noChangeShapeType="1"/>
          </p:cNvSpPr>
          <p:nvPr/>
        </p:nvSpPr>
        <p:spPr bwMode="auto">
          <a:xfrm flipV="1">
            <a:off x="2627784" y="2133599"/>
            <a:ext cx="2664941" cy="1295400"/>
          </a:xfrm>
          <a:prstGeom prst="line">
            <a:avLst/>
          </a:prstGeom>
          <a:noFill/>
          <a:ln w="9525">
            <a:solidFill>
              <a:srgbClr val="006600"/>
            </a:solidFill>
            <a:round/>
            <a:headEnd/>
            <a:tailEnd type="triangle" w="med" len="med"/>
          </a:ln>
          <a:effectLst/>
        </p:spPr>
        <p:txBody>
          <a:bodyPr/>
          <a:lstStyle/>
          <a:p>
            <a:endParaRPr lang="pl-PL">
              <a:latin typeface="+mn-lt"/>
            </a:endParaRPr>
          </a:p>
        </p:txBody>
      </p:sp>
      <p:sp>
        <p:nvSpPr>
          <p:cNvPr id="324620" name="Line 12"/>
          <p:cNvSpPr>
            <a:spLocks noChangeShapeType="1"/>
          </p:cNvSpPr>
          <p:nvPr/>
        </p:nvSpPr>
        <p:spPr bwMode="auto">
          <a:xfrm flipV="1">
            <a:off x="3491880" y="2276474"/>
            <a:ext cx="1800845" cy="1152525"/>
          </a:xfrm>
          <a:prstGeom prst="line">
            <a:avLst/>
          </a:prstGeom>
          <a:noFill/>
          <a:ln w="9525">
            <a:solidFill>
              <a:srgbClr val="006600"/>
            </a:solidFill>
            <a:round/>
            <a:headEnd/>
            <a:tailEnd type="triangle" w="med" len="med"/>
          </a:ln>
          <a:effectLst/>
        </p:spPr>
        <p:txBody>
          <a:bodyPr/>
          <a:lstStyle/>
          <a:p>
            <a:endParaRPr lang="pl-PL">
              <a:latin typeface="+mn-lt"/>
            </a:endParaRPr>
          </a:p>
        </p:txBody>
      </p:sp>
      <p:sp>
        <p:nvSpPr>
          <p:cNvPr id="324621" name="Line 13"/>
          <p:cNvSpPr>
            <a:spLocks noChangeShapeType="1"/>
          </p:cNvSpPr>
          <p:nvPr/>
        </p:nvSpPr>
        <p:spPr bwMode="auto">
          <a:xfrm flipV="1">
            <a:off x="5004047" y="2420938"/>
            <a:ext cx="288677" cy="936054"/>
          </a:xfrm>
          <a:prstGeom prst="line">
            <a:avLst/>
          </a:prstGeom>
          <a:noFill/>
          <a:ln w="9525">
            <a:solidFill>
              <a:srgbClr val="006600"/>
            </a:solidFill>
            <a:round/>
            <a:headEnd/>
            <a:tailEnd type="triangle" w="med" len="med"/>
          </a:ln>
          <a:effectLst/>
        </p:spPr>
        <p:txBody>
          <a:bodyPr/>
          <a:lstStyle/>
          <a:p>
            <a:endParaRPr lang="pl-PL">
              <a:latin typeface="+mn-lt"/>
            </a:endParaRPr>
          </a:p>
        </p:txBody>
      </p:sp>
      <p:sp>
        <p:nvSpPr>
          <p:cNvPr id="324622" name="AutoShape 14"/>
          <p:cNvSpPr>
            <a:spLocks noChangeArrowheads="1"/>
          </p:cNvSpPr>
          <p:nvPr/>
        </p:nvSpPr>
        <p:spPr bwMode="auto">
          <a:xfrm>
            <a:off x="5435600" y="1484313"/>
            <a:ext cx="1584325" cy="215900"/>
          </a:xfrm>
          <a:prstGeom prst="roundRect">
            <a:avLst>
              <a:gd name="adj" fmla="val 16667"/>
            </a:avLst>
          </a:prstGeom>
          <a:noFill/>
          <a:ln w="9525">
            <a:solidFill>
              <a:srgbClr val="006600"/>
            </a:solidFill>
            <a:round/>
            <a:headEnd/>
            <a:tailEnd/>
          </a:ln>
          <a:effectLst/>
        </p:spPr>
        <p:txBody>
          <a:bodyPr wrap="none" anchor="ctr"/>
          <a:lstStyle/>
          <a:p>
            <a:endParaRPr lang="pl-PL">
              <a:latin typeface="+mn-lt"/>
            </a:endParaRPr>
          </a:p>
        </p:txBody>
      </p:sp>
      <p:sp>
        <p:nvSpPr>
          <p:cNvPr id="324623" name="Line 15"/>
          <p:cNvSpPr>
            <a:spLocks noChangeShapeType="1"/>
          </p:cNvSpPr>
          <p:nvPr/>
        </p:nvSpPr>
        <p:spPr bwMode="auto">
          <a:xfrm flipH="1">
            <a:off x="6804248" y="1700213"/>
            <a:ext cx="144240" cy="1656779"/>
          </a:xfrm>
          <a:prstGeom prst="line">
            <a:avLst/>
          </a:prstGeom>
          <a:noFill/>
          <a:ln w="9525">
            <a:solidFill>
              <a:srgbClr val="006600"/>
            </a:solidFill>
            <a:round/>
            <a:headEnd/>
            <a:tailEnd type="triangle" w="med" len="med"/>
          </a:ln>
          <a:effectLst/>
        </p:spPr>
        <p:txBody>
          <a:bodyPr/>
          <a:lstStyle/>
          <a:p>
            <a:endParaRPr lang="pl-PL">
              <a:latin typeface="+mn-lt"/>
            </a:endParaRPr>
          </a:p>
        </p:txBody>
      </p:sp>
      <p:sp>
        <p:nvSpPr>
          <p:cNvPr id="324624" name="Line 16"/>
          <p:cNvSpPr>
            <a:spLocks noChangeShapeType="1"/>
          </p:cNvSpPr>
          <p:nvPr/>
        </p:nvSpPr>
        <p:spPr bwMode="auto">
          <a:xfrm flipV="1">
            <a:off x="5940425" y="2492375"/>
            <a:ext cx="144463" cy="1441450"/>
          </a:xfrm>
          <a:prstGeom prst="line">
            <a:avLst/>
          </a:prstGeom>
          <a:noFill/>
          <a:ln w="9525">
            <a:solidFill>
              <a:srgbClr val="006600"/>
            </a:solidFill>
            <a:round/>
            <a:headEnd/>
            <a:tailEnd type="triangle" w="med" len="med"/>
          </a:ln>
          <a:effectLst/>
        </p:spPr>
        <p:txBody>
          <a:bodyPr/>
          <a:lstStyle/>
          <a:p>
            <a:endParaRPr lang="pl-PL">
              <a:latin typeface="+mn-lt"/>
            </a:endParaRPr>
          </a:p>
        </p:txBody>
      </p:sp>
      <p:sp>
        <p:nvSpPr>
          <p:cNvPr id="324625" name="Oval 17"/>
          <p:cNvSpPr>
            <a:spLocks noChangeArrowheads="1"/>
          </p:cNvSpPr>
          <p:nvPr/>
        </p:nvSpPr>
        <p:spPr bwMode="auto">
          <a:xfrm>
            <a:off x="4859338" y="1268413"/>
            <a:ext cx="576262" cy="288925"/>
          </a:xfrm>
          <a:prstGeom prst="ellipse">
            <a:avLst/>
          </a:prstGeom>
          <a:noFill/>
          <a:ln w="9525">
            <a:solidFill>
              <a:srgbClr val="006600"/>
            </a:solidFill>
            <a:round/>
            <a:headEnd/>
            <a:tailEnd/>
          </a:ln>
          <a:effectLst/>
        </p:spPr>
        <p:txBody>
          <a:bodyPr wrap="none" anchor="ctr"/>
          <a:lstStyle/>
          <a:p>
            <a:endParaRPr lang="pl-PL">
              <a:latin typeface="+mn-lt"/>
            </a:endParaRPr>
          </a:p>
        </p:txBody>
      </p:sp>
      <p:sp>
        <p:nvSpPr>
          <p:cNvPr id="324626" name="Line 18"/>
          <p:cNvSpPr>
            <a:spLocks noChangeShapeType="1"/>
          </p:cNvSpPr>
          <p:nvPr/>
        </p:nvSpPr>
        <p:spPr bwMode="auto">
          <a:xfrm>
            <a:off x="5435600" y="1412875"/>
            <a:ext cx="2881313" cy="0"/>
          </a:xfrm>
          <a:prstGeom prst="line">
            <a:avLst/>
          </a:prstGeom>
          <a:noFill/>
          <a:ln w="9525">
            <a:solidFill>
              <a:srgbClr val="006600"/>
            </a:solidFill>
            <a:round/>
            <a:headEnd/>
            <a:tailEnd/>
          </a:ln>
          <a:effectLst/>
        </p:spPr>
        <p:txBody>
          <a:bodyPr/>
          <a:lstStyle/>
          <a:p>
            <a:endParaRPr lang="pl-PL">
              <a:latin typeface="+mn-lt"/>
            </a:endParaRPr>
          </a:p>
        </p:txBody>
      </p:sp>
      <p:sp>
        <p:nvSpPr>
          <p:cNvPr id="324627" name="Line 19"/>
          <p:cNvSpPr>
            <a:spLocks noChangeShapeType="1"/>
          </p:cNvSpPr>
          <p:nvPr/>
        </p:nvSpPr>
        <p:spPr bwMode="auto">
          <a:xfrm>
            <a:off x="8316913" y="1412875"/>
            <a:ext cx="0" cy="2592388"/>
          </a:xfrm>
          <a:prstGeom prst="line">
            <a:avLst/>
          </a:prstGeom>
          <a:noFill/>
          <a:ln w="9525">
            <a:solidFill>
              <a:srgbClr val="006600"/>
            </a:solidFill>
            <a:round/>
            <a:headEnd/>
            <a:tailEnd/>
          </a:ln>
          <a:effectLst/>
        </p:spPr>
        <p:txBody>
          <a:bodyPr/>
          <a:lstStyle/>
          <a:p>
            <a:endParaRPr lang="pl-PL">
              <a:latin typeface="+mn-lt"/>
            </a:endParaRPr>
          </a:p>
        </p:txBody>
      </p:sp>
      <p:sp>
        <p:nvSpPr>
          <p:cNvPr id="324628" name="Line 20"/>
          <p:cNvSpPr>
            <a:spLocks noChangeShapeType="1"/>
          </p:cNvSpPr>
          <p:nvPr/>
        </p:nvSpPr>
        <p:spPr bwMode="auto">
          <a:xfrm flipH="1">
            <a:off x="7956550" y="4005263"/>
            <a:ext cx="360363" cy="0"/>
          </a:xfrm>
          <a:prstGeom prst="line">
            <a:avLst/>
          </a:prstGeom>
          <a:noFill/>
          <a:ln w="9525">
            <a:solidFill>
              <a:srgbClr val="006600"/>
            </a:solidFill>
            <a:round/>
            <a:headEnd/>
            <a:tailEnd type="triangle" w="med" len="med"/>
          </a:ln>
          <a:effectLst/>
        </p:spPr>
        <p:txBody>
          <a:bodyPr/>
          <a:lstStyle/>
          <a:p>
            <a:endParaRPr lang="pl-PL">
              <a:latin typeface="+mn-lt"/>
            </a:endParaRPr>
          </a:p>
        </p:txBody>
      </p:sp>
      <p:sp>
        <p:nvSpPr>
          <p:cNvPr id="324629" name="Text Box 21"/>
          <p:cNvSpPr txBox="1">
            <a:spLocks noChangeArrowheads="1"/>
          </p:cNvSpPr>
          <p:nvPr/>
        </p:nvSpPr>
        <p:spPr bwMode="auto">
          <a:xfrm>
            <a:off x="179388" y="4292600"/>
            <a:ext cx="8424862" cy="2308324"/>
          </a:xfrm>
          <a:prstGeom prst="rect">
            <a:avLst/>
          </a:prstGeom>
          <a:noFill/>
          <a:ln w="9525">
            <a:noFill/>
            <a:miter lim="800000"/>
            <a:headEnd/>
            <a:tailEnd/>
          </a:ln>
          <a:effectLst/>
        </p:spPr>
        <p:txBody>
          <a:bodyPr>
            <a:spAutoFit/>
          </a:bodyPr>
          <a:lstStyle/>
          <a:p>
            <a:pPr>
              <a:spcBef>
                <a:spcPct val="50000"/>
              </a:spcBef>
            </a:pPr>
            <a:r>
              <a:rPr lang="pl-PL" dirty="0">
                <a:latin typeface="+mn-lt"/>
              </a:rPr>
              <a:t>interpretacja:</a:t>
            </a:r>
          </a:p>
          <a:p>
            <a:pPr marL="631825" lvl="1" indent="-174625">
              <a:spcBef>
                <a:spcPct val="50000"/>
              </a:spcBef>
              <a:buFontTx/>
              <a:buChar char="•"/>
            </a:pPr>
            <a:r>
              <a:rPr lang="pl-PL" sz="1400" dirty="0">
                <a:latin typeface="+mn-lt"/>
              </a:rPr>
              <a:t>jeśli wartość zmiennej WIEK wrośnie o 1 to wartość zmiennej WAGA wzrośnie o </a:t>
            </a:r>
            <a:r>
              <a:rPr lang="pl-PL" sz="1400" dirty="0" smtClean="0">
                <a:latin typeface="+mn-lt"/>
              </a:rPr>
              <a:t>2,05kg (</a:t>
            </a:r>
            <a:r>
              <a:rPr lang="pl-PL" sz="1400" b="1" dirty="0" smtClean="0">
                <a:solidFill>
                  <a:srgbClr val="FF0000"/>
                </a:solidFill>
                <a:latin typeface="+mn-lt"/>
              </a:rPr>
              <a:t>?</a:t>
            </a:r>
            <a:r>
              <a:rPr lang="pl-PL" sz="1400" dirty="0" smtClean="0">
                <a:latin typeface="+mn-lt"/>
              </a:rPr>
              <a:t>)</a:t>
            </a:r>
            <a:endParaRPr lang="pl-PL" sz="1400" dirty="0">
              <a:latin typeface="+mn-lt"/>
            </a:endParaRPr>
          </a:p>
          <a:p>
            <a:pPr marL="631825" lvl="1" indent="-174625">
              <a:spcBef>
                <a:spcPct val="50000"/>
              </a:spcBef>
              <a:buFontTx/>
              <a:buChar char="•"/>
            </a:pPr>
            <a:r>
              <a:rPr lang="pl-PL" sz="1400" dirty="0">
                <a:latin typeface="+mn-lt"/>
              </a:rPr>
              <a:t>BETA: standaryzowany wskaźnik siły powiązania</a:t>
            </a:r>
          </a:p>
          <a:p>
            <a:pPr marL="631825" lvl="1" indent="-174625">
              <a:spcBef>
                <a:spcPct val="50000"/>
              </a:spcBef>
              <a:buFontTx/>
              <a:buChar char="•"/>
            </a:pPr>
            <a:r>
              <a:rPr lang="pl-PL" sz="1400" dirty="0">
                <a:latin typeface="+mn-lt"/>
              </a:rPr>
              <a:t>brak istotności wpływu wieku</a:t>
            </a:r>
          </a:p>
          <a:p>
            <a:pPr marL="631825" lvl="1" indent="-174625">
              <a:spcBef>
                <a:spcPct val="50000"/>
              </a:spcBef>
              <a:buFontTx/>
              <a:buChar char="•"/>
            </a:pPr>
            <a:r>
              <a:rPr lang="pl-PL" sz="1400" dirty="0">
                <a:latin typeface="+mn-lt"/>
              </a:rPr>
              <a:t>dodatnie oddziaływanie wieku i wzrostu na wagę</a:t>
            </a:r>
          </a:p>
          <a:p>
            <a:pPr marL="631825" lvl="1" indent="-174625">
              <a:spcBef>
                <a:spcPct val="50000"/>
              </a:spcBef>
              <a:buFontTx/>
              <a:buChar char="•"/>
            </a:pPr>
            <a:r>
              <a:rPr lang="pl-PL" sz="1400" dirty="0">
                <a:latin typeface="+mn-lt"/>
              </a:rPr>
              <a:t>R2=0,78, czyli 78% ogólnej zmienności WAGI wyjaśnione przez model</a:t>
            </a:r>
          </a:p>
          <a:p>
            <a:pPr>
              <a:spcBef>
                <a:spcPct val="50000"/>
              </a:spcBef>
            </a:pPr>
            <a:endParaRPr lang="pl-PL" sz="1400" dirty="0">
              <a:latin typeface="+mn-lt"/>
            </a:endParaRPr>
          </a:p>
        </p:txBody>
      </p:sp>
      <p:sp>
        <p:nvSpPr>
          <p:cNvPr id="324630" name="Oval 22"/>
          <p:cNvSpPr>
            <a:spLocks noChangeArrowheads="1"/>
          </p:cNvSpPr>
          <p:nvPr/>
        </p:nvSpPr>
        <p:spPr bwMode="auto">
          <a:xfrm>
            <a:off x="2484438" y="1989138"/>
            <a:ext cx="792162" cy="360362"/>
          </a:xfrm>
          <a:prstGeom prst="ellipse">
            <a:avLst/>
          </a:prstGeom>
          <a:noFill/>
          <a:ln w="9525">
            <a:solidFill>
              <a:srgbClr val="006600"/>
            </a:solidFill>
            <a:round/>
            <a:headEnd/>
            <a:tailEnd/>
          </a:ln>
          <a:effectLst/>
        </p:spPr>
        <p:txBody>
          <a:bodyPr wrap="none" anchor="ctr"/>
          <a:lstStyle/>
          <a:p>
            <a:endParaRPr lang="pl-PL">
              <a:latin typeface="+mn-lt"/>
            </a:endParaRPr>
          </a:p>
        </p:txBody>
      </p:sp>
      <p:sp>
        <p:nvSpPr>
          <p:cNvPr id="324632" name="Line 24"/>
          <p:cNvSpPr>
            <a:spLocks noChangeShapeType="1"/>
          </p:cNvSpPr>
          <p:nvPr/>
        </p:nvSpPr>
        <p:spPr bwMode="auto">
          <a:xfrm flipH="1">
            <a:off x="1116013" y="2205038"/>
            <a:ext cx="1368425" cy="215900"/>
          </a:xfrm>
          <a:prstGeom prst="line">
            <a:avLst/>
          </a:prstGeom>
          <a:noFill/>
          <a:ln w="9525">
            <a:solidFill>
              <a:srgbClr val="006600"/>
            </a:solidFill>
            <a:round/>
            <a:headEnd/>
            <a:tailEnd type="triangle" w="med" len="med"/>
          </a:ln>
          <a:effectLst/>
        </p:spPr>
        <p:txBody>
          <a:bodyPr/>
          <a:lstStyle/>
          <a:p>
            <a:endParaRPr lang="pl-PL">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stopki 3"/>
          <p:cNvSpPr>
            <a:spLocks noGrp="1"/>
          </p:cNvSpPr>
          <p:nvPr>
            <p:ph type="ftr" sz="quarter" idx="10"/>
          </p:nvPr>
        </p:nvSpPr>
        <p:spPr/>
        <p:txBody>
          <a:bodyPr/>
          <a:lstStyle/>
          <a:p>
            <a:r>
              <a:rPr lang="pl-PL"/>
              <a:t>PI, WIMiIP, AGH</a:t>
            </a:r>
          </a:p>
        </p:txBody>
      </p:sp>
      <p:pic>
        <p:nvPicPr>
          <p:cNvPr id="326663" name="Picture 7"/>
          <p:cNvPicPr>
            <a:picLocks noChangeAspect="1" noChangeArrowheads="1"/>
          </p:cNvPicPr>
          <p:nvPr/>
        </p:nvPicPr>
        <p:blipFill>
          <a:blip r:embed="rId2" cstate="print"/>
          <a:srcRect/>
          <a:stretch>
            <a:fillRect/>
          </a:stretch>
        </p:blipFill>
        <p:spPr bwMode="auto">
          <a:xfrm>
            <a:off x="6156325" y="2781300"/>
            <a:ext cx="2590800" cy="1638300"/>
          </a:xfrm>
          <a:prstGeom prst="rect">
            <a:avLst/>
          </a:prstGeom>
          <a:noFill/>
          <a:ln w="9525">
            <a:noFill/>
            <a:miter lim="800000"/>
            <a:headEnd/>
            <a:tailEnd/>
          </a:ln>
          <a:effectLst/>
        </p:spPr>
      </p:pic>
      <p:sp>
        <p:nvSpPr>
          <p:cNvPr id="326658" name="Rectangle 2"/>
          <p:cNvSpPr>
            <a:spLocks noGrp="1" noChangeArrowheads="1"/>
          </p:cNvSpPr>
          <p:nvPr>
            <p:ph type="title"/>
          </p:nvPr>
        </p:nvSpPr>
        <p:spPr/>
        <p:txBody>
          <a:bodyPr/>
          <a:lstStyle/>
          <a:p>
            <a:r>
              <a:rPr lang="pl-PL"/>
              <a:t>Predykcja na podstawie modelu</a:t>
            </a:r>
          </a:p>
        </p:txBody>
      </p:sp>
      <p:sp>
        <p:nvSpPr>
          <p:cNvPr id="326659" name="Rectangle 3"/>
          <p:cNvSpPr>
            <a:spLocks noGrp="1" noChangeArrowheads="1"/>
          </p:cNvSpPr>
          <p:nvPr>
            <p:ph type="body" idx="1"/>
          </p:nvPr>
        </p:nvSpPr>
        <p:spPr>
          <a:xfrm>
            <a:off x="250825" y="2636838"/>
            <a:ext cx="3311525" cy="1439862"/>
          </a:xfrm>
        </p:spPr>
        <p:txBody>
          <a:bodyPr/>
          <a:lstStyle/>
          <a:p>
            <a:pPr>
              <a:lnSpc>
                <a:spcPct val="90000"/>
              </a:lnSpc>
            </a:pPr>
            <a:r>
              <a:rPr lang="pl-PL" sz="1800"/>
              <a:t>Brak dowodu na istotność zmiennej nie jest dostatecznym powodem do usunięcia jej z modelu. Należy sprawdzić współliniowość</a:t>
            </a:r>
          </a:p>
        </p:txBody>
      </p:sp>
      <p:pic>
        <p:nvPicPr>
          <p:cNvPr id="326660" name="Picture 4"/>
          <p:cNvPicPr>
            <a:picLocks noChangeAspect="1" noChangeArrowheads="1"/>
          </p:cNvPicPr>
          <p:nvPr/>
        </p:nvPicPr>
        <p:blipFill>
          <a:blip r:embed="rId3" cstate="print"/>
          <a:srcRect/>
          <a:stretch>
            <a:fillRect/>
          </a:stretch>
        </p:blipFill>
        <p:spPr bwMode="auto">
          <a:xfrm>
            <a:off x="179388" y="1125538"/>
            <a:ext cx="3887787" cy="1366837"/>
          </a:xfrm>
          <a:prstGeom prst="rect">
            <a:avLst/>
          </a:prstGeom>
          <a:noFill/>
          <a:ln w="9525">
            <a:noFill/>
            <a:miter lim="800000"/>
            <a:headEnd/>
            <a:tailEnd/>
          </a:ln>
          <a:effectLst/>
        </p:spPr>
      </p:pic>
      <p:pic>
        <p:nvPicPr>
          <p:cNvPr id="326661" name="Picture 5"/>
          <p:cNvPicPr>
            <a:picLocks noChangeAspect="1" noChangeArrowheads="1"/>
          </p:cNvPicPr>
          <p:nvPr/>
        </p:nvPicPr>
        <p:blipFill>
          <a:blip r:embed="rId4" cstate="print"/>
          <a:srcRect/>
          <a:stretch>
            <a:fillRect/>
          </a:stretch>
        </p:blipFill>
        <p:spPr bwMode="auto">
          <a:xfrm>
            <a:off x="3924300" y="1844675"/>
            <a:ext cx="2374900" cy="1485900"/>
          </a:xfrm>
          <a:prstGeom prst="rect">
            <a:avLst/>
          </a:prstGeom>
          <a:noFill/>
          <a:ln w="9525">
            <a:noFill/>
            <a:miter lim="800000"/>
            <a:headEnd/>
            <a:tailEnd/>
          </a:ln>
          <a:effectLst/>
        </p:spPr>
      </p:pic>
      <p:sp>
        <p:nvSpPr>
          <p:cNvPr id="326662" name="Text Box 6"/>
          <p:cNvSpPr txBox="1">
            <a:spLocks noChangeArrowheads="1"/>
          </p:cNvSpPr>
          <p:nvPr/>
        </p:nvSpPr>
        <p:spPr bwMode="auto">
          <a:xfrm>
            <a:off x="4572000" y="1125538"/>
            <a:ext cx="4321175" cy="641350"/>
          </a:xfrm>
          <a:prstGeom prst="rect">
            <a:avLst/>
          </a:prstGeom>
          <a:noFill/>
          <a:ln w="9525">
            <a:noFill/>
            <a:miter lim="800000"/>
            <a:headEnd/>
            <a:tailEnd/>
          </a:ln>
          <a:effectLst/>
        </p:spPr>
        <p:txBody>
          <a:bodyPr>
            <a:spAutoFit/>
          </a:bodyPr>
          <a:lstStyle/>
          <a:p>
            <a:pPr>
              <a:spcBef>
                <a:spcPct val="50000"/>
              </a:spcBef>
            </a:pPr>
            <a:r>
              <a:rPr lang="pl-PL">
                <a:latin typeface="Georgia" pitchFamily="18" charset="0"/>
              </a:rPr>
              <a:t>ile będzie ważyć dziecko w wieku 13 lat, </a:t>
            </a:r>
            <a:br>
              <a:rPr lang="pl-PL">
                <a:latin typeface="Georgia" pitchFamily="18" charset="0"/>
              </a:rPr>
            </a:br>
            <a:r>
              <a:rPr lang="pl-PL">
                <a:latin typeface="Georgia" pitchFamily="18" charset="0"/>
              </a:rPr>
              <a:t>mające 65 cali wzrostu?</a:t>
            </a:r>
            <a:endParaRPr lang="pl-PL" sz="1400">
              <a:latin typeface="Georgia" pitchFamily="18" charset="0"/>
            </a:endParaRPr>
          </a:p>
        </p:txBody>
      </p:sp>
      <p:pic>
        <p:nvPicPr>
          <p:cNvPr id="326665" name="Picture 9"/>
          <p:cNvPicPr>
            <a:picLocks noChangeAspect="1" noChangeArrowheads="1"/>
          </p:cNvPicPr>
          <p:nvPr/>
        </p:nvPicPr>
        <p:blipFill>
          <a:blip r:embed="rId5" cstate="print"/>
          <a:srcRect/>
          <a:stretch>
            <a:fillRect/>
          </a:stretch>
        </p:blipFill>
        <p:spPr bwMode="auto">
          <a:xfrm>
            <a:off x="250825" y="4149725"/>
            <a:ext cx="3857625" cy="885825"/>
          </a:xfrm>
          <a:prstGeom prst="rect">
            <a:avLst/>
          </a:prstGeom>
          <a:noFill/>
          <a:ln w="9525">
            <a:noFill/>
            <a:miter lim="800000"/>
            <a:headEnd/>
            <a:tailEnd/>
          </a:ln>
          <a:effectLst/>
        </p:spPr>
      </p:pic>
      <p:pic>
        <p:nvPicPr>
          <p:cNvPr id="326666" name="Picture 10"/>
          <p:cNvPicPr>
            <a:picLocks noChangeAspect="1" noChangeArrowheads="1"/>
          </p:cNvPicPr>
          <p:nvPr/>
        </p:nvPicPr>
        <p:blipFill>
          <a:blip r:embed="rId6" cstate="print"/>
          <a:srcRect/>
          <a:stretch>
            <a:fillRect/>
          </a:stretch>
        </p:blipFill>
        <p:spPr bwMode="auto">
          <a:xfrm>
            <a:off x="250825" y="5229225"/>
            <a:ext cx="4162425" cy="1152525"/>
          </a:xfrm>
          <a:prstGeom prst="rect">
            <a:avLst/>
          </a:prstGeom>
          <a:noFill/>
          <a:ln w="9525">
            <a:noFill/>
            <a:miter lim="800000"/>
            <a:headEnd/>
            <a:tailEnd/>
          </a:ln>
          <a:effectLst/>
        </p:spPr>
      </p:pic>
      <p:sp>
        <p:nvSpPr>
          <p:cNvPr id="326667" name="Oval 11"/>
          <p:cNvSpPr>
            <a:spLocks noChangeArrowheads="1"/>
          </p:cNvSpPr>
          <p:nvPr/>
        </p:nvSpPr>
        <p:spPr bwMode="auto">
          <a:xfrm>
            <a:off x="2771775" y="4724400"/>
            <a:ext cx="936625" cy="287338"/>
          </a:xfrm>
          <a:prstGeom prst="ellipse">
            <a:avLst/>
          </a:prstGeom>
          <a:noFill/>
          <a:ln w="9525">
            <a:solidFill>
              <a:srgbClr val="006600"/>
            </a:solidFill>
            <a:round/>
            <a:headEnd/>
            <a:tailEnd/>
          </a:ln>
          <a:effectLst/>
        </p:spPr>
        <p:txBody>
          <a:bodyPr wrap="none" anchor="ctr"/>
          <a:lstStyle/>
          <a:p>
            <a:endParaRPr lang="pl-PL"/>
          </a:p>
        </p:txBody>
      </p:sp>
      <p:sp>
        <p:nvSpPr>
          <p:cNvPr id="326668" name="Line 12"/>
          <p:cNvSpPr>
            <a:spLocks noChangeShapeType="1"/>
          </p:cNvSpPr>
          <p:nvPr/>
        </p:nvSpPr>
        <p:spPr bwMode="auto">
          <a:xfrm flipH="1">
            <a:off x="1187450" y="4941888"/>
            <a:ext cx="1728788" cy="935037"/>
          </a:xfrm>
          <a:prstGeom prst="line">
            <a:avLst/>
          </a:prstGeom>
          <a:noFill/>
          <a:ln w="9525">
            <a:solidFill>
              <a:srgbClr val="006600"/>
            </a:solidFill>
            <a:round/>
            <a:headEnd/>
            <a:tailEnd type="triangle" w="med" len="med"/>
          </a:ln>
          <a:effectLst/>
        </p:spPr>
        <p:txBody>
          <a:bodyPr/>
          <a:lstStyle/>
          <a:p>
            <a:endParaRPr lang="pl-PL"/>
          </a:p>
        </p:txBody>
      </p:sp>
      <p:cxnSp>
        <p:nvCxnSpPr>
          <p:cNvPr id="326669" name="AutoShape 13"/>
          <p:cNvCxnSpPr>
            <a:cxnSpLocks noChangeShapeType="1"/>
            <a:stCxn id="0" idx="3"/>
            <a:endCxn id="0" idx="0"/>
          </p:cNvCxnSpPr>
          <p:nvPr/>
        </p:nvCxnSpPr>
        <p:spPr bwMode="auto">
          <a:xfrm>
            <a:off x="6299200" y="2587625"/>
            <a:ext cx="1152525" cy="193675"/>
          </a:xfrm>
          <a:prstGeom prst="curvedConnector2">
            <a:avLst/>
          </a:prstGeom>
          <a:noFill/>
          <a:ln w="9525">
            <a:solidFill>
              <a:srgbClr val="006600"/>
            </a:solidFill>
            <a:round/>
            <a:headEnd/>
            <a:tailEnd type="triangle" w="med" len="med"/>
          </a:ln>
          <a:effectLst/>
        </p:spPr>
      </p:cxnSp>
      <p:cxnSp>
        <p:nvCxnSpPr>
          <p:cNvPr id="326670" name="AutoShape 14"/>
          <p:cNvCxnSpPr>
            <a:cxnSpLocks noChangeShapeType="1"/>
            <a:endCxn id="0" idx="0"/>
          </p:cNvCxnSpPr>
          <p:nvPr/>
        </p:nvCxnSpPr>
        <p:spPr bwMode="auto">
          <a:xfrm>
            <a:off x="4067175" y="1557338"/>
            <a:ext cx="1044575" cy="287337"/>
          </a:xfrm>
          <a:prstGeom prst="curvedConnector2">
            <a:avLst/>
          </a:prstGeom>
          <a:noFill/>
          <a:ln w="9525">
            <a:solidFill>
              <a:srgbClr val="006600"/>
            </a:solidFill>
            <a:round/>
            <a:headEnd/>
            <a:tailEnd type="triangle" w="med" len="med"/>
          </a:ln>
          <a:effectLst/>
        </p:spPr>
      </p:cxnSp>
      <p:sp>
        <p:nvSpPr>
          <p:cNvPr id="326671" name="Rectangle 15"/>
          <p:cNvSpPr>
            <a:spLocks noChangeArrowheads="1"/>
          </p:cNvSpPr>
          <p:nvPr/>
        </p:nvSpPr>
        <p:spPr bwMode="auto">
          <a:xfrm>
            <a:off x="4643438" y="4508500"/>
            <a:ext cx="3816350" cy="1873250"/>
          </a:xfrm>
          <a:prstGeom prst="rect">
            <a:avLst/>
          </a:prstGeom>
          <a:noFill/>
          <a:ln w="9525">
            <a:noFill/>
            <a:miter lim="800000"/>
            <a:headEnd/>
            <a:tailEnd/>
          </a:ln>
          <a:effectLst/>
        </p:spPr>
        <p:txBody>
          <a:bodyPr/>
          <a:lstStyle/>
          <a:p>
            <a:pPr>
              <a:lnSpc>
                <a:spcPct val="90000"/>
              </a:lnSpc>
              <a:spcBef>
                <a:spcPct val="50000"/>
              </a:spcBef>
              <a:buSzPct val="70000"/>
              <a:buFont typeface="Georgia" pitchFamily="18" charset="0"/>
              <a:buNone/>
            </a:pPr>
            <a:r>
              <a:rPr lang="pl-PL" i="1">
                <a:solidFill>
                  <a:schemeClr val="bg2"/>
                </a:solidFill>
                <a:latin typeface="Georgia" pitchFamily="18" charset="0"/>
              </a:rPr>
              <a:t>Tolerancja</a:t>
            </a:r>
            <a:r>
              <a:rPr lang="pl-PL">
                <a:latin typeface="Georgia" pitchFamily="18" charset="0"/>
              </a:rPr>
              <a:t> (1-R</a:t>
            </a:r>
            <a:r>
              <a:rPr lang="pl-PL" baseline="30000">
                <a:latin typeface="Georgia" pitchFamily="18" charset="0"/>
              </a:rPr>
              <a:t>2</a:t>
            </a:r>
            <a:r>
              <a:rPr lang="pl-PL">
                <a:latin typeface="Georgia" pitchFamily="18" charset="0"/>
              </a:rPr>
              <a:t>) mówi ile zmienności danej zmiennej nie zostało wyjaśnione przez pozostałe zmienne. Im mniejsza, tym bardziej nadmiarowy jest jej wkład w równanie regresji. tolerancja = 0 (lub bliska) oznacza brak możliwości obliczenia modelu.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4"/>
          <p:cNvSpPr>
            <a:spLocks noGrp="1"/>
          </p:cNvSpPr>
          <p:nvPr>
            <p:ph type="ftr" sz="quarter" idx="10"/>
          </p:nvPr>
        </p:nvSpPr>
        <p:spPr/>
        <p:txBody>
          <a:bodyPr/>
          <a:lstStyle/>
          <a:p>
            <a:r>
              <a:rPr lang="pl-PL"/>
              <a:t>PI, WIMiIP, AGH</a:t>
            </a:r>
          </a:p>
        </p:txBody>
      </p:sp>
      <p:sp>
        <p:nvSpPr>
          <p:cNvPr id="325634" name="Rectangle 2"/>
          <p:cNvSpPr>
            <a:spLocks noGrp="1" noChangeArrowheads="1"/>
          </p:cNvSpPr>
          <p:nvPr>
            <p:ph type="title"/>
          </p:nvPr>
        </p:nvSpPr>
        <p:spPr/>
        <p:txBody>
          <a:bodyPr/>
          <a:lstStyle/>
          <a:p>
            <a:r>
              <a:rPr lang="pl-PL"/>
              <a:t>Analiza reszt</a:t>
            </a:r>
          </a:p>
        </p:txBody>
      </p:sp>
      <p:pic>
        <p:nvPicPr>
          <p:cNvPr id="325636" name="Picture 4"/>
          <p:cNvPicPr>
            <a:picLocks noChangeAspect="1" noChangeArrowheads="1"/>
          </p:cNvPicPr>
          <p:nvPr/>
        </p:nvPicPr>
        <p:blipFill>
          <a:blip r:embed="rId3" cstate="print"/>
          <a:srcRect/>
          <a:stretch>
            <a:fillRect/>
          </a:stretch>
        </p:blipFill>
        <p:spPr bwMode="auto">
          <a:xfrm>
            <a:off x="179388" y="1125538"/>
            <a:ext cx="5256212" cy="2730500"/>
          </a:xfrm>
          <a:prstGeom prst="rect">
            <a:avLst/>
          </a:prstGeom>
          <a:noFill/>
          <a:ln w="9525">
            <a:noFill/>
            <a:miter lim="800000"/>
            <a:headEnd/>
            <a:tailEnd/>
          </a:ln>
          <a:effectLst/>
        </p:spPr>
      </p:pic>
      <p:graphicFrame>
        <p:nvGraphicFramePr>
          <p:cNvPr id="325639" name="Object 7"/>
          <p:cNvGraphicFramePr>
            <a:graphicFrameLocks noChangeAspect="1"/>
          </p:cNvGraphicFramePr>
          <p:nvPr>
            <p:ph sz="half" idx="2"/>
          </p:nvPr>
        </p:nvGraphicFramePr>
        <p:xfrm>
          <a:off x="468313" y="3105150"/>
          <a:ext cx="4470400" cy="3352800"/>
        </p:xfrm>
        <a:graphic>
          <a:graphicData uri="http://schemas.openxmlformats.org/presentationml/2006/ole">
            <p:oleObj spid="_x0000_s435202" name="Graph" r:id="rId4" imgW="5943600" imgH="4457880" progId="Statistica.Graph">
              <p:embed/>
            </p:oleObj>
          </a:graphicData>
        </a:graphic>
      </p:graphicFrame>
      <p:graphicFrame>
        <p:nvGraphicFramePr>
          <p:cNvPr id="325637" name="Object 5"/>
          <p:cNvGraphicFramePr>
            <a:graphicFrameLocks noChangeAspect="1"/>
          </p:cNvGraphicFramePr>
          <p:nvPr>
            <p:ph sz="half" idx="1"/>
          </p:nvPr>
        </p:nvGraphicFramePr>
        <p:xfrm>
          <a:off x="4500563" y="2205038"/>
          <a:ext cx="4038600" cy="3028950"/>
        </p:xfrm>
        <a:graphic>
          <a:graphicData uri="http://schemas.openxmlformats.org/presentationml/2006/ole">
            <p:oleObj spid="_x0000_s435203" name="Graph" r:id="rId5" imgW="5943600" imgH="4457880" progId="Statistica.Graph">
              <p:embed/>
            </p:oleObj>
          </a:graphicData>
        </a:graphic>
      </p:graphicFrame>
      <p:sp>
        <p:nvSpPr>
          <p:cNvPr id="325641" name="Rectangle 9"/>
          <p:cNvSpPr>
            <a:spLocks noChangeArrowheads="1"/>
          </p:cNvSpPr>
          <p:nvPr/>
        </p:nvSpPr>
        <p:spPr bwMode="auto">
          <a:xfrm>
            <a:off x="5472113" y="1196975"/>
            <a:ext cx="3671887" cy="1439863"/>
          </a:xfrm>
          <a:prstGeom prst="rect">
            <a:avLst/>
          </a:prstGeom>
          <a:noFill/>
          <a:ln w="9525">
            <a:noFill/>
            <a:miter lim="800000"/>
            <a:headEnd/>
            <a:tailEnd/>
          </a:ln>
          <a:effectLst/>
        </p:spPr>
        <p:txBody>
          <a:bodyPr/>
          <a:lstStyle/>
          <a:p>
            <a:pPr>
              <a:lnSpc>
                <a:spcPct val="90000"/>
              </a:lnSpc>
              <a:spcBef>
                <a:spcPct val="50000"/>
              </a:spcBef>
              <a:buSzPct val="70000"/>
              <a:buFont typeface="Georgia" pitchFamily="18" charset="0"/>
              <a:buNone/>
            </a:pPr>
            <a:r>
              <a:rPr lang="pl-PL">
                <a:latin typeface="Georgia" pitchFamily="18" charset="0"/>
              </a:rPr>
              <a:t>1.) Testowanie </a:t>
            </a:r>
            <a:r>
              <a:rPr lang="pl-PL" i="1">
                <a:solidFill>
                  <a:schemeClr val="bg2"/>
                </a:solidFill>
                <a:latin typeface="Georgia" pitchFamily="18" charset="0"/>
              </a:rPr>
              <a:t>normalności</a:t>
            </a:r>
            <a:r>
              <a:rPr lang="pl-PL">
                <a:latin typeface="Georgia" pitchFamily="18" charset="0"/>
              </a:rPr>
              <a:t> reszt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4"/>
          <p:cNvSpPr>
            <a:spLocks noGrp="1"/>
          </p:cNvSpPr>
          <p:nvPr>
            <p:ph type="ftr" sz="quarter" idx="10"/>
          </p:nvPr>
        </p:nvSpPr>
        <p:spPr/>
        <p:txBody>
          <a:bodyPr/>
          <a:lstStyle/>
          <a:p>
            <a:r>
              <a:rPr lang="pl-PL"/>
              <a:t>PI, WIMiIP, AGH</a:t>
            </a:r>
          </a:p>
        </p:txBody>
      </p:sp>
      <p:sp>
        <p:nvSpPr>
          <p:cNvPr id="330755" name="Rectangle 3"/>
          <p:cNvSpPr>
            <a:spLocks noGrp="1" noChangeArrowheads="1"/>
          </p:cNvSpPr>
          <p:nvPr>
            <p:ph type="body" sz="half" idx="1"/>
          </p:nvPr>
        </p:nvSpPr>
        <p:spPr>
          <a:xfrm>
            <a:off x="468313" y="2636838"/>
            <a:ext cx="8064500" cy="3600450"/>
          </a:xfrm>
        </p:spPr>
        <p:txBody>
          <a:bodyPr/>
          <a:lstStyle/>
          <a:p>
            <a:r>
              <a:rPr lang="pl-PL" sz="2000"/>
              <a:t>3.) </a:t>
            </a:r>
            <a:r>
              <a:rPr lang="pl-PL" sz="2000" i="1">
                <a:solidFill>
                  <a:schemeClr val="bg2"/>
                </a:solidFill>
              </a:rPr>
              <a:t>homoscedastyczność</a:t>
            </a:r>
            <a:r>
              <a:rPr lang="pl-PL" sz="2000"/>
              <a:t> – wariancja stała dla wszystkich obserwacji</a:t>
            </a:r>
          </a:p>
        </p:txBody>
      </p:sp>
      <p:sp>
        <p:nvSpPr>
          <p:cNvPr id="330756" name="Rectangle 4"/>
          <p:cNvSpPr>
            <a:spLocks noChangeArrowheads="1"/>
          </p:cNvSpPr>
          <p:nvPr/>
        </p:nvSpPr>
        <p:spPr bwMode="auto">
          <a:xfrm>
            <a:off x="323850" y="1125538"/>
            <a:ext cx="4895850" cy="1439862"/>
          </a:xfrm>
          <a:prstGeom prst="rect">
            <a:avLst/>
          </a:prstGeom>
          <a:noFill/>
          <a:ln w="9525">
            <a:noFill/>
            <a:miter lim="800000"/>
            <a:headEnd/>
            <a:tailEnd/>
          </a:ln>
          <a:effectLst/>
        </p:spPr>
        <p:txBody>
          <a:bodyPr/>
          <a:lstStyle/>
          <a:p>
            <a:pPr>
              <a:lnSpc>
                <a:spcPct val="90000"/>
              </a:lnSpc>
              <a:spcBef>
                <a:spcPct val="50000"/>
              </a:spcBef>
              <a:buSzPct val="70000"/>
              <a:buFont typeface="Georgia" pitchFamily="18" charset="0"/>
              <a:buNone/>
            </a:pPr>
            <a:r>
              <a:rPr lang="pl-PL" sz="2000">
                <a:latin typeface="Georgia" pitchFamily="18" charset="0"/>
              </a:rPr>
              <a:t>2.) Testowanie </a:t>
            </a:r>
            <a:r>
              <a:rPr lang="pl-PL" sz="2000" i="1">
                <a:solidFill>
                  <a:schemeClr val="bg2"/>
                </a:solidFill>
                <a:latin typeface="Georgia" pitchFamily="18" charset="0"/>
              </a:rPr>
              <a:t>autokorelacji</a:t>
            </a:r>
            <a:r>
              <a:rPr lang="pl-PL" sz="2000">
                <a:latin typeface="Georgia" pitchFamily="18" charset="0"/>
              </a:rPr>
              <a:t> reszt</a:t>
            </a:r>
          </a:p>
        </p:txBody>
      </p:sp>
      <p:pic>
        <p:nvPicPr>
          <p:cNvPr id="330757" name="Picture 5"/>
          <p:cNvPicPr>
            <a:picLocks noChangeAspect="1" noChangeArrowheads="1"/>
          </p:cNvPicPr>
          <p:nvPr/>
        </p:nvPicPr>
        <p:blipFill>
          <a:blip r:embed="rId3" cstate="print"/>
          <a:srcRect/>
          <a:stretch>
            <a:fillRect/>
          </a:stretch>
        </p:blipFill>
        <p:spPr bwMode="auto">
          <a:xfrm>
            <a:off x="827088" y="1628775"/>
            <a:ext cx="2628900" cy="904875"/>
          </a:xfrm>
          <a:prstGeom prst="rect">
            <a:avLst/>
          </a:prstGeom>
          <a:noFill/>
          <a:ln w="9525">
            <a:noFill/>
            <a:miter lim="800000"/>
            <a:headEnd/>
            <a:tailEnd/>
          </a:ln>
          <a:effectLst/>
        </p:spPr>
      </p:pic>
      <p:pic>
        <p:nvPicPr>
          <p:cNvPr id="330758" name="Picture 6"/>
          <p:cNvPicPr>
            <a:picLocks noChangeAspect="1" noChangeArrowheads="1"/>
          </p:cNvPicPr>
          <p:nvPr/>
        </p:nvPicPr>
        <p:blipFill>
          <a:blip r:embed="rId4" cstate="print"/>
          <a:srcRect/>
          <a:stretch>
            <a:fillRect/>
          </a:stretch>
        </p:blipFill>
        <p:spPr bwMode="auto">
          <a:xfrm>
            <a:off x="539750" y="3141663"/>
            <a:ext cx="3167063" cy="2425700"/>
          </a:xfrm>
          <a:prstGeom prst="rect">
            <a:avLst/>
          </a:prstGeom>
          <a:noFill/>
          <a:ln w="9525">
            <a:noFill/>
            <a:miter lim="800000"/>
            <a:headEnd/>
            <a:tailEnd/>
          </a:ln>
          <a:effectLst/>
        </p:spPr>
      </p:pic>
      <p:graphicFrame>
        <p:nvGraphicFramePr>
          <p:cNvPr id="330759" name="Object 7"/>
          <p:cNvGraphicFramePr>
            <a:graphicFrameLocks noChangeAspect="1"/>
          </p:cNvGraphicFramePr>
          <p:nvPr>
            <p:ph sz="half" idx="2"/>
          </p:nvPr>
        </p:nvGraphicFramePr>
        <p:xfrm>
          <a:off x="3924300" y="3500438"/>
          <a:ext cx="4038600" cy="3028950"/>
        </p:xfrm>
        <a:graphic>
          <a:graphicData uri="http://schemas.openxmlformats.org/presentationml/2006/ole">
            <p:oleObj spid="_x0000_s436226" name="Graph" r:id="rId5" imgW="5943600" imgH="4457880" progId="Statistica.Graph">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6"/>
          <p:cNvSpPr>
            <a:spLocks noGrp="1"/>
          </p:cNvSpPr>
          <p:nvPr>
            <p:ph type="ftr" sz="quarter" idx="10"/>
          </p:nvPr>
        </p:nvSpPr>
        <p:spPr/>
        <p:txBody>
          <a:bodyPr/>
          <a:lstStyle/>
          <a:p>
            <a:r>
              <a:rPr lang="pl-PL"/>
              <a:t>PI, WIMiIP, AGH</a:t>
            </a:r>
          </a:p>
        </p:txBody>
      </p:sp>
      <p:sp>
        <p:nvSpPr>
          <p:cNvPr id="337922" name="Rectangle 2"/>
          <p:cNvSpPr>
            <a:spLocks noGrp="1" noChangeArrowheads="1"/>
          </p:cNvSpPr>
          <p:nvPr>
            <p:ph type="title" sz="quarter"/>
          </p:nvPr>
        </p:nvSpPr>
        <p:spPr/>
        <p:txBody>
          <a:bodyPr/>
          <a:lstStyle/>
          <a:p>
            <a:r>
              <a:rPr lang="pl-PL"/>
              <a:t>Wykresy reszt</a:t>
            </a:r>
          </a:p>
        </p:txBody>
      </p:sp>
      <p:graphicFrame>
        <p:nvGraphicFramePr>
          <p:cNvPr id="337928" name="Object 8"/>
          <p:cNvGraphicFramePr>
            <a:graphicFrameLocks noGrp="1" noChangeAspect="1"/>
          </p:cNvGraphicFramePr>
          <p:nvPr>
            <p:ph sz="quarter" idx="1"/>
          </p:nvPr>
        </p:nvGraphicFramePr>
        <p:xfrm>
          <a:off x="3132138" y="981075"/>
          <a:ext cx="3527425" cy="1235075"/>
        </p:xfrm>
        <a:graphic>
          <a:graphicData uri="http://schemas.openxmlformats.org/presentationml/2006/ole">
            <p:oleObj spid="_x0000_s437250" name="Wykres" r:id="rId3" imgW="4657649" imgH="1628851" progId="Excel.Sheet.8">
              <p:embed/>
            </p:oleObj>
          </a:graphicData>
        </a:graphic>
      </p:graphicFrame>
      <p:graphicFrame>
        <p:nvGraphicFramePr>
          <p:cNvPr id="337929" name="Object 9"/>
          <p:cNvGraphicFramePr>
            <a:graphicFrameLocks noChangeAspect="1"/>
          </p:cNvGraphicFramePr>
          <p:nvPr>
            <p:ph sz="quarter" idx="2"/>
          </p:nvPr>
        </p:nvGraphicFramePr>
        <p:xfrm>
          <a:off x="179388" y="2205038"/>
          <a:ext cx="5184775" cy="1590675"/>
        </p:xfrm>
        <a:graphic>
          <a:graphicData uri="http://schemas.openxmlformats.org/presentationml/2006/ole">
            <p:oleObj spid="_x0000_s437251" name="Wykres" r:id="rId4" imgW="6143549" imgH="1886102" progId="Excel.Sheet.8">
              <p:embed/>
            </p:oleObj>
          </a:graphicData>
        </a:graphic>
      </p:graphicFrame>
      <p:graphicFrame>
        <p:nvGraphicFramePr>
          <p:cNvPr id="337931" name="Object 11"/>
          <p:cNvGraphicFramePr>
            <a:graphicFrameLocks noChangeAspect="1"/>
          </p:cNvGraphicFramePr>
          <p:nvPr>
            <p:ph sz="quarter" idx="3"/>
          </p:nvPr>
        </p:nvGraphicFramePr>
        <p:xfrm>
          <a:off x="179388" y="3500438"/>
          <a:ext cx="5184775" cy="1598612"/>
        </p:xfrm>
        <a:graphic>
          <a:graphicData uri="http://schemas.openxmlformats.org/presentationml/2006/ole">
            <p:oleObj spid="_x0000_s437252" name="Wykres" r:id="rId5" imgW="6153302" imgH="1895551" progId="Excel.Sheet.8">
              <p:embed/>
            </p:oleObj>
          </a:graphicData>
        </a:graphic>
      </p:graphicFrame>
      <p:sp>
        <p:nvSpPr>
          <p:cNvPr id="337926" name="Text Box 6"/>
          <p:cNvSpPr txBox="1">
            <a:spLocks noChangeArrowheads="1"/>
          </p:cNvSpPr>
          <p:nvPr/>
        </p:nvSpPr>
        <p:spPr bwMode="auto">
          <a:xfrm>
            <a:off x="468313" y="1196975"/>
            <a:ext cx="3529012" cy="366713"/>
          </a:xfrm>
          <a:prstGeom prst="rect">
            <a:avLst/>
          </a:prstGeom>
          <a:noFill/>
          <a:ln w="9525">
            <a:noFill/>
            <a:miter lim="800000"/>
            <a:headEnd/>
            <a:tailEnd/>
          </a:ln>
          <a:effectLst/>
        </p:spPr>
        <p:txBody>
          <a:bodyPr>
            <a:spAutoFit/>
          </a:bodyPr>
          <a:lstStyle/>
          <a:p>
            <a:pPr>
              <a:spcBef>
                <a:spcPct val="50000"/>
              </a:spcBef>
            </a:pPr>
            <a:r>
              <a:rPr kumimoji="1" lang="pl-PL">
                <a:latin typeface="Georgia" pitchFamily="18" charset="0"/>
              </a:rPr>
              <a:t>Wykres jednoosiowy</a:t>
            </a:r>
          </a:p>
        </p:txBody>
      </p:sp>
      <p:sp>
        <p:nvSpPr>
          <p:cNvPr id="337933" name="Text Box 13"/>
          <p:cNvSpPr txBox="1">
            <a:spLocks noChangeArrowheads="1"/>
          </p:cNvSpPr>
          <p:nvPr/>
        </p:nvSpPr>
        <p:spPr bwMode="auto">
          <a:xfrm>
            <a:off x="5364163" y="3573463"/>
            <a:ext cx="2160587" cy="366712"/>
          </a:xfrm>
          <a:prstGeom prst="rect">
            <a:avLst/>
          </a:prstGeom>
          <a:noFill/>
          <a:ln w="9525">
            <a:noFill/>
            <a:miter lim="800000"/>
            <a:headEnd/>
            <a:tailEnd/>
          </a:ln>
          <a:effectLst/>
        </p:spPr>
        <p:txBody>
          <a:bodyPr>
            <a:spAutoFit/>
          </a:bodyPr>
          <a:lstStyle/>
          <a:p>
            <a:pPr>
              <a:spcBef>
                <a:spcPct val="50000"/>
              </a:spcBef>
            </a:pPr>
            <a:r>
              <a:rPr kumimoji="1" lang="pl-PL">
                <a:latin typeface="Georgia" pitchFamily="18" charset="0"/>
              </a:rPr>
              <a:t>Brak losowości</a:t>
            </a:r>
          </a:p>
        </p:txBody>
      </p:sp>
      <p:graphicFrame>
        <p:nvGraphicFramePr>
          <p:cNvPr id="337939" name="Object 19"/>
          <p:cNvGraphicFramePr>
            <a:graphicFrameLocks noGrp="1" noChangeAspect="1"/>
          </p:cNvGraphicFramePr>
          <p:nvPr>
            <p:ph sz="quarter" idx="4"/>
          </p:nvPr>
        </p:nvGraphicFramePr>
        <p:xfrm>
          <a:off x="2700338" y="4933950"/>
          <a:ext cx="5838825" cy="1652588"/>
        </p:xfrm>
        <a:graphic>
          <a:graphicData uri="http://schemas.openxmlformats.org/presentationml/2006/ole">
            <p:oleObj spid="_x0000_s437253" name="Wykres" r:id="rId6" imgW="6191402" imgH="1752600" progId="Excel.Sheet.8">
              <p:embed/>
            </p:oleObj>
          </a:graphicData>
        </a:graphic>
      </p:graphicFrame>
      <p:sp>
        <p:nvSpPr>
          <p:cNvPr id="337940" name="Text Box 20"/>
          <p:cNvSpPr txBox="1">
            <a:spLocks noChangeArrowheads="1"/>
          </p:cNvSpPr>
          <p:nvPr/>
        </p:nvSpPr>
        <p:spPr bwMode="auto">
          <a:xfrm>
            <a:off x="323850" y="5445125"/>
            <a:ext cx="2303463" cy="366713"/>
          </a:xfrm>
          <a:prstGeom prst="rect">
            <a:avLst/>
          </a:prstGeom>
          <a:noFill/>
          <a:ln w="9525">
            <a:noFill/>
            <a:miter lim="800000"/>
            <a:headEnd/>
            <a:tailEnd/>
          </a:ln>
          <a:effectLst/>
        </p:spPr>
        <p:txBody>
          <a:bodyPr>
            <a:spAutoFit/>
          </a:bodyPr>
          <a:lstStyle/>
          <a:p>
            <a:pPr>
              <a:spcBef>
                <a:spcPct val="50000"/>
              </a:spcBef>
            </a:pPr>
            <a:r>
              <a:rPr kumimoji="1" lang="pl-PL">
                <a:latin typeface="Georgia" pitchFamily="18" charset="0"/>
              </a:rPr>
              <a:t>Brak stacjonarności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stopki 5"/>
          <p:cNvSpPr>
            <a:spLocks noGrp="1"/>
          </p:cNvSpPr>
          <p:nvPr>
            <p:ph type="ftr" sz="quarter" idx="10"/>
          </p:nvPr>
        </p:nvSpPr>
        <p:spPr/>
        <p:txBody>
          <a:bodyPr/>
          <a:lstStyle/>
          <a:p>
            <a:r>
              <a:rPr lang="pl-PL"/>
              <a:t>PI, WIMiIP, AGH</a:t>
            </a:r>
          </a:p>
        </p:txBody>
      </p:sp>
      <p:graphicFrame>
        <p:nvGraphicFramePr>
          <p:cNvPr id="344068" name="Object 4"/>
          <p:cNvGraphicFramePr>
            <a:graphicFrameLocks noChangeAspect="1"/>
          </p:cNvGraphicFramePr>
          <p:nvPr>
            <p:ph sz="half" idx="1"/>
          </p:nvPr>
        </p:nvGraphicFramePr>
        <p:xfrm>
          <a:off x="0" y="3213100"/>
          <a:ext cx="5724525" cy="1768475"/>
        </p:xfrm>
        <a:graphic>
          <a:graphicData uri="http://schemas.openxmlformats.org/presentationml/2006/ole">
            <p:oleObj spid="_x0000_s438274" name="Wykres" r:id="rId3" imgW="6162751" imgH="1905000" progId="Excel.Sheet.8">
              <p:embed/>
            </p:oleObj>
          </a:graphicData>
        </a:graphic>
      </p:graphicFrame>
      <p:graphicFrame>
        <p:nvGraphicFramePr>
          <p:cNvPr id="344072" name="Object 8"/>
          <p:cNvGraphicFramePr>
            <a:graphicFrameLocks noChangeAspect="1"/>
          </p:cNvGraphicFramePr>
          <p:nvPr>
            <p:ph sz="quarter" idx="2"/>
          </p:nvPr>
        </p:nvGraphicFramePr>
        <p:xfrm>
          <a:off x="3348038" y="981075"/>
          <a:ext cx="4643437" cy="2378075"/>
        </p:xfrm>
        <a:graphic>
          <a:graphicData uri="http://schemas.openxmlformats.org/presentationml/2006/ole">
            <p:oleObj spid="_x0000_s438275" name="Wykres" r:id="rId4" imgW="4667402" imgH="2390851" progId="Excel.Sheet.8">
              <p:embed/>
            </p:oleObj>
          </a:graphicData>
        </a:graphic>
      </p:graphicFrame>
      <p:sp>
        <p:nvSpPr>
          <p:cNvPr id="344071" name="Text Box 7"/>
          <p:cNvSpPr txBox="1">
            <a:spLocks noChangeArrowheads="1"/>
          </p:cNvSpPr>
          <p:nvPr/>
        </p:nvSpPr>
        <p:spPr bwMode="auto">
          <a:xfrm>
            <a:off x="5795963" y="3716338"/>
            <a:ext cx="2232025" cy="641350"/>
          </a:xfrm>
          <a:prstGeom prst="rect">
            <a:avLst/>
          </a:prstGeom>
          <a:noFill/>
          <a:ln w="9525">
            <a:noFill/>
            <a:miter lim="800000"/>
            <a:headEnd/>
            <a:tailEnd/>
          </a:ln>
          <a:effectLst/>
        </p:spPr>
        <p:txBody>
          <a:bodyPr>
            <a:spAutoFit/>
          </a:bodyPr>
          <a:lstStyle/>
          <a:p>
            <a:pPr>
              <a:spcBef>
                <a:spcPct val="50000"/>
              </a:spcBef>
            </a:pPr>
            <a:r>
              <a:rPr kumimoji="1" lang="pl-PL">
                <a:latin typeface="Times New Roman" pitchFamily="18" charset="0"/>
              </a:rPr>
              <a:t>Brak stacjonarności oraz losowości</a:t>
            </a:r>
          </a:p>
        </p:txBody>
      </p:sp>
      <p:sp>
        <p:nvSpPr>
          <p:cNvPr id="344075" name="Text Box 11"/>
          <p:cNvSpPr txBox="1">
            <a:spLocks noChangeArrowheads="1"/>
          </p:cNvSpPr>
          <p:nvPr/>
        </p:nvSpPr>
        <p:spPr bwMode="auto">
          <a:xfrm>
            <a:off x="900113" y="1844675"/>
            <a:ext cx="3529012" cy="366713"/>
          </a:xfrm>
          <a:prstGeom prst="rect">
            <a:avLst/>
          </a:prstGeom>
          <a:noFill/>
          <a:ln w="9525">
            <a:noFill/>
            <a:miter lim="800000"/>
            <a:headEnd/>
            <a:tailEnd/>
          </a:ln>
          <a:effectLst/>
        </p:spPr>
        <p:txBody>
          <a:bodyPr>
            <a:spAutoFit/>
          </a:bodyPr>
          <a:lstStyle/>
          <a:p>
            <a:pPr>
              <a:spcBef>
                <a:spcPct val="50000"/>
              </a:spcBef>
            </a:pPr>
            <a:r>
              <a:rPr kumimoji="1" lang="pl-PL">
                <a:latin typeface="Times New Roman" pitchFamily="18" charset="0"/>
              </a:rPr>
              <a:t>Brak stałości wariancji</a:t>
            </a:r>
          </a:p>
        </p:txBody>
      </p:sp>
      <p:graphicFrame>
        <p:nvGraphicFramePr>
          <p:cNvPr id="344076" name="Object 12"/>
          <p:cNvGraphicFramePr>
            <a:graphicFrameLocks noChangeAspect="1"/>
          </p:cNvGraphicFramePr>
          <p:nvPr>
            <p:ph sz="quarter" idx="3"/>
          </p:nvPr>
        </p:nvGraphicFramePr>
        <p:xfrm>
          <a:off x="3348038" y="4508500"/>
          <a:ext cx="5795962" cy="2074863"/>
        </p:xfrm>
        <a:graphic>
          <a:graphicData uri="http://schemas.openxmlformats.org/presentationml/2006/ole">
            <p:oleObj spid="_x0000_s438276" name="Wykres" r:id="rId5" imgW="6172287" imgH="2209887" progId="Excel.Sheet.8">
              <p:embed/>
            </p:oleObj>
          </a:graphicData>
        </a:graphic>
      </p:graphicFrame>
      <p:sp>
        <p:nvSpPr>
          <p:cNvPr id="344079" name="Text Box 15"/>
          <p:cNvSpPr txBox="1">
            <a:spLocks noChangeArrowheads="1"/>
          </p:cNvSpPr>
          <p:nvPr/>
        </p:nvSpPr>
        <p:spPr bwMode="auto">
          <a:xfrm>
            <a:off x="323850" y="5300663"/>
            <a:ext cx="3168650" cy="641350"/>
          </a:xfrm>
          <a:prstGeom prst="rect">
            <a:avLst/>
          </a:prstGeom>
          <a:noFill/>
          <a:ln w="9525">
            <a:noFill/>
            <a:miter lim="800000"/>
            <a:headEnd/>
            <a:tailEnd/>
          </a:ln>
          <a:effectLst/>
        </p:spPr>
        <p:txBody>
          <a:bodyPr>
            <a:spAutoFit/>
          </a:bodyPr>
          <a:lstStyle/>
          <a:p>
            <a:pPr>
              <a:spcBef>
                <a:spcPct val="50000"/>
              </a:spcBef>
            </a:pPr>
            <a:r>
              <a:rPr kumimoji="1" lang="pl-PL">
                <a:latin typeface="Times New Roman" pitchFamily="18" charset="0"/>
              </a:rPr>
              <a:t>Wpływ innych czynników na badane zjawisko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2564904"/>
            <a:ext cx="7488237" cy="1080120"/>
          </a:xfrm>
        </p:spPr>
        <p:txBody>
          <a:bodyPr/>
          <a:lstStyle/>
          <a:p>
            <a:r>
              <a:rPr lang="pl-PL" dirty="0" smtClean="0">
                <a:solidFill>
                  <a:srgbClr val="800000"/>
                </a:solidFill>
              </a:rPr>
              <a:t>Regresja wieloraka </a:t>
            </a:r>
            <a:r>
              <a:rPr lang="pl-PL" dirty="0" smtClean="0"/>
              <a:t>– </a:t>
            </a:r>
            <a:br>
              <a:rPr lang="pl-PL" dirty="0" smtClean="0"/>
            </a:br>
            <a:r>
              <a:rPr lang="pl-PL" dirty="0" smtClean="0"/>
              <a:t>regresja dla wielu zmiennych niezależnych</a:t>
            </a:r>
            <a:endParaRPr lang="pl-PL" dirty="0"/>
          </a:p>
        </p:txBody>
      </p:sp>
      <p:sp>
        <p:nvSpPr>
          <p:cNvPr id="3" name="Symbol zastępczy stopki 2"/>
          <p:cNvSpPr>
            <a:spLocks noGrp="1"/>
          </p:cNvSpPr>
          <p:nvPr>
            <p:ph type="ftr" sz="quarter" idx="10"/>
          </p:nvPr>
        </p:nvSpPr>
        <p:spPr/>
        <p:txBody>
          <a:bodyPr/>
          <a:lstStyle/>
          <a:p>
            <a:pPr>
              <a:defRPr/>
            </a:pPr>
            <a:r>
              <a:rPr lang="pl-PL" smtClean="0"/>
              <a:t>KISIM, WIMiIP, AGH</a:t>
            </a:r>
            <a:endParaRPr lang="pl-PL"/>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PI, WIMiIP, AGH</a:t>
            </a:r>
          </a:p>
        </p:txBody>
      </p:sp>
      <p:sp>
        <p:nvSpPr>
          <p:cNvPr id="332802" name="Rectangle 2"/>
          <p:cNvSpPr>
            <a:spLocks noGrp="1" noChangeArrowheads="1"/>
          </p:cNvSpPr>
          <p:nvPr>
            <p:ph type="title"/>
          </p:nvPr>
        </p:nvSpPr>
        <p:spPr/>
        <p:txBody>
          <a:bodyPr/>
          <a:lstStyle/>
          <a:p>
            <a:r>
              <a:rPr lang="pl-PL"/>
              <a:t>Wybór zmiennych do modelu</a:t>
            </a:r>
          </a:p>
        </p:txBody>
      </p:sp>
      <p:sp>
        <p:nvSpPr>
          <p:cNvPr id="332803" name="Rectangle 3"/>
          <p:cNvSpPr>
            <a:spLocks noGrp="1" noChangeArrowheads="1"/>
          </p:cNvSpPr>
          <p:nvPr>
            <p:ph type="body" idx="1"/>
          </p:nvPr>
        </p:nvSpPr>
        <p:spPr/>
        <p:txBody>
          <a:bodyPr/>
          <a:lstStyle/>
          <a:p>
            <a:pPr>
              <a:lnSpc>
                <a:spcPct val="90000"/>
              </a:lnSpc>
            </a:pPr>
            <a:r>
              <a:rPr lang="pl-PL" sz="2400"/>
              <a:t>W modelu powinny znaleźć się zmienne silnie skorelowane ze zmienną zależną i jak najsłabiej skorelowane między sobą.</a:t>
            </a:r>
          </a:p>
          <a:p>
            <a:pPr>
              <a:lnSpc>
                <a:spcPct val="90000"/>
              </a:lnSpc>
            </a:pPr>
            <a:r>
              <a:rPr lang="pl-PL" sz="2400"/>
              <a:t>Aby wybrać optymalny model zawierający najsilniej skorelowane ze zmienną zależną zmienne niezależne stosuje się metody </a:t>
            </a:r>
            <a:r>
              <a:rPr lang="pl-PL" sz="2400" i="1">
                <a:solidFill>
                  <a:schemeClr val="bg2"/>
                </a:solidFill>
              </a:rPr>
              <a:t>regresji krokowej</a:t>
            </a:r>
            <a:r>
              <a:rPr lang="pl-PL" sz="2400"/>
              <a:t>:</a:t>
            </a:r>
          </a:p>
          <a:p>
            <a:pPr lvl="1">
              <a:lnSpc>
                <a:spcPct val="90000"/>
              </a:lnSpc>
            </a:pPr>
            <a:r>
              <a:rPr lang="pl-PL" sz="2000">
                <a:solidFill>
                  <a:schemeClr val="bg2"/>
                </a:solidFill>
              </a:rPr>
              <a:t>regresja krokowa postępująca</a:t>
            </a:r>
            <a:r>
              <a:rPr lang="pl-PL" sz="2000"/>
              <a:t> – polega  na kolejnym dołączaniu do modelu zmiennych objaśniających na podstawie statystyki F </a:t>
            </a:r>
          </a:p>
          <a:p>
            <a:pPr lvl="1">
              <a:lnSpc>
                <a:spcPct val="90000"/>
              </a:lnSpc>
            </a:pPr>
            <a:r>
              <a:rPr lang="pl-PL" sz="2000">
                <a:solidFill>
                  <a:schemeClr val="bg2"/>
                </a:solidFill>
              </a:rPr>
              <a:t>regresja krokowa wsteczna</a:t>
            </a:r>
            <a:r>
              <a:rPr lang="pl-PL" sz="2000"/>
              <a:t> – budujemy model ze wszystkich dostępnych zmiennych, a następnie usuwamy z modelu najmniej istotne (statystyka F)</a:t>
            </a:r>
          </a:p>
          <a:p>
            <a:pPr>
              <a:lnSpc>
                <a:spcPct val="90000"/>
              </a:lnSpc>
            </a:pPr>
            <a:r>
              <a:rPr lang="pl-PL" sz="2400"/>
              <a:t>Nie ma automatycznych, doskonałych metod doboru zmiennych. Obliczenia wspierane pakietem obliczeniowym należy korygować w oparciu o znajomość problemu.</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PI, WIMiIP, AGH</a:t>
            </a:r>
          </a:p>
        </p:txBody>
      </p:sp>
      <p:sp>
        <p:nvSpPr>
          <p:cNvPr id="333826" name="Rectangle 2"/>
          <p:cNvSpPr>
            <a:spLocks noGrp="1" noChangeArrowheads="1"/>
          </p:cNvSpPr>
          <p:nvPr>
            <p:ph type="title"/>
          </p:nvPr>
        </p:nvSpPr>
        <p:spPr/>
        <p:txBody>
          <a:bodyPr/>
          <a:lstStyle/>
          <a:p>
            <a:r>
              <a:rPr lang="pl-PL"/>
              <a:t>Regresja nieliniowa</a:t>
            </a:r>
          </a:p>
        </p:txBody>
      </p:sp>
      <p:sp>
        <p:nvSpPr>
          <p:cNvPr id="333827" name="Rectangle 3"/>
          <p:cNvSpPr>
            <a:spLocks noGrp="1" noChangeArrowheads="1"/>
          </p:cNvSpPr>
          <p:nvPr>
            <p:ph type="body" idx="1"/>
          </p:nvPr>
        </p:nvSpPr>
        <p:spPr/>
        <p:txBody>
          <a:bodyPr/>
          <a:lstStyle/>
          <a:p>
            <a:r>
              <a:rPr lang="pl-PL"/>
              <a:t>Kiedy mamy do czynienia z zależnością nieliniową sami musimy zdecydować jaką postać funkcji ma zależność.</a:t>
            </a:r>
          </a:p>
          <a:p>
            <a:pPr lvl="1"/>
            <a:r>
              <a:rPr lang="pl-PL"/>
              <a:t>Może przyjąć jedną ze znanych postaci (np. wykładniczą, logarytmiczną czy wielomianową) wtedy stosujemy </a:t>
            </a:r>
            <a:r>
              <a:rPr lang="pl-PL" i="1">
                <a:solidFill>
                  <a:schemeClr val="bg2"/>
                </a:solidFill>
              </a:rPr>
              <a:t>model linearyzowany</a:t>
            </a:r>
          </a:p>
          <a:p>
            <a:pPr lvl="1"/>
            <a:r>
              <a:rPr lang="pl-PL"/>
              <a:t>lub zmieniać się w miarę wzrostu wartości zmiennej niezależnej (</a:t>
            </a:r>
            <a:r>
              <a:rPr lang="pl-PL" i="1">
                <a:solidFill>
                  <a:schemeClr val="bg2"/>
                </a:solidFill>
              </a:rPr>
              <a:t>regresja segmentowa</a:t>
            </a:r>
            <a:r>
              <a:rPr lang="pl-PL"/>
              <a:t>)</a:t>
            </a:r>
          </a:p>
          <a:p>
            <a:r>
              <a:rPr lang="pl-PL"/>
              <a:t>Decyzję jaką zależność należy wziąć pod uwagę podejmujemy na podstawie wykresu rorzutu</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PI, WIMiIP, AGH</a:t>
            </a:r>
          </a:p>
        </p:txBody>
      </p:sp>
      <p:sp>
        <p:nvSpPr>
          <p:cNvPr id="334850" name="Rectangle 2"/>
          <p:cNvSpPr>
            <a:spLocks noGrp="1" noChangeArrowheads="1"/>
          </p:cNvSpPr>
          <p:nvPr>
            <p:ph type="title"/>
          </p:nvPr>
        </p:nvSpPr>
        <p:spPr/>
        <p:txBody>
          <a:bodyPr/>
          <a:lstStyle/>
          <a:p>
            <a:r>
              <a:rPr lang="pl-PL"/>
              <a:t>Linearyzacja modelu regresji</a:t>
            </a:r>
          </a:p>
        </p:txBody>
      </p:sp>
      <p:pic>
        <p:nvPicPr>
          <p:cNvPr id="334852" name="Picture 4"/>
          <p:cNvPicPr>
            <a:picLocks noChangeAspect="1" noChangeArrowheads="1"/>
          </p:cNvPicPr>
          <p:nvPr/>
        </p:nvPicPr>
        <p:blipFill>
          <a:blip r:embed="rId3" cstate="print"/>
          <a:srcRect/>
          <a:stretch>
            <a:fillRect/>
          </a:stretch>
        </p:blipFill>
        <p:spPr bwMode="auto">
          <a:xfrm>
            <a:off x="539750" y="1052513"/>
            <a:ext cx="6408738" cy="3108325"/>
          </a:xfrm>
          <a:prstGeom prst="rect">
            <a:avLst/>
          </a:prstGeom>
          <a:noFill/>
          <a:ln w="9525">
            <a:noFill/>
            <a:miter lim="800000"/>
            <a:headEnd/>
            <a:tailEnd/>
          </a:ln>
          <a:effectLst/>
        </p:spPr>
      </p:pic>
      <p:pic>
        <p:nvPicPr>
          <p:cNvPr id="334853" name="Picture 5"/>
          <p:cNvPicPr>
            <a:picLocks noChangeAspect="1" noChangeArrowheads="1"/>
          </p:cNvPicPr>
          <p:nvPr/>
        </p:nvPicPr>
        <p:blipFill>
          <a:blip r:embed="rId4" cstate="print"/>
          <a:srcRect/>
          <a:stretch>
            <a:fillRect/>
          </a:stretch>
        </p:blipFill>
        <p:spPr bwMode="auto">
          <a:xfrm>
            <a:off x="468313" y="4005263"/>
            <a:ext cx="6696075" cy="2552700"/>
          </a:xfrm>
          <a:prstGeom prst="rect">
            <a:avLst/>
          </a:prstGeom>
          <a:noFill/>
          <a:ln w="9525">
            <a:noFill/>
            <a:miter lim="800000"/>
            <a:headEnd/>
            <a:tailEnd/>
          </a:ln>
          <a:effectLst/>
        </p:spPr>
      </p:pic>
      <p:graphicFrame>
        <p:nvGraphicFramePr>
          <p:cNvPr id="515073" name="Object 8"/>
          <p:cNvGraphicFramePr>
            <a:graphicFrameLocks noChangeAspect="1"/>
          </p:cNvGraphicFramePr>
          <p:nvPr/>
        </p:nvGraphicFramePr>
        <p:xfrm>
          <a:off x="7380312" y="2996952"/>
          <a:ext cx="1517902" cy="759907"/>
        </p:xfrm>
        <a:graphic>
          <a:graphicData uri="http://schemas.openxmlformats.org/presentationml/2006/ole">
            <p:oleObj spid="_x0000_s515073" name="Równanie" r:id="rId5" imgW="457200" imgH="228600" progId="">
              <p:embed/>
            </p:oleObj>
          </a:graphicData>
        </a:graphic>
      </p:graphicFrame>
      <p:graphicFrame>
        <p:nvGraphicFramePr>
          <p:cNvPr id="515074" name="Object 4"/>
          <p:cNvGraphicFramePr>
            <a:graphicFrameLocks noChangeAspect="1"/>
          </p:cNvGraphicFramePr>
          <p:nvPr/>
        </p:nvGraphicFramePr>
        <p:xfrm>
          <a:off x="7380312" y="2276872"/>
          <a:ext cx="1474730" cy="763549"/>
        </p:xfrm>
        <a:graphic>
          <a:graphicData uri="http://schemas.openxmlformats.org/presentationml/2006/ole">
            <p:oleObj spid="_x0000_s515074" name="Równanie" r:id="rId6" imgW="482391" imgH="228501" progId="">
              <p:embed/>
            </p:oleObj>
          </a:graphicData>
        </a:graphic>
      </p:graphicFrame>
      <p:graphicFrame>
        <p:nvGraphicFramePr>
          <p:cNvPr id="515075" name="Object 10"/>
          <p:cNvGraphicFramePr>
            <a:graphicFrameLocks noChangeAspect="1"/>
          </p:cNvGraphicFramePr>
          <p:nvPr/>
        </p:nvGraphicFramePr>
        <p:xfrm>
          <a:off x="7380312" y="3717032"/>
          <a:ext cx="1517904" cy="780937"/>
        </p:xfrm>
        <a:graphic>
          <a:graphicData uri="http://schemas.openxmlformats.org/presentationml/2006/ole">
            <p:oleObj spid="_x0000_s515075" name="Równanie" r:id="rId7" imgW="444307" imgH="228501" progId="">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PI, WIMiIP, AGH</a:t>
            </a:r>
          </a:p>
        </p:txBody>
      </p:sp>
      <p:sp>
        <p:nvSpPr>
          <p:cNvPr id="335874" name="Rectangle 2"/>
          <p:cNvSpPr>
            <a:spLocks noGrp="1" noChangeArrowheads="1"/>
          </p:cNvSpPr>
          <p:nvPr>
            <p:ph type="title"/>
          </p:nvPr>
        </p:nvSpPr>
        <p:spPr/>
        <p:txBody>
          <a:bodyPr/>
          <a:lstStyle/>
          <a:p>
            <a:endParaRPr lang="pl-PL"/>
          </a:p>
        </p:txBody>
      </p:sp>
      <p:sp>
        <p:nvSpPr>
          <p:cNvPr id="335875" name="Rectangle 3"/>
          <p:cNvSpPr>
            <a:spLocks noGrp="1" noChangeArrowheads="1"/>
          </p:cNvSpPr>
          <p:nvPr>
            <p:ph type="body" idx="1"/>
          </p:nvPr>
        </p:nvSpPr>
        <p:spPr>
          <a:xfrm>
            <a:off x="6659563" y="1268413"/>
            <a:ext cx="2038350" cy="5113337"/>
          </a:xfrm>
        </p:spPr>
        <p:txBody>
          <a:bodyPr/>
          <a:lstStyle/>
          <a:p>
            <a:pPr>
              <a:lnSpc>
                <a:spcPct val="90000"/>
              </a:lnSpc>
            </a:pPr>
            <a:r>
              <a:rPr lang="pl-PL"/>
              <a:t>Po wybraniu właściwego modelu szacujemy jego parametry tak samo jak w modelu liniowej regresji wielorakiej </a:t>
            </a:r>
          </a:p>
        </p:txBody>
      </p:sp>
      <p:pic>
        <p:nvPicPr>
          <p:cNvPr id="335876" name="Picture 4"/>
          <p:cNvPicPr>
            <a:picLocks noChangeAspect="1" noChangeArrowheads="1"/>
          </p:cNvPicPr>
          <p:nvPr/>
        </p:nvPicPr>
        <p:blipFill>
          <a:blip r:embed="rId2" cstate="print"/>
          <a:srcRect/>
          <a:stretch>
            <a:fillRect/>
          </a:stretch>
        </p:blipFill>
        <p:spPr bwMode="auto">
          <a:xfrm>
            <a:off x="179388" y="1196975"/>
            <a:ext cx="6264275" cy="587375"/>
          </a:xfrm>
          <a:prstGeom prst="rect">
            <a:avLst/>
          </a:prstGeom>
          <a:noFill/>
          <a:ln w="9525">
            <a:noFill/>
            <a:miter lim="800000"/>
            <a:headEnd/>
            <a:tailEnd/>
          </a:ln>
          <a:effectLst/>
        </p:spPr>
      </p:pic>
      <p:pic>
        <p:nvPicPr>
          <p:cNvPr id="335877" name="Picture 5"/>
          <p:cNvPicPr>
            <a:picLocks noChangeAspect="1" noChangeArrowheads="1"/>
          </p:cNvPicPr>
          <p:nvPr/>
        </p:nvPicPr>
        <p:blipFill>
          <a:blip r:embed="rId3" cstate="print"/>
          <a:srcRect/>
          <a:stretch>
            <a:fillRect/>
          </a:stretch>
        </p:blipFill>
        <p:spPr bwMode="auto">
          <a:xfrm>
            <a:off x="250825" y="1773238"/>
            <a:ext cx="6186488" cy="4764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PI, WIMiIP, AGH</a:t>
            </a:r>
          </a:p>
        </p:txBody>
      </p:sp>
      <p:sp>
        <p:nvSpPr>
          <p:cNvPr id="336898" name="Rectangle 2"/>
          <p:cNvSpPr>
            <a:spLocks noGrp="1" noChangeArrowheads="1"/>
          </p:cNvSpPr>
          <p:nvPr>
            <p:ph type="title"/>
          </p:nvPr>
        </p:nvSpPr>
        <p:spPr/>
        <p:txBody>
          <a:bodyPr/>
          <a:lstStyle/>
          <a:p>
            <a:r>
              <a:rPr lang="pl-PL"/>
              <a:t>Błąd addytywny i multiplikatywny</a:t>
            </a:r>
          </a:p>
        </p:txBody>
      </p:sp>
      <p:sp>
        <p:nvSpPr>
          <p:cNvPr id="336899" name="Rectangle 3"/>
          <p:cNvSpPr>
            <a:spLocks noGrp="1" noChangeArrowheads="1"/>
          </p:cNvSpPr>
          <p:nvPr>
            <p:ph type="body" idx="1"/>
          </p:nvPr>
        </p:nvSpPr>
        <p:spPr/>
        <p:txBody>
          <a:bodyPr/>
          <a:lstStyle/>
          <a:p>
            <a:pPr marL="271463" indent="-271463">
              <a:lnSpc>
                <a:spcPct val="90000"/>
              </a:lnSpc>
              <a:buFont typeface="Georgia" pitchFamily="18" charset="0"/>
              <a:buChar char="—"/>
            </a:pPr>
            <a:r>
              <a:rPr lang="pl-PL" sz="2400"/>
              <a:t>Modele, których nie można przetransformować na postać liniową, mogą być szacowane przy pomocy </a:t>
            </a:r>
            <a:r>
              <a:rPr lang="pl-PL" sz="2400" i="1">
                <a:solidFill>
                  <a:schemeClr val="bg2"/>
                </a:solidFill>
              </a:rPr>
              <a:t>estymacji nieliniowej</a:t>
            </a:r>
            <a:r>
              <a:rPr lang="pl-PL" sz="2400" i="1"/>
              <a:t>.</a:t>
            </a:r>
            <a:r>
              <a:rPr lang="pl-PL" sz="2400"/>
              <a:t> Zależy to w znacznej mierze od składnika błędu:</a:t>
            </a:r>
          </a:p>
          <a:p>
            <a:pPr lvl="1">
              <a:lnSpc>
                <a:spcPct val="90000"/>
              </a:lnSpc>
            </a:pPr>
            <a:r>
              <a:rPr lang="pl-PL" sz="2000"/>
              <a:t>Błąd addytywny. Zmienność błędu jest niezależna od zmiennej objaśniającej, to znaczy, że wielkość zmienności błędu jest jednakowa dla każdej wartości zmiennej. Jeśli składnik błędu w modelu jest addytywny, nie możemy zlinearyzować modelu przez logarytmowanie obu stron. </a:t>
            </a:r>
          </a:p>
          <a:p>
            <a:pPr lvl="1">
              <a:lnSpc>
                <a:spcPct val="90000"/>
              </a:lnSpc>
            </a:pPr>
            <a:r>
              <a:rPr lang="pl-PL" sz="2000"/>
              <a:t>Błąd multiplikatywny. Charakteryzuje się proporcjonalnymi (do skali zjawiska) wahaniami okresowymi. Po zlogarytmowaniu obu stron równania regresji, składnik błędu resztowego stanie się czynnikiem addytywnym w równaniu liniowym, a my możemy szacować b1 przy pomocy standardowej regresji wielorakiej.</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PI, WIMiIP, AGH</a:t>
            </a:r>
          </a:p>
        </p:txBody>
      </p:sp>
      <p:sp>
        <p:nvSpPr>
          <p:cNvPr id="348162" name="Rectangle 2"/>
          <p:cNvSpPr>
            <a:spLocks noGrp="1" noChangeArrowheads="1"/>
          </p:cNvSpPr>
          <p:nvPr>
            <p:ph type="title"/>
          </p:nvPr>
        </p:nvSpPr>
        <p:spPr/>
        <p:txBody>
          <a:bodyPr/>
          <a:lstStyle/>
          <a:p>
            <a:r>
              <a:rPr lang="pl-PL"/>
              <a:t>Modele regresji wewnętrznie nieliniowe</a:t>
            </a:r>
          </a:p>
        </p:txBody>
      </p:sp>
      <p:sp>
        <p:nvSpPr>
          <p:cNvPr id="348163" name="Rectangle 3"/>
          <p:cNvSpPr>
            <a:spLocks noGrp="1" noChangeArrowheads="1"/>
          </p:cNvSpPr>
          <p:nvPr>
            <p:ph type="body" idx="1"/>
          </p:nvPr>
        </p:nvSpPr>
        <p:spPr/>
        <p:txBody>
          <a:bodyPr/>
          <a:lstStyle/>
          <a:p>
            <a:pPr marL="271463" indent="-271463">
              <a:buFont typeface="Georgia" pitchFamily="18" charset="0"/>
              <a:buChar char="—"/>
            </a:pPr>
            <a:r>
              <a:rPr lang="pl-PL" sz="2400"/>
              <a:t>Przy estymacji nieliniowej mamy do czynienia z pojęciem funkcji straty.</a:t>
            </a:r>
          </a:p>
          <a:p>
            <a:pPr marL="271463" indent="-271463">
              <a:buFont typeface="Georgia" pitchFamily="18" charset="0"/>
              <a:buChar char="—"/>
            </a:pPr>
            <a:r>
              <a:rPr lang="pl-PL" sz="2400" i="1">
                <a:solidFill>
                  <a:schemeClr val="bg2"/>
                </a:solidFill>
              </a:rPr>
              <a:t>Funkcja straty</a:t>
            </a:r>
            <a:r>
              <a:rPr lang="pl-PL" sz="2400"/>
              <a:t> szacuje wielkość odchyleń wartości przewidywanych od wartości obserwowanych.</a:t>
            </a:r>
          </a:p>
          <a:p>
            <a:pPr marL="271463" indent="-271463">
              <a:buFont typeface="Georgia" pitchFamily="18" charset="0"/>
              <a:buChar char="—"/>
            </a:pPr>
            <a:r>
              <a:rPr lang="pl-PL" sz="2400"/>
              <a:t>Minimalizacja funkcji straty jest procedurą estymacji współczynników równania regresji.</a:t>
            </a:r>
          </a:p>
          <a:p>
            <a:pPr marL="271463" indent="-271463">
              <a:buFont typeface="Georgia" pitchFamily="18" charset="0"/>
              <a:buChar char="—"/>
            </a:pPr>
            <a:r>
              <a:rPr lang="pl-PL" sz="2400"/>
              <a:t>funkcja straty to najczęściej:</a:t>
            </a:r>
          </a:p>
          <a:p>
            <a:pPr lvl="1"/>
            <a:r>
              <a:rPr lang="pl-PL" sz="2000"/>
              <a:t>suma kwadratów odchyleń</a:t>
            </a:r>
          </a:p>
          <a:p>
            <a:pPr lvl="1"/>
            <a:r>
              <a:rPr lang="pl-PL" sz="2000"/>
              <a:t>ważona suma kwadratów odchyleń</a:t>
            </a:r>
          </a:p>
          <a:p>
            <a:pPr lvl="1"/>
            <a:r>
              <a:rPr lang="pl-PL" sz="2000"/>
              <a:t>funkcja największej wiarygodności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PI, WIMiIP, AGH</a:t>
            </a:r>
          </a:p>
        </p:txBody>
      </p:sp>
      <p:sp>
        <p:nvSpPr>
          <p:cNvPr id="349186" name="Rectangle 2"/>
          <p:cNvSpPr>
            <a:spLocks noGrp="1" noChangeArrowheads="1"/>
          </p:cNvSpPr>
          <p:nvPr>
            <p:ph type="title"/>
          </p:nvPr>
        </p:nvSpPr>
        <p:spPr/>
        <p:txBody>
          <a:bodyPr/>
          <a:lstStyle/>
          <a:p>
            <a:r>
              <a:rPr lang="pl-PL"/>
              <a:t>Szukanie minimum funkcji straty</a:t>
            </a:r>
          </a:p>
        </p:txBody>
      </p:sp>
      <p:sp>
        <p:nvSpPr>
          <p:cNvPr id="349187" name="Rectangle 3"/>
          <p:cNvSpPr>
            <a:spLocks noGrp="1" noChangeArrowheads="1"/>
          </p:cNvSpPr>
          <p:nvPr>
            <p:ph type="body" idx="1"/>
          </p:nvPr>
        </p:nvSpPr>
        <p:spPr/>
        <p:txBody>
          <a:bodyPr/>
          <a:lstStyle/>
          <a:p>
            <a:r>
              <a:rPr lang="pl-PL"/>
              <a:t>Stosuje się różne metody poszukiwania minimum funkcji straty:</a:t>
            </a:r>
          </a:p>
          <a:p>
            <a:pPr lvl="1"/>
            <a:r>
              <a:rPr lang="pl-PL" i="1">
                <a:solidFill>
                  <a:schemeClr val="bg2"/>
                </a:solidFill>
              </a:rPr>
              <a:t>Metoda quasi-Newtona</a:t>
            </a:r>
            <a:r>
              <a:rPr lang="pl-PL"/>
              <a:t> – minimalizacja w kierunku największego spadku (estymacja pochodnych)</a:t>
            </a:r>
          </a:p>
          <a:p>
            <a:pPr lvl="1"/>
            <a:r>
              <a:rPr lang="pl-PL" i="1">
                <a:solidFill>
                  <a:schemeClr val="bg2"/>
                </a:solidFill>
              </a:rPr>
              <a:t>Metoda sympleksów</a:t>
            </a:r>
            <a:r>
              <a:rPr lang="pl-PL"/>
              <a:t> (Neldera i Meada) – pozwala uniknąć minimów lokalnych</a:t>
            </a:r>
          </a:p>
          <a:p>
            <a:pPr lvl="1"/>
            <a:r>
              <a:rPr lang="pl-PL" i="1">
                <a:solidFill>
                  <a:schemeClr val="bg2"/>
                </a:solidFill>
              </a:rPr>
              <a:t>Metoda Hooke’a-Jeevesa</a:t>
            </a:r>
            <a:r>
              <a:rPr lang="pl-PL"/>
              <a:t> przemieszczania układu</a:t>
            </a:r>
          </a:p>
          <a:p>
            <a:pPr lvl="1"/>
            <a:r>
              <a:rPr lang="pl-PL" i="1">
                <a:solidFill>
                  <a:schemeClr val="bg2"/>
                </a:solidFill>
              </a:rPr>
              <a:t>Metoda Rosenbrocka</a:t>
            </a:r>
            <a:r>
              <a:rPr lang="pl-PL"/>
              <a:t> poszukiwania układu</a:t>
            </a:r>
          </a:p>
          <a:p>
            <a:pPr lvl="1"/>
            <a:r>
              <a:rPr lang="pl-PL"/>
              <a:t>metody łączone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Yacht</a:t>
            </a:r>
            <a:r>
              <a:rPr lang="pl-PL" dirty="0" smtClean="0"/>
              <a:t> </a:t>
            </a:r>
            <a:r>
              <a:rPr lang="pl-PL" dirty="0" err="1" smtClean="0"/>
              <a:t>Hydrodynamics</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26340" name="Picture 4"/>
          <p:cNvPicPr>
            <a:picLocks noChangeAspect="1" noChangeArrowheads="1"/>
          </p:cNvPicPr>
          <p:nvPr/>
        </p:nvPicPr>
        <p:blipFill>
          <a:blip r:embed="rId2" cstate="print"/>
          <a:srcRect/>
          <a:stretch>
            <a:fillRect/>
          </a:stretch>
        </p:blipFill>
        <p:spPr bwMode="auto">
          <a:xfrm>
            <a:off x="2144713" y="1581150"/>
            <a:ext cx="6999287" cy="5276850"/>
          </a:xfrm>
          <a:prstGeom prst="rect">
            <a:avLst/>
          </a:prstGeom>
          <a:noFill/>
          <a:ln w="9525">
            <a:noFill/>
            <a:miter lim="800000"/>
            <a:headEnd/>
            <a:tailEnd/>
          </a:ln>
        </p:spPr>
      </p:pic>
      <p:pic>
        <p:nvPicPr>
          <p:cNvPr id="526338" name="Picture 2"/>
          <p:cNvPicPr>
            <a:picLocks noChangeAspect="1" noChangeArrowheads="1"/>
          </p:cNvPicPr>
          <p:nvPr/>
        </p:nvPicPr>
        <p:blipFill>
          <a:blip r:embed="rId3" cstate="print"/>
          <a:srcRect/>
          <a:stretch>
            <a:fillRect/>
          </a:stretch>
        </p:blipFill>
        <p:spPr bwMode="auto">
          <a:xfrm>
            <a:off x="0" y="980728"/>
            <a:ext cx="4162425"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Regresja liniowa</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 name="Picture 3"/>
          <p:cNvPicPr>
            <a:picLocks noChangeAspect="1" noChangeArrowheads="1"/>
          </p:cNvPicPr>
          <p:nvPr/>
        </p:nvPicPr>
        <p:blipFill>
          <a:blip r:embed="rId2" cstate="print"/>
          <a:srcRect/>
          <a:stretch>
            <a:fillRect/>
          </a:stretch>
        </p:blipFill>
        <p:spPr bwMode="auto">
          <a:xfrm>
            <a:off x="251520" y="836712"/>
            <a:ext cx="7027863" cy="5286375"/>
          </a:xfrm>
          <a:prstGeom prst="rect">
            <a:avLst/>
          </a:prstGeom>
          <a:noFill/>
          <a:ln w="9525">
            <a:noFill/>
            <a:miter lim="800000"/>
            <a:headEnd/>
            <a:tailEnd/>
          </a:ln>
        </p:spPr>
      </p:pic>
      <p:sp>
        <p:nvSpPr>
          <p:cNvPr id="6" name="Rectangle 3"/>
          <p:cNvSpPr txBox="1">
            <a:spLocks noChangeArrowheads="1"/>
          </p:cNvSpPr>
          <p:nvPr/>
        </p:nvSpPr>
        <p:spPr bwMode="auto">
          <a:xfrm>
            <a:off x="4932040" y="6093296"/>
            <a:ext cx="1152128"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Pct val="70000"/>
              <a:buFont typeface="Georgia" pitchFamily="18" charset="0"/>
              <a:buNone/>
              <a:tabLst/>
              <a:defRPr/>
            </a:pPr>
            <a:r>
              <a:rPr kumimoji="0" lang="pl-PL" sz="2000" b="0" i="1" u="none" strike="noStrike" kern="0" cap="none" spc="0" normalizeH="0" baseline="0" noProof="0" dirty="0" smtClean="0">
                <a:ln>
                  <a:noFill/>
                </a:ln>
                <a:solidFill>
                  <a:srgbClr val="006699"/>
                </a:solidFill>
                <a:effectLst/>
                <a:uLnTx/>
                <a:uFillTx/>
                <a:latin typeface="+mn-lt"/>
                <a:ea typeface="+mn-ea"/>
                <a:cs typeface="+mn-cs"/>
              </a:rPr>
              <a:t>R</a:t>
            </a:r>
            <a:r>
              <a:rPr kumimoji="0" lang="pl-PL" sz="2000" b="0" i="1" u="none" strike="noStrike" kern="0" cap="none" spc="0" normalizeH="0" baseline="30000" noProof="0" dirty="0" smtClean="0">
                <a:ln>
                  <a:noFill/>
                </a:ln>
                <a:solidFill>
                  <a:srgbClr val="006699"/>
                </a:solidFill>
                <a:effectLst/>
                <a:uLnTx/>
                <a:uFillTx/>
                <a:latin typeface="+mn-lt"/>
                <a:ea typeface="+mn-ea"/>
                <a:cs typeface="+mn-cs"/>
              </a:rPr>
              <a:t>2</a:t>
            </a:r>
            <a:r>
              <a:rPr kumimoji="0" lang="pl-PL" sz="2000" b="0" i="1" u="none" strike="noStrike" kern="0" cap="none" spc="0" normalizeH="0" baseline="0" noProof="0" dirty="0" smtClean="0">
                <a:ln>
                  <a:noFill/>
                </a:ln>
                <a:solidFill>
                  <a:srgbClr val="006699"/>
                </a:solidFill>
                <a:effectLst/>
                <a:uLnTx/>
                <a:uFillTx/>
                <a:latin typeface="+mn-lt"/>
                <a:ea typeface="+mn-ea"/>
                <a:cs typeface="+mn-cs"/>
              </a:rPr>
              <a:t>=0,65</a:t>
            </a:r>
            <a:endParaRPr kumimoji="0" lang="pl-PL" sz="2000" b="0" i="1" u="none" strike="noStrike" kern="0" cap="none" spc="0" normalizeH="0" baseline="0" noProof="0" dirty="0">
              <a:ln>
                <a:noFill/>
              </a:ln>
              <a:solidFill>
                <a:srgbClr val="006699"/>
              </a:solidFill>
              <a:effectLst/>
              <a:uLnTx/>
              <a:uFillTx/>
              <a:latin typeface="+mn-lt"/>
              <a:ea typeface="+mn-ea"/>
              <a:cs typeface="+mn-cs"/>
            </a:endParaRPr>
          </a:p>
        </p:txBody>
      </p:sp>
      <p:sp>
        <p:nvSpPr>
          <p:cNvPr id="7" name="AutoShape 10"/>
          <p:cNvSpPr>
            <a:spLocks noChangeArrowheads="1"/>
          </p:cNvSpPr>
          <p:nvPr/>
        </p:nvSpPr>
        <p:spPr bwMode="auto">
          <a:xfrm>
            <a:off x="4644008" y="6093296"/>
            <a:ext cx="1512168" cy="432048"/>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Linearyzowana regresja nieliniowa</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22241" name="Picture 1"/>
          <p:cNvPicPr>
            <a:picLocks noChangeAspect="1" noChangeArrowheads="1"/>
          </p:cNvPicPr>
          <p:nvPr/>
        </p:nvPicPr>
        <p:blipFill>
          <a:blip r:embed="rId2" cstate="print"/>
          <a:srcRect/>
          <a:stretch>
            <a:fillRect/>
          </a:stretch>
        </p:blipFill>
        <p:spPr bwMode="auto">
          <a:xfrm>
            <a:off x="1043608" y="1196752"/>
            <a:ext cx="7027863" cy="5267325"/>
          </a:xfrm>
          <a:prstGeom prst="rect">
            <a:avLst/>
          </a:prstGeom>
          <a:noFill/>
          <a:ln w="9525">
            <a:noFill/>
            <a:miter lim="800000"/>
            <a:headEnd/>
            <a:tailEnd/>
          </a:ln>
        </p:spPr>
      </p:pic>
      <p:sp>
        <p:nvSpPr>
          <p:cNvPr id="6" name="AutoShape 10"/>
          <p:cNvSpPr>
            <a:spLocks noChangeArrowheads="1"/>
          </p:cNvSpPr>
          <p:nvPr/>
        </p:nvSpPr>
        <p:spPr bwMode="auto">
          <a:xfrm>
            <a:off x="827584" y="5157192"/>
            <a:ext cx="7272808" cy="1296144"/>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PI, WIMiIP, AGH</a:t>
            </a:r>
          </a:p>
        </p:txBody>
      </p:sp>
      <p:sp>
        <p:nvSpPr>
          <p:cNvPr id="262146" name="Rectangle 2"/>
          <p:cNvSpPr>
            <a:spLocks noGrp="1" noChangeArrowheads="1"/>
          </p:cNvSpPr>
          <p:nvPr>
            <p:ph type="title"/>
          </p:nvPr>
        </p:nvSpPr>
        <p:spPr/>
        <p:txBody>
          <a:bodyPr/>
          <a:lstStyle/>
          <a:p>
            <a:r>
              <a:rPr lang="pl-PL"/>
              <a:t>Regresja wieloraka</a:t>
            </a:r>
          </a:p>
        </p:txBody>
      </p:sp>
      <p:sp>
        <p:nvSpPr>
          <p:cNvPr id="262147" name="Rectangle 3"/>
          <p:cNvSpPr>
            <a:spLocks noGrp="1" noChangeArrowheads="1"/>
          </p:cNvSpPr>
          <p:nvPr>
            <p:ph type="body" idx="1"/>
          </p:nvPr>
        </p:nvSpPr>
        <p:spPr/>
        <p:txBody>
          <a:bodyPr/>
          <a:lstStyle/>
          <a:p>
            <a:r>
              <a:rPr lang="pl-PL"/>
              <a:t>Jeśli w modelu regresji mamy do czynienia z więcej niż jedną zmienną objaśniającą (niezależną), mówimy o regresji wielorakiej (wielokrotnej).</a:t>
            </a:r>
          </a:p>
          <a:p>
            <a:r>
              <a:rPr lang="pl-PL"/>
              <a:t>Liniowy model regresji wielorakiej:</a:t>
            </a:r>
          </a:p>
          <a:p>
            <a:r>
              <a:rPr lang="pl-PL" i="1"/>
              <a:t>	y = β</a:t>
            </a:r>
            <a:r>
              <a:rPr lang="pl-PL" i="1" baseline="-25000"/>
              <a:t>0</a:t>
            </a:r>
            <a:r>
              <a:rPr lang="pl-PL" i="1"/>
              <a:t>+ β</a:t>
            </a:r>
            <a:r>
              <a:rPr lang="pl-PL" i="1" baseline="-25000"/>
              <a:t>1</a:t>
            </a:r>
            <a:r>
              <a:rPr lang="pl-PL" i="1"/>
              <a:t>x</a:t>
            </a:r>
            <a:r>
              <a:rPr lang="pl-PL" i="1" baseline="-25000"/>
              <a:t>1</a:t>
            </a:r>
            <a:r>
              <a:rPr lang="pl-PL" i="1"/>
              <a:t> + β</a:t>
            </a:r>
            <a:r>
              <a:rPr lang="pl-PL" i="1" baseline="-25000"/>
              <a:t>2</a:t>
            </a:r>
            <a:r>
              <a:rPr lang="pl-PL" i="1"/>
              <a:t>x</a:t>
            </a:r>
            <a:r>
              <a:rPr lang="pl-PL" i="1" baseline="-25000"/>
              <a:t>2</a:t>
            </a:r>
            <a:r>
              <a:rPr lang="pl-PL" i="1"/>
              <a:t> + .. + β</a:t>
            </a:r>
            <a:r>
              <a:rPr lang="pl-PL" i="1" baseline="-25000"/>
              <a:t>k</a:t>
            </a:r>
            <a:r>
              <a:rPr lang="pl-PL" i="1"/>
              <a:t>x</a:t>
            </a:r>
            <a:r>
              <a:rPr lang="pl-PL" i="1" baseline="-25000"/>
              <a:t>k </a:t>
            </a:r>
            <a:r>
              <a:rPr lang="pl-PL" i="1"/>
              <a:t> + ε</a:t>
            </a:r>
          </a:p>
          <a:p>
            <a:pPr lvl="1">
              <a:buFont typeface="Georgia" pitchFamily="18" charset="0"/>
              <a:buNone/>
            </a:pPr>
            <a:r>
              <a:rPr lang="pl-PL"/>
              <a:t>gdzie</a:t>
            </a:r>
            <a:r>
              <a:rPr lang="pl-PL" i="1"/>
              <a:t>	 </a:t>
            </a:r>
          </a:p>
          <a:p>
            <a:pPr lvl="1">
              <a:buFont typeface="Georgia" pitchFamily="18" charset="0"/>
              <a:buNone/>
            </a:pPr>
            <a:r>
              <a:rPr lang="pl-PL" i="1"/>
              <a:t>β</a:t>
            </a:r>
            <a:r>
              <a:rPr lang="pl-PL" i="1" baseline="-25000"/>
              <a:t>j </a:t>
            </a:r>
            <a:r>
              <a:rPr lang="pl-PL" i="1"/>
              <a:t>– </a:t>
            </a:r>
            <a:r>
              <a:rPr lang="pl-PL"/>
              <a:t>parametry modelu (współczynniki regresji)</a:t>
            </a:r>
          </a:p>
          <a:p>
            <a:pPr lvl="1">
              <a:buFont typeface="Georgia" pitchFamily="18" charset="0"/>
              <a:buNone/>
            </a:pPr>
            <a:r>
              <a:rPr lang="pl-PL" i="1"/>
              <a:t>ε – składnik losowy</a:t>
            </a:r>
            <a:endParaRPr lang="pl-PL"/>
          </a:p>
          <a:p>
            <a:endParaRPr lang="pl-PL"/>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22241" name="Picture 1"/>
          <p:cNvPicPr>
            <a:picLocks noChangeAspect="1" noChangeArrowheads="1"/>
          </p:cNvPicPr>
          <p:nvPr/>
        </p:nvPicPr>
        <p:blipFill>
          <a:blip r:embed="rId2" cstate="print"/>
          <a:srcRect/>
          <a:stretch>
            <a:fillRect/>
          </a:stretch>
        </p:blipFill>
        <p:spPr bwMode="auto">
          <a:xfrm>
            <a:off x="0" y="0"/>
            <a:ext cx="5467350" cy="4219575"/>
          </a:xfrm>
          <a:prstGeom prst="rect">
            <a:avLst/>
          </a:prstGeom>
          <a:noFill/>
          <a:ln w="9525">
            <a:noFill/>
            <a:miter lim="800000"/>
            <a:headEnd/>
            <a:tailEnd/>
          </a:ln>
        </p:spPr>
      </p:pic>
      <p:pic>
        <p:nvPicPr>
          <p:cNvPr id="522243" name="Picture 3"/>
          <p:cNvPicPr>
            <a:picLocks noChangeAspect="1" noChangeArrowheads="1"/>
          </p:cNvPicPr>
          <p:nvPr/>
        </p:nvPicPr>
        <p:blipFill>
          <a:blip r:embed="rId3" cstate="print"/>
          <a:srcRect/>
          <a:stretch>
            <a:fillRect/>
          </a:stretch>
        </p:blipFill>
        <p:spPr bwMode="auto">
          <a:xfrm>
            <a:off x="4857750" y="3467100"/>
            <a:ext cx="428625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30434" name="Picture 2"/>
          <p:cNvPicPr>
            <a:picLocks noChangeAspect="1" noChangeArrowheads="1"/>
          </p:cNvPicPr>
          <p:nvPr/>
        </p:nvPicPr>
        <p:blipFill>
          <a:blip r:embed="rId2" cstate="print"/>
          <a:srcRect/>
          <a:stretch>
            <a:fillRect/>
          </a:stretch>
        </p:blipFill>
        <p:spPr bwMode="auto">
          <a:xfrm>
            <a:off x="0" y="0"/>
            <a:ext cx="4644008" cy="3837757"/>
          </a:xfrm>
          <a:prstGeom prst="rect">
            <a:avLst/>
          </a:prstGeom>
          <a:noFill/>
          <a:ln w="9525">
            <a:noFill/>
            <a:miter lim="800000"/>
            <a:headEnd/>
            <a:tailEnd/>
          </a:ln>
        </p:spPr>
      </p:pic>
      <p:sp>
        <p:nvSpPr>
          <p:cNvPr id="6" name="AutoShape 10"/>
          <p:cNvSpPr>
            <a:spLocks noChangeArrowheads="1"/>
          </p:cNvSpPr>
          <p:nvPr/>
        </p:nvSpPr>
        <p:spPr bwMode="auto">
          <a:xfrm>
            <a:off x="1763688" y="692696"/>
            <a:ext cx="1440160" cy="288032"/>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pic>
        <p:nvPicPr>
          <p:cNvPr id="530435" name="Picture 3"/>
          <p:cNvPicPr>
            <a:picLocks noChangeAspect="1" noChangeArrowheads="1"/>
          </p:cNvPicPr>
          <p:nvPr/>
        </p:nvPicPr>
        <p:blipFill>
          <a:blip r:embed="rId3" cstate="print"/>
          <a:srcRect/>
          <a:stretch>
            <a:fillRect/>
          </a:stretch>
        </p:blipFill>
        <p:spPr bwMode="auto">
          <a:xfrm>
            <a:off x="3995936" y="2576884"/>
            <a:ext cx="5148064" cy="4281116"/>
          </a:xfrm>
          <a:prstGeom prst="rect">
            <a:avLst/>
          </a:prstGeom>
          <a:noFill/>
          <a:ln w="9525">
            <a:noFill/>
            <a:miter lim="800000"/>
            <a:headEnd/>
            <a:tailEnd/>
          </a:ln>
        </p:spPr>
      </p:pic>
      <p:sp>
        <p:nvSpPr>
          <p:cNvPr id="8" name="AutoShape 10"/>
          <p:cNvSpPr>
            <a:spLocks noChangeArrowheads="1"/>
          </p:cNvSpPr>
          <p:nvPr/>
        </p:nvSpPr>
        <p:spPr bwMode="auto">
          <a:xfrm>
            <a:off x="5868144" y="3356992"/>
            <a:ext cx="1656184" cy="360040"/>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sp>
        <p:nvSpPr>
          <p:cNvPr id="10" name="AutoShape 10"/>
          <p:cNvSpPr>
            <a:spLocks noChangeArrowheads="1"/>
          </p:cNvSpPr>
          <p:nvPr/>
        </p:nvSpPr>
        <p:spPr bwMode="auto">
          <a:xfrm>
            <a:off x="4067944" y="3140968"/>
            <a:ext cx="1656184" cy="360040"/>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31458" name="Picture 2"/>
          <p:cNvPicPr>
            <a:picLocks noChangeAspect="1" noChangeArrowheads="1"/>
          </p:cNvPicPr>
          <p:nvPr/>
        </p:nvPicPr>
        <p:blipFill>
          <a:blip r:embed="rId2" cstate="print"/>
          <a:srcRect/>
          <a:stretch>
            <a:fillRect/>
          </a:stretch>
        </p:blipFill>
        <p:spPr bwMode="auto">
          <a:xfrm>
            <a:off x="0" y="0"/>
            <a:ext cx="6475413" cy="4857750"/>
          </a:xfrm>
          <a:prstGeom prst="rect">
            <a:avLst/>
          </a:prstGeom>
          <a:noFill/>
          <a:ln w="9525">
            <a:noFill/>
            <a:miter lim="800000"/>
            <a:headEnd/>
            <a:tailEnd/>
          </a:ln>
        </p:spPr>
      </p:pic>
      <p:sp>
        <p:nvSpPr>
          <p:cNvPr id="6" name="AutoShape 10"/>
          <p:cNvSpPr>
            <a:spLocks noChangeArrowheads="1"/>
          </p:cNvSpPr>
          <p:nvPr/>
        </p:nvSpPr>
        <p:spPr bwMode="auto">
          <a:xfrm>
            <a:off x="1763688" y="188640"/>
            <a:ext cx="2952328" cy="504056"/>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pic>
        <p:nvPicPr>
          <p:cNvPr id="531459" name="Picture 3"/>
          <p:cNvPicPr>
            <a:picLocks noChangeAspect="1" noChangeArrowheads="1"/>
          </p:cNvPicPr>
          <p:nvPr/>
        </p:nvPicPr>
        <p:blipFill>
          <a:blip r:embed="rId3" cstate="print"/>
          <a:srcRect/>
          <a:stretch>
            <a:fillRect/>
          </a:stretch>
        </p:blipFill>
        <p:spPr bwMode="auto">
          <a:xfrm>
            <a:off x="3419872" y="2780928"/>
            <a:ext cx="5200650" cy="1143000"/>
          </a:xfrm>
          <a:prstGeom prst="rect">
            <a:avLst/>
          </a:prstGeom>
          <a:noFill/>
          <a:ln w="9525">
            <a:noFill/>
            <a:miter lim="800000"/>
            <a:headEnd/>
            <a:tailEnd/>
          </a:ln>
        </p:spPr>
      </p:pic>
      <p:sp>
        <p:nvSpPr>
          <p:cNvPr id="8" name="Rectangle 3"/>
          <p:cNvSpPr txBox="1">
            <a:spLocks noChangeArrowheads="1"/>
          </p:cNvSpPr>
          <p:nvPr/>
        </p:nvSpPr>
        <p:spPr bwMode="auto">
          <a:xfrm>
            <a:off x="395536" y="5013176"/>
            <a:ext cx="8229600"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Pct val="70000"/>
              <a:buFont typeface="Georgia" pitchFamily="18" charset="0"/>
              <a:buNone/>
              <a:tabLst/>
              <a:defRPr/>
            </a:pPr>
            <a:r>
              <a:rPr kumimoji="0" lang="pl-PL" sz="2000" b="0" i="0" u="none" strike="noStrike" kern="0" cap="none" spc="0" normalizeH="0" baseline="0" noProof="0" dirty="0" smtClean="0">
                <a:ln>
                  <a:noFill/>
                </a:ln>
                <a:solidFill>
                  <a:schemeClr val="tx1"/>
                </a:solidFill>
                <a:effectLst/>
                <a:uLnTx/>
                <a:uFillTx/>
                <a:latin typeface="+mn-lt"/>
                <a:ea typeface="+mn-ea"/>
                <a:cs typeface="+mn-cs"/>
              </a:rPr>
              <a:t>oszacowany model regresji:</a:t>
            </a:r>
          </a:p>
          <a:p>
            <a:pPr eaLnBrk="0" hangingPunct="0">
              <a:spcBef>
                <a:spcPct val="50000"/>
              </a:spcBef>
              <a:buSzPct val="70000"/>
            </a:pPr>
            <a:r>
              <a:rPr lang="en-US" sz="2000" i="1" kern="0" dirty="0" smtClean="0">
                <a:solidFill>
                  <a:srgbClr val="006699"/>
                </a:solidFill>
                <a:latin typeface="+mn-lt"/>
              </a:rPr>
              <a:t>Residuary resistance per unit weight of displacement</a:t>
            </a:r>
            <a:r>
              <a:rPr kumimoji="0" lang="pl-PL" sz="2000" b="0" i="1" u="none" strike="noStrike" kern="0" cap="none" spc="0" normalizeH="0" baseline="0" noProof="0" dirty="0" smtClean="0">
                <a:ln>
                  <a:noFill/>
                </a:ln>
                <a:solidFill>
                  <a:srgbClr val="006699"/>
                </a:solidFill>
                <a:effectLst/>
                <a:uLnTx/>
                <a:uFillTx/>
                <a:latin typeface="+mn-lt"/>
                <a:ea typeface="+mn-ea"/>
                <a:cs typeface="+mn-cs"/>
              </a:rPr>
              <a:t> =   </a:t>
            </a:r>
            <a:br>
              <a:rPr kumimoji="0" lang="pl-PL" sz="2000" b="0" i="1" u="none" strike="noStrike" kern="0" cap="none" spc="0" normalizeH="0" baseline="0" noProof="0" dirty="0" smtClean="0">
                <a:ln>
                  <a:noFill/>
                </a:ln>
                <a:solidFill>
                  <a:srgbClr val="006699"/>
                </a:solidFill>
                <a:effectLst/>
                <a:uLnTx/>
                <a:uFillTx/>
                <a:latin typeface="+mn-lt"/>
                <a:ea typeface="+mn-ea"/>
                <a:cs typeface="+mn-cs"/>
              </a:rPr>
            </a:br>
            <a:r>
              <a:rPr kumimoji="0" lang="pl-PL" sz="2000" b="0" i="1" u="none" strike="noStrike" kern="0" cap="none" spc="0" normalizeH="0" baseline="0" noProof="0" dirty="0" smtClean="0">
                <a:ln>
                  <a:noFill/>
                </a:ln>
                <a:solidFill>
                  <a:srgbClr val="006699"/>
                </a:solidFill>
                <a:effectLst/>
                <a:uLnTx/>
                <a:uFillTx/>
                <a:latin typeface="+mn-lt"/>
                <a:ea typeface="+mn-ea"/>
                <a:cs typeface="+mn-cs"/>
              </a:rPr>
              <a:t>7,258 +  </a:t>
            </a:r>
            <a:r>
              <a:rPr lang="pl-PL" sz="2000" i="1" kern="0" dirty="0" smtClean="0">
                <a:solidFill>
                  <a:srgbClr val="006699"/>
                </a:solidFill>
                <a:latin typeface="+mn-lt"/>
              </a:rPr>
              <a:t>4,69*Ln (</a:t>
            </a:r>
            <a:r>
              <a:rPr lang="pl-PL" sz="2000" i="1" kern="0" dirty="0" err="1" smtClean="0">
                <a:solidFill>
                  <a:srgbClr val="006699"/>
                </a:solidFill>
                <a:latin typeface="+mn-lt"/>
              </a:rPr>
              <a:t>Froude</a:t>
            </a:r>
            <a:r>
              <a:rPr lang="pl-PL" sz="2000" i="1" kern="0" dirty="0" smtClean="0">
                <a:solidFill>
                  <a:srgbClr val="006699"/>
                </a:solidFill>
                <a:latin typeface="+mn-lt"/>
              </a:rPr>
              <a:t> </a:t>
            </a:r>
            <a:r>
              <a:rPr lang="pl-PL" sz="2000" i="1" kern="0" dirty="0" err="1" smtClean="0">
                <a:solidFill>
                  <a:srgbClr val="006699"/>
                </a:solidFill>
                <a:latin typeface="+mn-lt"/>
              </a:rPr>
              <a:t>number</a:t>
            </a:r>
            <a:r>
              <a:rPr lang="pl-PL" sz="2000" i="1" kern="0" dirty="0" smtClean="0">
                <a:solidFill>
                  <a:srgbClr val="006699"/>
                </a:solidFill>
                <a:latin typeface="+mn-lt"/>
              </a:rPr>
              <a:t>) </a:t>
            </a:r>
            <a:r>
              <a:rPr kumimoji="0" lang="pl-PL" sz="2000" b="0" i="1" u="none" strike="noStrike" kern="0" cap="none" spc="0" normalizeH="0" baseline="0" noProof="0" dirty="0" smtClean="0">
                <a:ln>
                  <a:noFill/>
                </a:ln>
                <a:solidFill>
                  <a:srgbClr val="006699"/>
                </a:solidFill>
                <a:effectLst/>
                <a:uLnTx/>
                <a:uFillTx/>
                <a:latin typeface="+mn-lt"/>
                <a:ea typeface="+mn-ea"/>
                <a:cs typeface="+mn-cs"/>
              </a:rPr>
              <a:t>± 0,33</a:t>
            </a:r>
            <a:br>
              <a:rPr kumimoji="0" lang="pl-PL" sz="2000" b="0" i="1" u="none" strike="noStrike" kern="0" cap="none" spc="0" normalizeH="0" baseline="0" noProof="0" dirty="0" smtClean="0">
                <a:ln>
                  <a:noFill/>
                </a:ln>
                <a:solidFill>
                  <a:srgbClr val="006699"/>
                </a:solidFill>
                <a:effectLst/>
                <a:uLnTx/>
                <a:uFillTx/>
                <a:latin typeface="+mn-lt"/>
                <a:ea typeface="+mn-ea"/>
                <a:cs typeface="+mn-cs"/>
              </a:rPr>
            </a:br>
            <a:r>
              <a:rPr kumimoji="0" lang="pl-PL" sz="2000" b="0" i="1" u="none" strike="noStrike" kern="0" cap="none" spc="0" normalizeH="0" baseline="0" noProof="0" dirty="0" smtClean="0">
                <a:ln>
                  <a:noFill/>
                </a:ln>
                <a:solidFill>
                  <a:srgbClr val="006699"/>
                </a:solidFill>
                <a:effectLst/>
                <a:uLnTx/>
                <a:uFillTx/>
                <a:latin typeface="+mn-lt"/>
                <a:ea typeface="+mn-ea"/>
                <a:cs typeface="+mn-cs"/>
              </a:rPr>
              <a:t>(0,067)  (0,048)		 			R</a:t>
            </a:r>
            <a:r>
              <a:rPr kumimoji="0" lang="pl-PL" sz="2000" b="0" i="1" u="none" strike="noStrike" kern="0" cap="none" spc="0" normalizeH="0" baseline="30000" noProof="0" dirty="0" smtClean="0">
                <a:ln>
                  <a:noFill/>
                </a:ln>
                <a:solidFill>
                  <a:srgbClr val="006699"/>
                </a:solidFill>
                <a:effectLst/>
                <a:uLnTx/>
                <a:uFillTx/>
                <a:latin typeface="+mn-lt"/>
                <a:ea typeface="+mn-ea"/>
                <a:cs typeface="+mn-cs"/>
              </a:rPr>
              <a:t>2</a:t>
            </a:r>
            <a:r>
              <a:rPr kumimoji="0" lang="pl-PL" sz="2000" b="0" i="1" u="none" strike="noStrike" kern="0" cap="none" spc="0" normalizeH="0" baseline="0" noProof="0" dirty="0" smtClean="0">
                <a:ln>
                  <a:noFill/>
                </a:ln>
                <a:solidFill>
                  <a:srgbClr val="006699"/>
                </a:solidFill>
                <a:effectLst/>
                <a:uLnTx/>
                <a:uFillTx/>
                <a:latin typeface="+mn-lt"/>
                <a:ea typeface="+mn-ea"/>
                <a:cs typeface="+mn-cs"/>
              </a:rPr>
              <a:t>=0,968</a:t>
            </a:r>
            <a:endParaRPr kumimoji="0" lang="pl-PL" sz="2000" b="0" i="1" u="none" strike="noStrike" kern="0" cap="none" spc="0" normalizeH="0" baseline="0" noProof="0" dirty="0">
              <a:ln>
                <a:noFill/>
              </a:ln>
              <a:solidFill>
                <a:srgbClr val="006699"/>
              </a:solidFill>
              <a:effectLst/>
              <a:uLnTx/>
              <a:uFillTx/>
              <a:latin typeface="+mn-lt"/>
              <a:ea typeface="+mn-ea"/>
              <a:cs typeface="+mn-cs"/>
            </a:endParaRPr>
          </a:p>
        </p:txBody>
      </p:sp>
      <p:sp>
        <p:nvSpPr>
          <p:cNvPr id="9" name="AutoShape 10"/>
          <p:cNvSpPr>
            <a:spLocks noChangeArrowheads="1"/>
          </p:cNvSpPr>
          <p:nvPr/>
        </p:nvSpPr>
        <p:spPr bwMode="auto">
          <a:xfrm>
            <a:off x="179512" y="5445224"/>
            <a:ext cx="7488832" cy="1080120"/>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Estymacja nieliniowa</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32482" name="Picture 2"/>
          <p:cNvPicPr>
            <a:picLocks noChangeAspect="1" noChangeArrowheads="1"/>
          </p:cNvPicPr>
          <p:nvPr/>
        </p:nvPicPr>
        <p:blipFill>
          <a:blip r:embed="rId2" cstate="print"/>
          <a:srcRect/>
          <a:stretch>
            <a:fillRect/>
          </a:stretch>
        </p:blipFill>
        <p:spPr bwMode="auto">
          <a:xfrm>
            <a:off x="179512" y="1556792"/>
            <a:ext cx="4191000" cy="2447925"/>
          </a:xfrm>
          <a:prstGeom prst="rect">
            <a:avLst/>
          </a:prstGeom>
          <a:noFill/>
          <a:ln w="9525">
            <a:noFill/>
            <a:miter lim="800000"/>
            <a:headEnd/>
            <a:tailEnd/>
          </a:ln>
        </p:spPr>
      </p:pic>
      <p:sp>
        <p:nvSpPr>
          <p:cNvPr id="6" name="Rectangle 3"/>
          <p:cNvSpPr txBox="1">
            <a:spLocks noChangeArrowheads="1"/>
          </p:cNvSpPr>
          <p:nvPr/>
        </p:nvSpPr>
        <p:spPr bwMode="auto">
          <a:xfrm>
            <a:off x="467544" y="4581128"/>
            <a:ext cx="8229600"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50000"/>
              </a:spcBef>
              <a:buSzPct val="70000"/>
            </a:pPr>
            <a:r>
              <a:rPr kumimoji="0" lang="pl-PL" sz="2000" b="0" i="0" u="none" strike="noStrike" kern="0" cap="none" spc="0" normalizeH="0" baseline="0" noProof="0" dirty="0" smtClean="0">
                <a:ln>
                  <a:noFill/>
                </a:ln>
                <a:solidFill>
                  <a:schemeClr val="tx1"/>
                </a:solidFill>
                <a:effectLst/>
                <a:uLnTx/>
                <a:uFillTx/>
                <a:latin typeface="+mn-lt"/>
                <a:ea typeface="+mn-ea"/>
                <a:cs typeface="+mn-cs"/>
              </a:rPr>
              <a:t>oszacowany model regresji: </a:t>
            </a:r>
            <a:r>
              <a:rPr lang="pl-PL" sz="2000" i="1" dirty="0" err="1" smtClean="0">
                <a:solidFill>
                  <a:srgbClr val="FF0000"/>
                </a:solidFill>
                <a:latin typeface="Times New Roman" pitchFamily="18" charset="0"/>
                <a:cs typeface="Times New Roman" pitchFamily="18" charset="0"/>
              </a:rPr>
              <a:t>y=c+exp</a:t>
            </a:r>
            <a:r>
              <a:rPr lang="pl-PL" sz="2000" i="1" dirty="0" smtClean="0">
                <a:solidFill>
                  <a:srgbClr val="FF0000"/>
                </a:solidFill>
                <a:latin typeface="Times New Roman" pitchFamily="18" charset="0"/>
                <a:cs typeface="Times New Roman" pitchFamily="18" charset="0"/>
              </a:rPr>
              <a:t>(b0+b1*x1)</a:t>
            </a:r>
            <a:endParaRPr kumimoji="0" lang="pl-PL" sz="2000" b="0" i="1"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eaLnBrk="0" hangingPunct="0">
              <a:spcBef>
                <a:spcPct val="50000"/>
              </a:spcBef>
              <a:buSzPct val="70000"/>
            </a:pPr>
            <a:r>
              <a:rPr lang="pl-PL" sz="2000" i="1" kern="0" dirty="0" smtClean="0">
                <a:solidFill>
                  <a:srgbClr val="006699"/>
                </a:solidFill>
                <a:latin typeface="Times New Roman" pitchFamily="18" charset="0"/>
                <a:cs typeface="Times New Roman" pitchFamily="18" charset="0"/>
              </a:rPr>
              <a:t>y = 0,058 + </a:t>
            </a:r>
            <a:r>
              <a:rPr lang="pl-PL" sz="2000" i="1" kern="0" dirty="0" err="1" smtClean="0">
                <a:solidFill>
                  <a:srgbClr val="006699"/>
                </a:solidFill>
                <a:latin typeface="Times New Roman" pitchFamily="18" charset="0"/>
                <a:cs typeface="Times New Roman" pitchFamily="18" charset="0"/>
              </a:rPr>
              <a:t>exp</a:t>
            </a:r>
            <a:r>
              <a:rPr lang="pl-PL" sz="2000" i="1" kern="0" dirty="0" smtClean="0">
                <a:solidFill>
                  <a:srgbClr val="006699"/>
                </a:solidFill>
                <a:latin typeface="Times New Roman" pitchFamily="18" charset="0"/>
                <a:cs typeface="Times New Roman" pitchFamily="18" charset="0"/>
              </a:rPr>
              <a:t>(-4,05+17,81x)</a:t>
            </a:r>
          </a:p>
          <a:p>
            <a:pPr eaLnBrk="0" hangingPunct="0">
              <a:spcBef>
                <a:spcPct val="50000"/>
              </a:spcBef>
              <a:buSzPct val="70000"/>
            </a:pPr>
            <a:r>
              <a:rPr kumimoji="0" lang="pl-PL" sz="2000" b="0" i="1" u="none" strike="noStrike" kern="0" cap="none" spc="0" normalizeH="0" baseline="0" noProof="0" dirty="0" smtClean="0">
                <a:ln>
                  <a:noFill/>
                </a:ln>
                <a:solidFill>
                  <a:srgbClr val="006699"/>
                </a:solidFill>
                <a:effectLst/>
                <a:uLnTx/>
                <a:uFillTx/>
                <a:latin typeface="Times New Roman" pitchFamily="18" charset="0"/>
                <a:cs typeface="Times New Roman" pitchFamily="18" charset="0"/>
              </a:rPr>
              <a:t>R</a:t>
            </a:r>
            <a:r>
              <a:rPr kumimoji="0" lang="pl-PL" sz="2000" b="0" i="1" u="none" strike="noStrike" kern="0" cap="none" spc="0" normalizeH="0" baseline="30000" noProof="0" dirty="0" smtClean="0">
                <a:ln>
                  <a:noFill/>
                </a:ln>
                <a:solidFill>
                  <a:srgbClr val="006699"/>
                </a:solidFill>
                <a:effectLst/>
                <a:uLnTx/>
                <a:uFillTx/>
                <a:latin typeface="Times New Roman" pitchFamily="18" charset="0"/>
                <a:cs typeface="Times New Roman" pitchFamily="18" charset="0"/>
              </a:rPr>
              <a:t>2</a:t>
            </a:r>
            <a:r>
              <a:rPr kumimoji="0" lang="pl-PL" sz="2000" b="0" i="1" u="none" strike="noStrike" kern="0" cap="none" spc="0" normalizeH="0" baseline="0" noProof="0" dirty="0" smtClean="0">
                <a:ln>
                  <a:noFill/>
                </a:ln>
                <a:solidFill>
                  <a:srgbClr val="006699"/>
                </a:solidFill>
                <a:effectLst/>
                <a:uLnTx/>
                <a:uFillTx/>
                <a:latin typeface="Times New Roman" pitchFamily="18" charset="0"/>
                <a:cs typeface="Times New Roman" pitchFamily="18" charset="0"/>
              </a:rPr>
              <a:t>=0,98</a:t>
            </a:r>
            <a:endParaRPr kumimoji="0" lang="pl-PL" sz="2000" b="0" i="1" u="none" strike="noStrike" kern="0" cap="none" spc="0" normalizeH="0" baseline="0" noProof="0" dirty="0">
              <a:ln>
                <a:noFill/>
              </a:ln>
              <a:solidFill>
                <a:srgbClr val="006699"/>
              </a:solidFill>
              <a:effectLst/>
              <a:uLnTx/>
              <a:uFillTx/>
              <a:latin typeface="Times New Roman" pitchFamily="18" charset="0"/>
              <a:cs typeface="Times New Roman" pitchFamily="18" charset="0"/>
            </a:endParaRPr>
          </a:p>
        </p:txBody>
      </p:sp>
      <p:pic>
        <p:nvPicPr>
          <p:cNvPr id="532483" name="Picture 3"/>
          <p:cNvPicPr>
            <a:picLocks noChangeAspect="1" noChangeArrowheads="1"/>
          </p:cNvPicPr>
          <p:nvPr/>
        </p:nvPicPr>
        <p:blipFill>
          <a:blip r:embed="rId3" cstate="print"/>
          <a:srcRect/>
          <a:stretch>
            <a:fillRect/>
          </a:stretch>
        </p:blipFill>
        <p:spPr bwMode="auto">
          <a:xfrm>
            <a:off x="2555776" y="5589240"/>
            <a:ext cx="6276975" cy="828675"/>
          </a:xfrm>
          <a:prstGeom prst="rect">
            <a:avLst/>
          </a:prstGeom>
          <a:noFill/>
          <a:ln w="9525">
            <a:noFill/>
            <a:miter lim="800000"/>
            <a:headEnd/>
            <a:tailEnd/>
          </a:ln>
        </p:spPr>
      </p:pic>
      <p:pic>
        <p:nvPicPr>
          <p:cNvPr id="532485" name="Picture 5"/>
          <p:cNvPicPr>
            <a:picLocks noChangeAspect="1" noChangeArrowheads="1"/>
          </p:cNvPicPr>
          <p:nvPr/>
        </p:nvPicPr>
        <p:blipFill>
          <a:blip r:embed="rId4" cstate="print"/>
          <a:srcRect/>
          <a:stretch>
            <a:fillRect/>
          </a:stretch>
        </p:blipFill>
        <p:spPr bwMode="auto">
          <a:xfrm>
            <a:off x="4499992" y="1124744"/>
            <a:ext cx="4294147" cy="3209727"/>
          </a:xfrm>
          <a:prstGeom prst="rect">
            <a:avLst/>
          </a:prstGeom>
          <a:noFill/>
          <a:ln w="9525">
            <a:noFill/>
            <a:miter lim="800000"/>
            <a:headEnd/>
            <a:tailEnd/>
          </a:ln>
        </p:spPr>
      </p:pic>
      <p:sp>
        <p:nvSpPr>
          <p:cNvPr id="10" name="AutoShape 10"/>
          <p:cNvSpPr>
            <a:spLocks noChangeArrowheads="1"/>
          </p:cNvSpPr>
          <p:nvPr/>
        </p:nvSpPr>
        <p:spPr bwMode="auto">
          <a:xfrm>
            <a:off x="5004048" y="1124744"/>
            <a:ext cx="3672408" cy="360040"/>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sp>
        <p:nvSpPr>
          <p:cNvPr id="11" name="AutoShape 10"/>
          <p:cNvSpPr>
            <a:spLocks noChangeArrowheads="1"/>
          </p:cNvSpPr>
          <p:nvPr/>
        </p:nvSpPr>
        <p:spPr bwMode="auto">
          <a:xfrm>
            <a:off x="323528" y="5517232"/>
            <a:ext cx="1512168" cy="432048"/>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PI, WIMiIP, AGH</a:t>
            </a:r>
          </a:p>
        </p:txBody>
      </p:sp>
      <p:sp>
        <p:nvSpPr>
          <p:cNvPr id="350210" name="Rectangle 2"/>
          <p:cNvSpPr>
            <a:spLocks noGrp="1" noChangeArrowheads="1"/>
          </p:cNvSpPr>
          <p:nvPr>
            <p:ph type="title"/>
          </p:nvPr>
        </p:nvSpPr>
        <p:spPr/>
        <p:txBody>
          <a:bodyPr/>
          <a:lstStyle/>
          <a:p>
            <a:r>
              <a:rPr lang="pl-PL"/>
              <a:t>Nieciągłe modele regresji</a:t>
            </a:r>
          </a:p>
        </p:txBody>
      </p:sp>
      <p:sp>
        <p:nvSpPr>
          <p:cNvPr id="350211" name="Rectangle 3"/>
          <p:cNvSpPr>
            <a:spLocks noGrp="1" noChangeArrowheads="1"/>
          </p:cNvSpPr>
          <p:nvPr>
            <p:ph type="body" idx="1"/>
          </p:nvPr>
        </p:nvSpPr>
        <p:spPr/>
        <p:txBody>
          <a:bodyPr/>
          <a:lstStyle/>
          <a:p>
            <a:r>
              <a:rPr lang="pl-PL"/>
              <a:t>Regresja kawałkami liniowa, </a:t>
            </a:r>
            <a:r>
              <a:rPr lang="pl-PL" i="1">
                <a:solidFill>
                  <a:schemeClr val="bg2"/>
                </a:solidFill>
              </a:rPr>
              <a:t>regresja segmentowa</a:t>
            </a:r>
          </a:p>
          <a:p>
            <a:r>
              <a:rPr lang="pl-PL"/>
              <a:t>Jeśli postać funkcji się zmienia wraz ze wzrostem wartości zmiennej</a:t>
            </a:r>
          </a:p>
        </p:txBody>
      </p:sp>
      <p:pic>
        <p:nvPicPr>
          <p:cNvPr id="350212" name="Picture 4"/>
          <p:cNvPicPr>
            <a:picLocks noChangeAspect="1" noChangeArrowheads="1"/>
          </p:cNvPicPr>
          <p:nvPr/>
        </p:nvPicPr>
        <p:blipFill>
          <a:blip r:embed="rId2" cstate="print"/>
          <a:srcRect/>
          <a:stretch>
            <a:fillRect/>
          </a:stretch>
        </p:blipFill>
        <p:spPr bwMode="auto">
          <a:xfrm>
            <a:off x="323850" y="2852738"/>
            <a:ext cx="8640763" cy="341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Regresja segmentowa</a:t>
            </a:r>
            <a:endParaRPr lang="pl-PL" dirty="0"/>
          </a:p>
        </p:txBody>
      </p:sp>
      <p:sp>
        <p:nvSpPr>
          <p:cNvPr id="3" name="Symbol zastępczy zawartości 2"/>
          <p:cNvSpPr>
            <a:spLocks noGrp="1"/>
          </p:cNvSpPr>
          <p:nvPr>
            <p:ph idx="1"/>
          </p:nvPr>
        </p:nvSpPr>
        <p:spPr>
          <a:xfrm>
            <a:off x="2339752" y="4049266"/>
            <a:ext cx="2591519" cy="2808734"/>
          </a:xfrm>
        </p:spPr>
        <p:txBody>
          <a:bodyPr/>
          <a:lstStyle/>
          <a:p>
            <a:r>
              <a:rPr lang="pl-PL" sz="2400" i="1" dirty="0" smtClean="0">
                <a:solidFill>
                  <a:srgbClr val="FF0000"/>
                </a:solidFill>
                <a:latin typeface="Times New Roman" pitchFamily="18" charset="0"/>
                <a:cs typeface="Times New Roman" pitchFamily="18" charset="0"/>
              </a:rPr>
              <a:t>y&lt;10,495</a:t>
            </a:r>
          </a:p>
          <a:p>
            <a:r>
              <a:rPr lang="pl-PL" sz="2400" i="1" dirty="0" smtClean="0">
                <a:solidFill>
                  <a:srgbClr val="FF0000"/>
                </a:solidFill>
                <a:latin typeface="Times New Roman" pitchFamily="18" charset="0"/>
                <a:cs typeface="Times New Roman" pitchFamily="18" charset="0"/>
              </a:rPr>
              <a:t>y=31,72x-5,06</a:t>
            </a:r>
          </a:p>
          <a:p>
            <a:r>
              <a:rPr lang="pl-PL" sz="2400" i="1" dirty="0" smtClean="0">
                <a:solidFill>
                  <a:srgbClr val="FF0000"/>
                </a:solidFill>
                <a:latin typeface="Times New Roman" pitchFamily="18" charset="0"/>
                <a:cs typeface="Times New Roman" pitchFamily="18" charset="0"/>
              </a:rPr>
              <a:t>y&gt;10,495</a:t>
            </a:r>
          </a:p>
          <a:p>
            <a:r>
              <a:rPr lang="pl-PL" sz="2400" i="1" dirty="0" smtClean="0">
                <a:solidFill>
                  <a:srgbClr val="FF0000"/>
                </a:solidFill>
                <a:latin typeface="Times New Roman" pitchFamily="18" charset="0"/>
                <a:cs typeface="Times New Roman" pitchFamily="18" charset="0"/>
              </a:rPr>
              <a:t>y=518,37x-183,27</a:t>
            </a:r>
          </a:p>
          <a:p>
            <a:endParaRPr lang="pl-PL" sz="2400"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33506" name="Picture 2"/>
          <p:cNvPicPr>
            <a:picLocks noChangeAspect="1" noChangeArrowheads="1"/>
          </p:cNvPicPr>
          <p:nvPr/>
        </p:nvPicPr>
        <p:blipFill>
          <a:blip r:embed="rId2" cstate="print"/>
          <a:srcRect/>
          <a:stretch>
            <a:fillRect/>
          </a:stretch>
        </p:blipFill>
        <p:spPr bwMode="auto">
          <a:xfrm>
            <a:off x="179512" y="836712"/>
            <a:ext cx="4133850" cy="2447925"/>
          </a:xfrm>
          <a:prstGeom prst="rect">
            <a:avLst/>
          </a:prstGeom>
          <a:noFill/>
          <a:ln w="9525">
            <a:noFill/>
            <a:miter lim="800000"/>
            <a:headEnd/>
            <a:tailEnd/>
          </a:ln>
        </p:spPr>
      </p:pic>
      <p:pic>
        <p:nvPicPr>
          <p:cNvPr id="533507" name="Picture 3"/>
          <p:cNvPicPr>
            <a:picLocks noChangeAspect="1" noChangeArrowheads="1"/>
          </p:cNvPicPr>
          <p:nvPr/>
        </p:nvPicPr>
        <p:blipFill>
          <a:blip r:embed="rId3" cstate="print"/>
          <a:srcRect/>
          <a:stretch>
            <a:fillRect/>
          </a:stretch>
        </p:blipFill>
        <p:spPr bwMode="auto">
          <a:xfrm>
            <a:off x="4427984" y="1628800"/>
            <a:ext cx="4536504" cy="610416"/>
          </a:xfrm>
          <a:prstGeom prst="rect">
            <a:avLst/>
          </a:prstGeom>
          <a:noFill/>
          <a:ln w="9525">
            <a:noFill/>
            <a:miter lim="800000"/>
            <a:headEnd/>
            <a:tailEnd/>
          </a:ln>
        </p:spPr>
      </p:pic>
      <p:pic>
        <p:nvPicPr>
          <p:cNvPr id="533508" name="Picture 4"/>
          <p:cNvPicPr>
            <a:picLocks noChangeAspect="1" noChangeArrowheads="1"/>
          </p:cNvPicPr>
          <p:nvPr/>
        </p:nvPicPr>
        <p:blipFill>
          <a:blip r:embed="rId4" cstate="print"/>
          <a:srcRect/>
          <a:stretch>
            <a:fillRect/>
          </a:stretch>
        </p:blipFill>
        <p:spPr bwMode="auto">
          <a:xfrm>
            <a:off x="4499992" y="764704"/>
            <a:ext cx="4457700" cy="838200"/>
          </a:xfrm>
          <a:prstGeom prst="rect">
            <a:avLst/>
          </a:prstGeom>
          <a:noFill/>
          <a:ln w="9525">
            <a:noFill/>
            <a:miter lim="800000"/>
            <a:headEnd/>
            <a:tailEnd/>
          </a:ln>
        </p:spPr>
      </p:pic>
      <p:pic>
        <p:nvPicPr>
          <p:cNvPr id="533509" name="Picture 5"/>
          <p:cNvPicPr>
            <a:picLocks noChangeAspect="1" noChangeArrowheads="1"/>
          </p:cNvPicPr>
          <p:nvPr/>
        </p:nvPicPr>
        <p:blipFill>
          <a:blip r:embed="rId5" cstate="print"/>
          <a:srcRect/>
          <a:stretch>
            <a:fillRect/>
          </a:stretch>
        </p:blipFill>
        <p:spPr bwMode="auto">
          <a:xfrm>
            <a:off x="4499992" y="2348880"/>
            <a:ext cx="4305226" cy="3238401"/>
          </a:xfrm>
          <a:prstGeom prst="rect">
            <a:avLst/>
          </a:prstGeom>
          <a:noFill/>
          <a:ln w="9525">
            <a:noFill/>
            <a:miter lim="800000"/>
            <a:headEnd/>
            <a:tailEnd/>
          </a:ln>
        </p:spPr>
      </p:pic>
      <p:grpSp>
        <p:nvGrpSpPr>
          <p:cNvPr id="14" name="Grupa 13"/>
          <p:cNvGrpSpPr/>
          <p:nvPr/>
        </p:nvGrpSpPr>
        <p:grpSpPr>
          <a:xfrm>
            <a:off x="4860032" y="2924944"/>
            <a:ext cx="3672408" cy="2160240"/>
            <a:chOff x="4860032" y="2924944"/>
            <a:chExt cx="3672408" cy="2160240"/>
          </a:xfrm>
        </p:grpSpPr>
        <p:cxnSp>
          <p:nvCxnSpPr>
            <p:cNvPr id="10" name="Łącznik prosty 9"/>
            <p:cNvCxnSpPr/>
            <p:nvPr/>
          </p:nvCxnSpPr>
          <p:spPr>
            <a:xfrm flipV="1">
              <a:off x="4860032" y="4581128"/>
              <a:ext cx="2664296" cy="50405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flipV="1">
              <a:off x="7524328" y="2924944"/>
              <a:ext cx="1008112" cy="165618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 name="Grupa 16"/>
          <p:cNvGrpSpPr/>
          <p:nvPr/>
        </p:nvGrpSpPr>
        <p:grpSpPr>
          <a:xfrm>
            <a:off x="2050951" y="3977258"/>
            <a:ext cx="360040" cy="2232248"/>
            <a:chOff x="179512" y="3501008"/>
            <a:chExt cx="360040" cy="2232248"/>
          </a:xfrm>
        </p:grpSpPr>
        <p:sp>
          <p:nvSpPr>
            <p:cNvPr id="15" name="Nawias klamrowy otwierający 14"/>
            <p:cNvSpPr/>
            <p:nvPr/>
          </p:nvSpPr>
          <p:spPr>
            <a:xfrm>
              <a:off x="221541" y="3501008"/>
              <a:ext cx="288032" cy="1080120"/>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600"/>
            </a:p>
          </p:txBody>
        </p:sp>
        <p:sp>
          <p:nvSpPr>
            <p:cNvPr id="16" name="Nawias klamrowy otwierający 15"/>
            <p:cNvSpPr/>
            <p:nvPr/>
          </p:nvSpPr>
          <p:spPr>
            <a:xfrm>
              <a:off x="179512" y="4653136"/>
              <a:ext cx="360040" cy="1080120"/>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600"/>
            </a:p>
          </p:txBody>
        </p:sp>
      </p:grpSp>
      <p:sp>
        <p:nvSpPr>
          <p:cNvPr id="18" name="AutoShape 10"/>
          <p:cNvSpPr>
            <a:spLocks noChangeArrowheads="1"/>
          </p:cNvSpPr>
          <p:nvPr/>
        </p:nvSpPr>
        <p:spPr bwMode="auto">
          <a:xfrm>
            <a:off x="1403648" y="4077072"/>
            <a:ext cx="648072" cy="792088"/>
          </a:xfrm>
          <a:prstGeom prst="roundRect">
            <a:avLst>
              <a:gd name="adj" fmla="val 16667"/>
            </a:avLst>
          </a:prstGeom>
          <a:noFill/>
          <a:ln w="38100">
            <a:solidFill>
              <a:srgbClr val="006600"/>
            </a:solidFill>
            <a:round/>
            <a:headEnd/>
            <a:tailEnd/>
          </a:ln>
          <a:effectLst/>
        </p:spPr>
        <p:txBody>
          <a:bodyPr wrap="none" anchor="ctr"/>
          <a:lstStyle/>
          <a:p>
            <a:pPr algn="ctr"/>
            <a:r>
              <a:rPr lang="pl-PL" sz="3200" b="1" dirty="0" smtClean="0">
                <a:solidFill>
                  <a:srgbClr val="800000"/>
                </a:solidFill>
                <a:latin typeface="+mn-lt"/>
              </a:rPr>
              <a:t>1</a:t>
            </a:r>
            <a:endParaRPr lang="pl-PL" sz="3200" b="1" dirty="0">
              <a:solidFill>
                <a:srgbClr val="800000"/>
              </a:solidFill>
              <a:latin typeface="+mn-lt"/>
            </a:endParaRPr>
          </a:p>
        </p:txBody>
      </p:sp>
      <p:sp>
        <p:nvSpPr>
          <p:cNvPr id="19" name="AutoShape 10"/>
          <p:cNvSpPr>
            <a:spLocks noChangeArrowheads="1"/>
          </p:cNvSpPr>
          <p:nvPr/>
        </p:nvSpPr>
        <p:spPr bwMode="auto">
          <a:xfrm>
            <a:off x="1403648" y="5157192"/>
            <a:ext cx="648072" cy="792088"/>
          </a:xfrm>
          <a:prstGeom prst="roundRect">
            <a:avLst>
              <a:gd name="adj" fmla="val 16667"/>
            </a:avLst>
          </a:prstGeom>
          <a:noFill/>
          <a:ln w="38100">
            <a:solidFill>
              <a:srgbClr val="006600"/>
            </a:solidFill>
            <a:round/>
            <a:headEnd/>
            <a:tailEnd/>
          </a:ln>
          <a:effectLst/>
        </p:spPr>
        <p:txBody>
          <a:bodyPr wrap="none" anchor="ctr"/>
          <a:lstStyle/>
          <a:p>
            <a:pPr algn="ctr"/>
            <a:r>
              <a:rPr lang="pl-PL" sz="3200" b="1" dirty="0" smtClean="0">
                <a:solidFill>
                  <a:srgbClr val="800000"/>
                </a:solidFill>
                <a:latin typeface="+mn-lt"/>
              </a:rPr>
              <a:t>2</a:t>
            </a:r>
            <a:endParaRPr lang="pl-PL" sz="3200" b="1" dirty="0">
              <a:solidFill>
                <a:srgbClr val="800000"/>
              </a:solidFill>
              <a:latin typeface="+mn-lt"/>
            </a:endParaRPr>
          </a:p>
        </p:txBody>
      </p:sp>
      <p:sp>
        <p:nvSpPr>
          <p:cNvPr id="20" name="AutoShape 10"/>
          <p:cNvSpPr>
            <a:spLocks noChangeArrowheads="1"/>
          </p:cNvSpPr>
          <p:nvPr/>
        </p:nvSpPr>
        <p:spPr bwMode="auto">
          <a:xfrm>
            <a:off x="6012160" y="4077072"/>
            <a:ext cx="432048" cy="576064"/>
          </a:xfrm>
          <a:prstGeom prst="roundRect">
            <a:avLst>
              <a:gd name="adj" fmla="val 16667"/>
            </a:avLst>
          </a:prstGeom>
          <a:noFill/>
          <a:ln w="38100">
            <a:solidFill>
              <a:srgbClr val="00B050"/>
            </a:solidFill>
            <a:round/>
            <a:headEnd/>
            <a:tailEnd/>
          </a:ln>
          <a:effectLst/>
        </p:spPr>
        <p:txBody>
          <a:bodyPr wrap="none" anchor="ctr"/>
          <a:lstStyle/>
          <a:p>
            <a:pPr algn="ctr"/>
            <a:r>
              <a:rPr lang="pl-PL" sz="3200" b="1" dirty="0" smtClean="0">
                <a:solidFill>
                  <a:srgbClr val="00B050"/>
                </a:solidFill>
                <a:latin typeface="+mn-lt"/>
              </a:rPr>
              <a:t>1</a:t>
            </a:r>
            <a:endParaRPr lang="pl-PL" sz="3200" b="1" dirty="0">
              <a:solidFill>
                <a:srgbClr val="00B050"/>
              </a:solidFill>
              <a:latin typeface="+mn-lt"/>
            </a:endParaRPr>
          </a:p>
        </p:txBody>
      </p:sp>
      <p:sp>
        <p:nvSpPr>
          <p:cNvPr id="21" name="AutoShape 10"/>
          <p:cNvSpPr>
            <a:spLocks noChangeArrowheads="1"/>
          </p:cNvSpPr>
          <p:nvPr/>
        </p:nvSpPr>
        <p:spPr bwMode="auto">
          <a:xfrm>
            <a:off x="7596336" y="3068960"/>
            <a:ext cx="432048" cy="576064"/>
          </a:xfrm>
          <a:prstGeom prst="roundRect">
            <a:avLst>
              <a:gd name="adj" fmla="val 16667"/>
            </a:avLst>
          </a:prstGeom>
          <a:noFill/>
          <a:ln w="38100">
            <a:solidFill>
              <a:srgbClr val="00B050"/>
            </a:solidFill>
            <a:round/>
            <a:headEnd/>
            <a:tailEnd/>
          </a:ln>
          <a:effectLst/>
        </p:spPr>
        <p:txBody>
          <a:bodyPr wrap="none" anchor="ctr"/>
          <a:lstStyle/>
          <a:p>
            <a:pPr algn="ctr"/>
            <a:r>
              <a:rPr lang="pl-PL" sz="3200" b="1" dirty="0" smtClean="0">
                <a:solidFill>
                  <a:srgbClr val="00B050"/>
                </a:solidFill>
                <a:latin typeface="+mn-lt"/>
              </a:rPr>
              <a:t>2</a:t>
            </a:r>
            <a:endParaRPr lang="pl-PL" sz="3200" b="1" dirty="0">
              <a:solidFill>
                <a:srgbClr val="00B050"/>
              </a:solidFill>
              <a:latin typeface="+mn-lt"/>
            </a:endParaRPr>
          </a:p>
        </p:txBody>
      </p:sp>
      <p:sp>
        <p:nvSpPr>
          <p:cNvPr id="22" name="Rectangle 3"/>
          <p:cNvSpPr txBox="1">
            <a:spLocks noChangeArrowheads="1"/>
          </p:cNvSpPr>
          <p:nvPr/>
        </p:nvSpPr>
        <p:spPr bwMode="auto">
          <a:xfrm>
            <a:off x="7380312" y="5877272"/>
            <a:ext cx="1152128"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Pct val="70000"/>
              <a:buFont typeface="Georgia" pitchFamily="18" charset="0"/>
              <a:buNone/>
              <a:tabLst/>
              <a:defRPr/>
            </a:pPr>
            <a:r>
              <a:rPr kumimoji="0" lang="pl-PL" sz="2000" b="0" i="1" u="none" strike="noStrike" kern="0" cap="none" spc="0" normalizeH="0" baseline="0" noProof="0" dirty="0" smtClean="0">
                <a:ln>
                  <a:noFill/>
                </a:ln>
                <a:solidFill>
                  <a:srgbClr val="006699"/>
                </a:solidFill>
                <a:effectLst/>
                <a:uLnTx/>
                <a:uFillTx/>
                <a:latin typeface="+mn-lt"/>
                <a:ea typeface="+mn-ea"/>
                <a:cs typeface="+mn-cs"/>
              </a:rPr>
              <a:t>R</a:t>
            </a:r>
            <a:r>
              <a:rPr kumimoji="0" lang="pl-PL" sz="2000" b="0" i="1" u="none" strike="noStrike" kern="0" cap="none" spc="0" normalizeH="0" baseline="30000" noProof="0" dirty="0" smtClean="0">
                <a:ln>
                  <a:noFill/>
                </a:ln>
                <a:solidFill>
                  <a:srgbClr val="006699"/>
                </a:solidFill>
                <a:effectLst/>
                <a:uLnTx/>
                <a:uFillTx/>
                <a:latin typeface="+mn-lt"/>
                <a:ea typeface="+mn-ea"/>
                <a:cs typeface="+mn-cs"/>
              </a:rPr>
              <a:t>2</a:t>
            </a:r>
            <a:r>
              <a:rPr kumimoji="0" lang="pl-PL" sz="2000" b="0" i="1" u="none" strike="noStrike" kern="0" cap="none" spc="0" normalizeH="0" baseline="0" noProof="0" dirty="0" smtClean="0">
                <a:ln>
                  <a:noFill/>
                </a:ln>
                <a:solidFill>
                  <a:srgbClr val="006699"/>
                </a:solidFill>
                <a:effectLst/>
                <a:uLnTx/>
                <a:uFillTx/>
                <a:latin typeface="+mn-lt"/>
                <a:ea typeface="+mn-ea"/>
                <a:cs typeface="+mn-cs"/>
              </a:rPr>
              <a:t>=0,98</a:t>
            </a:r>
            <a:endParaRPr kumimoji="0" lang="pl-PL" sz="2000" b="0" i="1" u="none" strike="noStrike" kern="0" cap="none" spc="0" normalizeH="0" baseline="0" noProof="0" dirty="0">
              <a:ln>
                <a:noFill/>
              </a:ln>
              <a:solidFill>
                <a:srgbClr val="006699"/>
              </a:solidFill>
              <a:effectLst/>
              <a:uLnTx/>
              <a:uFillTx/>
              <a:latin typeface="+mn-lt"/>
              <a:ea typeface="+mn-ea"/>
              <a:cs typeface="+mn-cs"/>
            </a:endParaRPr>
          </a:p>
        </p:txBody>
      </p:sp>
      <p:sp>
        <p:nvSpPr>
          <p:cNvPr id="23" name="AutoShape 10"/>
          <p:cNvSpPr>
            <a:spLocks noChangeArrowheads="1"/>
          </p:cNvSpPr>
          <p:nvPr/>
        </p:nvSpPr>
        <p:spPr bwMode="auto">
          <a:xfrm>
            <a:off x="7092280" y="5877272"/>
            <a:ext cx="1512168" cy="432048"/>
          </a:xfrm>
          <a:prstGeom prst="roundRect">
            <a:avLst>
              <a:gd name="adj" fmla="val 16667"/>
            </a:avLst>
          </a:prstGeom>
          <a:noFill/>
          <a:ln w="38100">
            <a:solidFill>
              <a:srgbClr val="006600"/>
            </a:solidFill>
            <a:round/>
            <a:headEnd/>
            <a:tailEnd/>
          </a:ln>
          <a:effectLst/>
        </p:spPr>
        <p:txBody>
          <a:bodyPr wrap="none" anchor="ctr"/>
          <a:lstStyle/>
          <a:p>
            <a:endParaRPr lang="pl-PL">
              <a:latin typeface="+mn-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PI, WIMiIP, AGH</a:t>
            </a:r>
          </a:p>
        </p:txBody>
      </p:sp>
      <p:sp>
        <p:nvSpPr>
          <p:cNvPr id="351234" name="Rectangle 2"/>
          <p:cNvSpPr>
            <a:spLocks noGrp="1" noChangeArrowheads="1"/>
          </p:cNvSpPr>
          <p:nvPr>
            <p:ph type="title"/>
          </p:nvPr>
        </p:nvSpPr>
        <p:spPr/>
        <p:txBody>
          <a:bodyPr/>
          <a:lstStyle/>
          <a:p>
            <a:r>
              <a:rPr lang="pl-PL"/>
              <a:t>Regresja ze zmienną jakościową</a:t>
            </a:r>
          </a:p>
        </p:txBody>
      </p:sp>
      <p:sp>
        <p:nvSpPr>
          <p:cNvPr id="351235" name="Rectangle 3"/>
          <p:cNvSpPr>
            <a:spLocks noGrp="1" noChangeArrowheads="1"/>
          </p:cNvSpPr>
          <p:nvPr>
            <p:ph type="body" idx="1"/>
          </p:nvPr>
        </p:nvSpPr>
        <p:spPr/>
        <p:txBody>
          <a:bodyPr/>
          <a:lstStyle/>
          <a:p>
            <a:r>
              <a:rPr lang="pl-PL"/>
              <a:t>Jeśli w analizie występują zmienne jakościowe (np. płeć, stanowisko pracy etc) można podzielić zbiorowość na jednorodne grupy pod względem poszczególnych wartości zmiennej a następnie porównać modele.</a:t>
            </a:r>
          </a:p>
          <a:p>
            <a:r>
              <a:rPr lang="pl-PL"/>
              <a:t>Możemy również zastąpić zmienną jakościową sztucznymi zmiennymi binarnymi (np. płeć: kobieta = 1, mężczyzna = 0)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PI, WIMiIP, AGH</a:t>
            </a:r>
          </a:p>
        </p:txBody>
      </p:sp>
      <p:sp>
        <p:nvSpPr>
          <p:cNvPr id="355331" name="Rectangle 3"/>
          <p:cNvSpPr>
            <a:spLocks noGrp="1" noChangeArrowheads="1"/>
          </p:cNvSpPr>
          <p:nvPr>
            <p:ph type="body" idx="1"/>
          </p:nvPr>
        </p:nvSpPr>
        <p:spPr/>
        <p:txBody>
          <a:bodyPr/>
          <a:lstStyle/>
          <a:p>
            <a:endParaRPr lang="pl-PL"/>
          </a:p>
        </p:txBody>
      </p:sp>
      <p:pic>
        <p:nvPicPr>
          <p:cNvPr id="355332" name="Picture 4"/>
          <p:cNvPicPr>
            <a:picLocks noChangeAspect="1" noChangeArrowheads="1"/>
          </p:cNvPicPr>
          <p:nvPr/>
        </p:nvPicPr>
        <p:blipFill>
          <a:blip r:embed="rId2" cstate="print"/>
          <a:srcRect/>
          <a:stretch>
            <a:fillRect/>
          </a:stretch>
        </p:blipFill>
        <p:spPr bwMode="auto">
          <a:xfrm>
            <a:off x="323850" y="1052513"/>
            <a:ext cx="8351838" cy="5502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stopki 3"/>
          <p:cNvSpPr>
            <a:spLocks noGrp="1"/>
          </p:cNvSpPr>
          <p:nvPr>
            <p:ph type="ftr" sz="quarter" idx="10"/>
          </p:nvPr>
        </p:nvSpPr>
        <p:spPr/>
        <p:txBody>
          <a:bodyPr/>
          <a:lstStyle/>
          <a:p>
            <a:r>
              <a:rPr lang="pl-PL"/>
              <a:t>PI, WIMiIP, AGH</a:t>
            </a:r>
          </a:p>
        </p:txBody>
      </p:sp>
      <p:sp>
        <p:nvSpPr>
          <p:cNvPr id="356354" name="Rectangle 2"/>
          <p:cNvSpPr>
            <a:spLocks noGrp="1" noChangeArrowheads="1"/>
          </p:cNvSpPr>
          <p:nvPr>
            <p:ph type="title"/>
          </p:nvPr>
        </p:nvSpPr>
        <p:spPr/>
        <p:txBody>
          <a:bodyPr/>
          <a:lstStyle/>
          <a:p>
            <a:endParaRPr lang="pl-PL"/>
          </a:p>
        </p:txBody>
      </p:sp>
      <p:pic>
        <p:nvPicPr>
          <p:cNvPr id="356356" name="Picture 4"/>
          <p:cNvPicPr>
            <a:picLocks noChangeAspect="1" noChangeArrowheads="1"/>
          </p:cNvPicPr>
          <p:nvPr/>
        </p:nvPicPr>
        <p:blipFill>
          <a:blip r:embed="rId2" cstate="print"/>
          <a:srcRect/>
          <a:stretch>
            <a:fillRect/>
          </a:stretch>
        </p:blipFill>
        <p:spPr bwMode="auto">
          <a:xfrm>
            <a:off x="250825" y="1125538"/>
            <a:ext cx="5343525" cy="1314450"/>
          </a:xfrm>
          <a:prstGeom prst="rect">
            <a:avLst/>
          </a:prstGeom>
          <a:noFill/>
          <a:ln w="9525">
            <a:noFill/>
            <a:miter lim="800000"/>
            <a:headEnd/>
            <a:tailEnd/>
          </a:ln>
          <a:effectLst/>
        </p:spPr>
      </p:pic>
      <p:sp>
        <p:nvSpPr>
          <p:cNvPr id="356357" name="Rectangle 5"/>
          <p:cNvSpPr>
            <a:spLocks noChangeArrowheads="1"/>
          </p:cNvSpPr>
          <p:nvPr/>
        </p:nvSpPr>
        <p:spPr bwMode="auto">
          <a:xfrm>
            <a:off x="468313" y="2781300"/>
            <a:ext cx="8229600" cy="1800225"/>
          </a:xfrm>
          <a:prstGeom prst="rect">
            <a:avLst/>
          </a:prstGeom>
          <a:noFill/>
          <a:ln w="9525">
            <a:noFill/>
            <a:miter lim="800000"/>
            <a:headEnd/>
            <a:tailEnd/>
          </a:ln>
          <a:effectLst/>
        </p:spPr>
        <p:txBody>
          <a:bodyPr/>
          <a:lstStyle/>
          <a:p>
            <a:pPr>
              <a:spcBef>
                <a:spcPct val="50000"/>
              </a:spcBef>
              <a:buSzPct val="70000"/>
              <a:buFont typeface="Georgia" pitchFamily="18" charset="0"/>
              <a:buNone/>
            </a:pPr>
            <a:r>
              <a:rPr lang="pl-PL" sz="2800">
                <a:latin typeface="Georgia" pitchFamily="18" charset="0"/>
              </a:rPr>
              <a:t>model przybiera postać:</a:t>
            </a:r>
          </a:p>
          <a:p>
            <a:pPr>
              <a:spcBef>
                <a:spcPct val="50000"/>
              </a:spcBef>
              <a:buSzPct val="70000"/>
              <a:buFont typeface="Georgia" pitchFamily="18" charset="0"/>
              <a:buNone/>
            </a:pPr>
            <a:r>
              <a:rPr lang="pl-PL" sz="2400">
                <a:latin typeface="Georgia" pitchFamily="18" charset="0"/>
              </a:rPr>
              <a:t>     </a:t>
            </a:r>
            <a:r>
              <a:rPr lang="pl-PL" sz="2400" i="1">
                <a:solidFill>
                  <a:srgbClr val="006699"/>
                </a:solidFill>
                <a:latin typeface="Georgia" pitchFamily="18" charset="0"/>
              </a:rPr>
              <a:t>CSK =  105,8 +  1,05*WIEK- 17,5*PŁEĆ±7,37</a:t>
            </a:r>
            <a:br>
              <a:rPr lang="pl-PL" sz="2400" i="1">
                <a:solidFill>
                  <a:srgbClr val="006699"/>
                </a:solidFill>
                <a:latin typeface="Georgia" pitchFamily="18" charset="0"/>
              </a:rPr>
            </a:br>
            <a:r>
              <a:rPr lang="pl-PL" sz="2400" i="1">
                <a:solidFill>
                  <a:srgbClr val="006699"/>
                </a:solidFill>
                <a:latin typeface="Georgia" pitchFamily="18" charset="0"/>
              </a:rPr>
              <a:t>	      </a:t>
            </a:r>
            <a:r>
              <a:rPr lang="pl-PL" sz="2000" i="1">
                <a:solidFill>
                  <a:srgbClr val="006699"/>
                </a:solidFill>
                <a:latin typeface="Georgia" pitchFamily="18" charset="0"/>
              </a:rPr>
              <a:t>(4,5)         (0,089)	        (2,72)		R</a:t>
            </a:r>
            <a:r>
              <a:rPr lang="pl-PL" sz="2000" i="1" baseline="30000">
                <a:solidFill>
                  <a:srgbClr val="006699"/>
                </a:solidFill>
                <a:latin typeface="Georgia" pitchFamily="18" charset="0"/>
              </a:rPr>
              <a:t>2</a:t>
            </a:r>
            <a:r>
              <a:rPr lang="pl-PL" sz="2000" i="1">
                <a:solidFill>
                  <a:srgbClr val="006699"/>
                </a:solidFill>
                <a:latin typeface="Georgia" pitchFamily="18" charset="0"/>
              </a:rPr>
              <a:t>=0,87</a:t>
            </a:r>
          </a:p>
          <a:p>
            <a:pPr algn="ctr">
              <a:spcBef>
                <a:spcPct val="50000"/>
              </a:spcBef>
              <a:buSzPct val="70000"/>
              <a:buFont typeface="Georgia" pitchFamily="18" charset="0"/>
              <a:buNone/>
            </a:pPr>
            <a:endParaRPr lang="pl-PL" sz="2000" i="1">
              <a:solidFill>
                <a:srgbClr val="006699"/>
              </a:solidFill>
              <a:latin typeface="Georgia" pitchFamily="18" charset="0"/>
            </a:endParaRPr>
          </a:p>
        </p:txBody>
      </p:sp>
      <p:pic>
        <p:nvPicPr>
          <p:cNvPr id="356358" name="Picture 6"/>
          <p:cNvPicPr>
            <a:picLocks noChangeAspect="1" noChangeArrowheads="1"/>
          </p:cNvPicPr>
          <p:nvPr/>
        </p:nvPicPr>
        <p:blipFill>
          <a:blip r:embed="rId3" cstate="print"/>
          <a:srcRect/>
          <a:stretch>
            <a:fillRect/>
          </a:stretch>
        </p:blipFill>
        <p:spPr bwMode="auto">
          <a:xfrm>
            <a:off x="5724525" y="1125538"/>
            <a:ext cx="1847850" cy="1362075"/>
          </a:xfrm>
          <a:prstGeom prst="rect">
            <a:avLst/>
          </a:prstGeom>
          <a:noFill/>
          <a:ln w="9525">
            <a:noFill/>
            <a:miter lim="800000"/>
            <a:headEnd/>
            <a:tailEnd/>
          </a:ln>
          <a:effectLst/>
        </p:spPr>
      </p:pic>
      <p:pic>
        <p:nvPicPr>
          <p:cNvPr id="356359" name="Picture 7"/>
          <p:cNvPicPr>
            <a:picLocks noChangeAspect="1" noChangeArrowheads="1"/>
          </p:cNvPicPr>
          <p:nvPr/>
        </p:nvPicPr>
        <p:blipFill>
          <a:blip r:embed="rId4" cstate="print"/>
          <a:srcRect/>
          <a:stretch>
            <a:fillRect/>
          </a:stretch>
        </p:blipFill>
        <p:spPr bwMode="auto">
          <a:xfrm>
            <a:off x="323850" y="4581525"/>
            <a:ext cx="3305175" cy="1047750"/>
          </a:xfrm>
          <a:prstGeom prst="rect">
            <a:avLst/>
          </a:prstGeom>
          <a:noFill/>
          <a:ln w="9525">
            <a:noFill/>
            <a:miter lim="800000"/>
            <a:headEnd/>
            <a:tailEnd/>
          </a:ln>
          <a:effectLst/>
        </p:spPr>
      </p:pic>
      <p:sp>
        <p:nvSpPr>
          <p:cNvPr id="356360" name="AutoShape 8"/>
          <p:cNvSpPr>
            <a:spLocks/>
          </p:cNvSpPr>
          <p:nvPr/>
        </p:nvSpPr>
        <p:spPr bwMode="auto">
          <a:xfrm>
            <a:off x="4067175" y="4508500"/>
            <a:ext cx="142875" cy="1368425"/>
          </a:xfrm>
          <a:prstGeom prst="leftBrace">
            <a:avLst>
              <a:gd name="adj1" fmla="val 79815"/>
              <a:gd name="adj2" fmla="val 50000"/>
            </a:avLst>
          </a:prstGeom>
          <a:noFill/>
          <a:ln w="9525">
            <a:solidFill>
              <a:schemeClr val="tx1"/>
            </a:solidFill>
            <a:round/>
            <a:headEnd/>
            <a:tailEnd/>
          </a:ln>
          <a:effectLst/>
        </p:spPr>
        <p:txBody>
          <a:bodyPr wrap="none" anchor="ctr"/>
          <a:lstStyle/>
          <a:p>
            <a:endParaRPr lang="pl-PL"/>
          </a:p>
        </p:txBody>
      </p:sp>
      <p:sp>
        <p:nvSpPr>
          <p:cNvPr id="356362" name="Rectangle 10"/>
          <p:cNvSpPr>
            <a:spLocks noChangeArrowheads="1"/>
          </p:cNvSpPr>
          <p:nvPr/>
        </p:nvSpPr>
        <p:spPr bwMode="auto">
          <a:xfrm>
            <a:off x="4211638" y="4724400"/>
            <a:ext cx="4752975" cy="792163"/>
          </a:xfrm>
          <a:prstGeom prst="rect">
            <a:avLst/>
          </a:prstGeom>
          <a:noFill/>
          <a:ln w="9525">
            <a:noFill/>
            <a:miter lim="800000"/>
            <a:headEnd/>
            <a:tailEnd/>
          </a:ln>
          <a:effectLst/>
        </p:spPr>
        <p:txBody>
          <a:bodyPr/>
          <a:lstStyle/>
          <a:p>
            <a:pPr>
              <a:spcBef>
                <a:spcPct val="50000"/>
              </a:spcBef>
              <a:buSzPct val="70000"/>
              <a:buFont typeface="Georgia" pitchFamily="18" charset="0"/>
              <a:buNone/>
            </a:pPr>
            <a:r>
              <a:rPr lang="pl-PL" sz="2000" i="1">
                <a:latin typeface="Georgia" pitchFamily="18" charset="0"/>
              </a:rPr>
              <a:t>PŁEĆ =0, CSK =  105,8 +  1,05*WIEK</a:t>
            </a:r>
          </a:p>
          <a:p>
            <a:pPr>
              <a:spcBef>
                <a:spcPct val="50000"/>
              </a:spcBef>
              <a:buSzPct val="70000"/>
              <a:buFont typeface="Georgia" pitchFamily="18" charset="0"/>
              <a:buNone/>
            </a:pPr>
            <a:r>
              <a:rPr lang="pl-PL" sz="2000" i="1">
                <a:latin typeface="Georgia" pitchFamily="18" charset="0"/>
              </a:rPr>
              <a:t>PŁEĆ =1, CSK =  88,3 +  1,05*WIEK</a:t>
            </a:r>
            <a:br>
              <a:rPr lang="pl-PL" sz="2000" i="1">
                <a:latin typeface="Georgia" pitchFamily="18" charset="0"/>
              </a:rPr>
            </a:br>
            <a:endParaRPr lang="pl-PL" sz="2000" i="1">
              <a:latin typeface="Georgia" pitchFamily="18" charset="0"/>
            </a:endParaRPr>
          </a:p>
          <a:p>
            <a:pPr>
              <a:spcBef>
                <a:spcPct val="50000"/>
              </a:spcBef>
              <a:buSzPct val="70000"/>
              <a:buFont typeface="Georgia" pitchFamily="18" charset="0"/>
              <a:buNone/>
            </a:pPr>
            <a:endParaRPr lang="pl-PL" i="1">
              <a:latin typeface="Georgia"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PI, WIMiIP, AGH</a:t>
            </a:r>
          </a:p>
        </p:txBody>
      </p:sp>
      <p:sp>
        <p:nvSpPr>
          <p:cNvPr id="357378" name="Rectangle 2"/>
          <p:cNvSpPr>
            <a:spLocks noGrp="1" noChangeArrowheads="1"/>
          </p:cNvSpPr>
          <p:nvPr>
            <p:ph type="title"/>
          </p:nvPr>
        </p:nvSpPr>
        <p:spPr/>
        <p:txBody>
          <a:bodyPr/>
          <a:lstStyle/>
          <a:p>
            <a:r>
              <a:rPr lang="pl-PL"/>
              <a:t>Skategoryzowane wykresy rozrzutu</a:t>
            </a:r>
          </a:p>
        </p:txBody>
      </p:sp>
      <p:pic>
        <p:nvPicPr>
          <p:cNvPr id="357380" name="Picture 4"/>
          <p:cNvPicPr>
            <a:picLocks noChangeAspect="1" noChangeArrowheads="1"/>
          </p:cNvPicPr>
          <p:nvPr/>
        </p:nvPicPr>
        <p:blipFill>
          <a:blip r:embed="rId3" cstate="print"/>
          <a:srcRect/>
          <a:stretch>
            <a:fillRect/>
          </a:stretch>
        </p:blipFill>
        <p:spPr bwMode="auto">
          <a:xfrm>
            <a:off x="0" y="908050"/>
            <a:ext cx="5400675" cy="3214688"/>
          </a:xfrm>
          <a:prstGeom prst="rect">
            <a:avLst/>
          </a:prstGeom>
          <a:noFill/>
          <a:ln w="9525">
            <a:noFill/>
            <a:miter lim="800000"/>
            <a:headEnd/>
            <a:tailEnd/>
          </a:ln>
          <a:effectLst/>
        </p:spPr>
      </p:pic>
      <p:graphicFrame>
        <p:nvGraphicFramePr>
          <p:cNvPr id="357379" name="Object 3"/>
          <p:cNvGraphicFramePr>
            <a:graphicFrameLocks noChangeAspect="1"/>
          </p:cNvGraphicFramePr>
          <p:nvPr>
            <p:ph idx="1"/>
          </p:nvPr>
        </p:nvGraphicFramePr>
        <p:xfrm>
          <a:off x="3059113" y="2060575"/>
          <a:ext cx="5943600" cy="4457700"/>
        </p:xfrm>
        <a:graphic>
          <a:graphicData uri="http://schemas.openxmlformats.org/presentationml/2006/ole">
            <p:oleObj spid="_x0000_s439298" name="Graph" r:id="rId4" imgW="5943600" imgH="4457880" progId="Statistica.Graph">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 y="0"/>
            <a:ext cx="9136855" cy="6858000"/>
          </a:xfrm>
          <a:prstGeom prst="rect">
            <a:avLst/>
          </a:prstGeom>
          <a:noFill/>
          <a:ln w="9525">
            <a:noFill/>
            <a:miter lim="800000"/>
            <a:headEnd/>
            <a:tailEnd/>
          </a:ln>
        </p:spPr>
      </p:pic>
      <p:sp>
        <p:nvSpPr>
          <p:cNvPr id="3" name="AutoShape 17"/>
          <p:cNvSpPr>
            <a:spLocks noChangeArrowheads="1"/>
          </p:cNvSpPr>
          <p:nvPr/>
        </p:nvSpPr>
        <p:spPr bwMode="auto">
          <a:xfrm>
            <a:off x="2123728" y="0"/>
            <a:ext cx="3456384" cy="548680"/>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PI, WIMiIP, AGH</a:t>
            </a:r>
          </a:p>
        </p:txBody>
      </p:sp>
      <p:sp>
        <p:nvSpPr>
          <p:cNvPr id="352258" name="Rectangle 2"/>
          <p:cNvSpPr>
            <a:spLocks noGrp="1" noChangeArrowheads="1"/>
          </p:cNvSpPr>
          <p:nvPr>
            <p:ph type="title"/>
          </p:nvPr>
        </p:nvSpPr>
        <p:spPr/>
        <p:txBody>
          <a:bodyPr/>
          <a:lstStyle/>
          <a:p>
            <a:r>
              <a:rPr lang="pl-PL"/>
              <a:t>Regresja logistyczna</a:t>
            </a:r>
          </a:p>
        </p:txBody>
      </p:sp>
      <p:sp>
        <p:nvSpPr>
          <p:cNvPr id="352259" name="Rectangle 3"/>
          <p:cNvSpPr>
            <a:spLocks noGrp="1" noChangeArrowheads="1"/>
          </p:cNvSpPr>
          <p:nvPr>
            <p:ph type="body" idx="1"/>
          </p:nvPr>
        </p:nvSpPr>
        <p:spPr/>
        <p:txBody>
          <a:bodyPr/>
          <a:lstStyle/>
          <a:p>
            <a:r>
              <a:rPr lang="pl-PL" sz="2400"/>
              <a:t>Modele dla odpowiedzi binarnych: </a:t>
            </a:r>
          </a:p>
          <a:p>
            <a:pPr lvl="1"/>
            <a:r>
              <a:rPr lang="pl-PL" sz="2000"/>
              <a:t>Na przykład pacjenci powrócą do zdrowia po urazie albo nie; kandydaci do pracy przejdą albo nie przejdą testu kwalifikacyjnego, kupony mogą zostać lub nie zostać zwrócone itd. We wszystkich tych przypadkach może nas interesować estymacja modelu, który opisuje zależność między jedną lub kilkoma ciągłymi zmiennymi niezależnymi a binarną zmienną zależną.</a:t>
            </a:r>
          </a:p>
          <a:p>
            <a:pPr lvl="1"/>
            <a:r>
              <a:rPr lang="pl-PL" sz="2000"/>
              <a:t>można zastosować procedury standardowej regresji wielorakiej i obliczyć standardowe współczynniki regresji. model prowadzi do przewidywanych wartości większych niż 1 lub mniejszych niż 0. Jednakże przewidywane wartości, które są większe niż 1 lub mniejsze niż 0 nie są prawidłowe; tak więc, gdy stosuje się standardową procedurę regresji wielorakiej, ograniczenie zakresu zmiennej binarnej (np. między 0 a 1) jest ignorowane.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PI, WIMiIP, AGH</a:t>
            </a:r>
          </a:p>
        </p:txBody>
      </p:sp>
      <p:sp>
        <p:nvSpPr>
          <p:cNvPr id="359426" name="Rectangle 2"/>
          <p:cNvSpPr>
            <a:spLocks noGrp="1" noChangeArrowheads="1"/>
          </p:cNvSpPr>
          <p:nvPr>
            <p:ph type="title"/>
          </p:nvPr>
        </p:nvSpPr>
        <p:spPr/>
        <p:txBody>
          <a:bodyPr/>
          <a:lstStyle/>
          <a:p>
            <a:r>
              <a:rPr lang="pl-PL"/>
              <a:t>Regresja logistyczna (logit)</a:t>
            </a:r>
          </a:p>
        </p:txBody>
      </p:sp>
      <p:sp>
        <p:nvSpPr>
          <p:cNvPr id="359427" name="Rectangle 3"/>
          <p:cNvSpPr>
            <a:spLocks noGrp="1" noChangeArrowheads="1"/>
          </p:cNvSpPr>
          <p:nvPr>
            <p:ph type="body" idx="1"/>
          </p:nvPr>
        </p:nvSpPr>
        <p:spPr/>
        <p:txBody>
          <a:bodyPr/>
          <a:lstStyle/>
          <a:p>
            <a:r>
              <a:rPr lang="pl-PL"/>
              <a:t>W modelu </a:t>
            </a:r>
            <a:r>
              <a:rPr lang="pl-PL" i="1">
                <a:solidFill>
                  <a:schemeClr val="bg2"/>
                </a:solidFill>
              </a:rPr>
              <a:t>regresji logistycznej</a:t>
            </a:r>
            <a:r>
              <a:rPr lang="pl-PL"/>
              <a:t> (logit), przewidywane wartości zmiennej zależnej nigdy nie będą mniejsze (lub równe) od 0 ani większe (lub równe) od 1, bez względu na wartości zmiennych niezależnych. </a:t>
            </a:r>
          </a:p>
          <a:p>
            <a:r>
              <a:rPr lang="pl-PL"/>
              <a:t> </a:t>
            </a:r>
          </a:p>
          <a:p>
            <a:endParaRPr lang="pl-PL" sz="2000"/>
          </a:p>
          <a:p>
            <a:r>
              <a:rPr lang="pl-PL" sz="2000"/>
              <a:t>gdzie </a:t>
            </a:r>
            <a:br>
              <a:rPr lang="pl-PL" sz="2000"/>
            </a:br>
            <a:r>
              <a:rPr lang="pl-PL" sz="2000"/>
              <a:t>ai i = 0,...,k - to współczynniki regresji </a:t>
            </a:r>
            <a:br>
              <a:rPr lang="pl-PL" sz="2000"/>
            </a:br>
            <a:r>
              <a:rPr lang="pl-PL" sz="2000"/>
              <a:t>x1, x2,...,xk - to zmienne niezależne, które mogą być mierzalne lub jakościowe.</a:t>
            </a:r>
          </a:p>
        </p:txBody>
      </p:sp>
      <p:pic>
        <p:nvPicPr>
          <p:cNvPr id="359431" name="Picture 7" descr="\operatorname{logit}^{-1}(\alpha) = \frac{1}{1 + \operatorname{exp}(-\alpha)}"/>
          <p:cNvPicPr>
            <a:picLocks noChangeAspect="1" noChangeArrowheads="1"/>
          </p:cNvPicPr>
          <p:nvPr/>
        </p:nvPicPr>
        <p:blipFill>
          <a:blip r:embed="rId2" cstate="print"/>
          <a:srcRect/>
          <a:stretch>
            <a:fillRect/>
          </a:stretch>
        </p:blipFill>
        <p:spPr bwMode="auto">
          <a:xfrm>
            <a:off x="2195513" y="3860800"/>
            <a:ext cx="3889375" cy="814388"/>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r>
              <a:rPr lang="pl-PL"/>
              <a:t>PI, WIMiIP, AGH</a:t>
            </a:r>
          </a:p>
        </p:txBody>
      </p:sp>
      <p:sp>
        <p:nvSpPr>
          <p:cNvPr id="360451" name="Rectangle 3"/>
          <p:cNvSpPr>
            <a:spLocks noGrp="1" noChangeArrowheads="1"/>
          </p:cNvSpPr>
          <p:nvPr>
            <p:ph type="body" idx="1"/>
          </p:nvPr>
        </p:nvSpPr>
        <p:spPr>
          <a:xfrm>
            <a:off x="5292725" y="1341438"/>
            <a:ext cx="3382963" cy="2592387"/>
          </a:xfrm>
        </p:spPr>
        <p:txBody>
          <a:bodyPr/>
          <a:lstStyle/>
          <a:p>
            <a:r>
              <a:rPr lang="pl-PL" sz="2000"/>
              <a:t>Funkcja logistyczna przyjmuje wartości od 0 do 1. </a:t>
            </a:r>
          </a:p>
          <a:p>
            <a:r>
              <a:rPr lang="pl-PL" sz="2000"/>
              <a:t>Model może opisywać prawdopodobieństwo zachorowania lub szansę wyzdrowienia</a:t>
            </a:r>
          </a:p>
        </p:txBody>
      </p:sp>
      <p:pic>
        <p:nvPicPr>
          <p:cNvPr id="360453" name="Picture 5" descr="_RYSUNEK1"/>
          <p:cNvPicPr>
            <a:picLocks noChangeAspect="1" noChangeArrowheads="1"/>
          </p:cNvPicPr>
          <p:nvPr/>
        </p:nvPicPr>
        <p:blipFill>
          <a:blip r:embed="rId2" cstate="print"/>
          <a:srcRect/>
          <a:stretch>
            <a:fillRect/>
          </a:stretch>
        </p:blipFill>
        <p:spPr bwMode="auto">
          <a:xfrm>
            <a:off x="468313" y="1268413"/>
            <a:ext cx="4608512" cy="2894012"/>
          </a:xfrm>
          <a:prstGeom prst="rect">
            <a:avLst/>
          </a:prstGeom>
          <a:noFill/>
        </p:spPr>
      </p:pic>
      <p:sp>
        <p:nvSpPr>
          <p:cNvPr id="360454" name="Rectangle 6"/>
          <p:cNvSpPr>
            <a:spLocks noChangeArrowheads="1"/>
          </p:cNvSpPr>
          <p:nvPr/>
        </p:nvSpPr>
        <p:spPr bwMode="auto">
          <a:xfrm>
            <a:off x="468313" y="4221163"/>
            <a:ext cx="7920037" cy="2232025"/>
          </a:xfrm>
          <a:prstGeom prst="rect">
            <a:avLst/>
          </a:prstGeom>
          <a:noFill/>
          <a:ln w="9525">
            <a:noFill/>
            <a:miter lim="800000"/>
            <a:headEnd/>
            <a:tailEnd/>
          </a:ln>
          <a:effectLst/>
        </p:spPr>
        <p:txBody>
          <a:bodyPr/>
          <a:lstStyle/>
          <a:p>
            <a:pPr>
              <a:spcBef>
                <a:spcPct val="50000"/>
              </a:spcBef>
              <a:buSzPct val="70000"/>
              <a:buFont typeface="Georgia" pitchFamily="18" charset="0"/>
              <a:buNone/>
            </a:pPr>
            <a:r>
              <a:rPr lang="pl-PL" sz="2000">
                <a:latin typeface="Georgia" pitchFamily="18" charset="0"/>
              </a:rPr>
              <a:t>Model wprowadza pewną wartość progową, po przekroczeniu której gwałtownie wzrasta prawdopodobieństwo.</a:t>
            </a:r>
          </a:p>
          <a:p>
            <a:pPr>
              <a:spcBef>
                <a:spcPct val="50000"/>
              </a:spcBef>
              <a:buSzPct val="70000"/>
              <a:buFont typeface="Georgia" pitchFamily="18" charset="0"/>
              <a:buNone/>
            </a:pPr>
            <a:r>
              <a:rPr lang="pl-PL" sz="2000">
                <a:latin typeface="Georgia" pitchFamily="18" charset="0"/>
              </a:rPr>
              <a:t>Model często wykorzystywany w badaniach medycznych</a:t>
            </a:r>
          </a:p>
          <a:p>
            <a:pPr>
              <a:spcBef>
                <a:spcPct val="50000"/>
              </a:spcBef>
              <a:buSzPct val="70000"/>
              <a:buFont typeface="Georgia" pitchFamily="18" charset="0"/>
              <a:buNone/>
            </a:pPr>
            <a:r>
              <a:rPr lang="pl-PL" sz="2000">
                <a:latin typeface="Georgia" pitchFamily="18" charset="0"/>
              </a:rPr>
              <a:t>Szansa 				Iloraz szans</a:t>
            </a:r>
          </a:p>
        </p:txBody>
      </p:sp>
      <p:pic>
        <p:nvPicPr>
          <p:cNvPr id="360456" name="Picture 8" descr="Untitled-5"/>
          <p:cNvPicPr>
            <a:picLocks noChangeAspect="1" noChangeArrowheads="1"/>
          </p:cNvPicPr>
          <p:nvPr/>
        </p:nvPicPr>
        <p:blipFill>
          <a:blip r:embed="rId3" cstate="print">
            <a:grayscl/>
          </a:blip>
          <a:srcRect/>
          <a:stretch>
            <a:fillRect/>
          </a:stretch>
        </p:blipFill>
        <p:spPr bwMode="auto">
          <a:xfrm>
            <a:off x="539750" y="5876925"/>
            <a:ext cx="3324225" cy="504825"/>
          </a:xfrm>
          <a:prstGeom prst="rect">
            <a:avLst/>
          </a:prstGeom>
          <a:noFill/>
        </p:spPr>
      </p:pic>
      <p:pic>
        <p:nvPicPr>
          <p:cNvPr id="360458" name="Picture 10" descr="Untitled-6"/>
          <p:cNvPicPr>
            <a:picLocks noChangeAspect="1" noChangeArrowheads="1"/>
          </p:cNvPicPr>
          <p:nvPr/>
        </p:nvPicPr>
        <p:blipFill>
          <a:blip r:embed="rId4" cstate="print">
            <a:grayscl/>
          </a:blip>
          <a:srcRect/>
          <a:stretch>
            <a:fillRect/>
          </a:stretch>
        </p:blipFill>
        <p:spPr bwMode="auto">
          <a:xfrm>
            <a:off x="4067175" y="5876925"/>
            <a:ext cx="3181350" cy="51435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11560" y="3212976"/>
            <a:ext cx="7921625" cy="784870"/>
          </a:xfrm>
          <a:noFill/>
        </p:spPr>
        <p:txBody>
          <a:bodyPr lIns="0" tIns="0" rIns="0" bIns="0" anchor="t"/>
          <a:lstStyle/>
          <a:p>
            <a:pPr eaLnBrk="1" hangingPunct="1">
              <a:lnSpc>
                <a:spcPts val="3800"/>
              </a:lnSpc>
            </a:pPr>
            <a:r>
              <a:rPr lang="pl-PL" dirty="0" smtClean="0">
                <a:solidFill>
                  <a:srgbClr val="006699"/>
                </a:solidFill>
              </a:rPr>
              <a:t>Statystyczna analiza danych jakościowych</a:t>
            </a:r>
            <a:br>
              <a:rPr lang="pl-PL" dirty="0" smtClean="0">
                <a:solidFill>
                  <a:srgbClr val="006699"/>
                </a:solidFill>
              </a:rPr>
            </a:br>
            <a:endParaRPr lang="pl-PL" dirty="0" smtClean="0">
              <a:solidFill>
                <a:srgbClr val="006699"/>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71600" y="0"/>
            <a:ext cx="7210425" cy="941388"/>
          </a:xfrm>
        </p:spPr>
        <p:txBody>
          <a:bodyPr/>
          <a:lstStyle/>
          <a:p>
            <a:r>
              <a:rPr lang="pl-PL" dirty="0" smtClean="0"/>
              <a:t>Przykład</a:t>
            </a:r>
          </a:p>
        </p:txBody>
      </p:sp>
      <p:sp>
        <p:nvSpPr>
          <p:cNvPr id="28675" name="Rectangle 3"/>
          <p:cNvSpPr>
            <a:spLocks noGrp="1" noChangeArrowheads="1"/>
          </p:cNvSpPr>
          <p:nvPr>
            <p:ph type="body" sz="half" idx="1"/>
          </p:nvPr>
        </p:nvSpPr>
        <p:spPr>
          <a:xfrm>
            <a:off x="251520" y="1124744"/>
            <a:ext cx="8569325" cy="5300662"/>
          </a:xfrm>
        </p:spPr>
        <p:txBody>
          <a:bodyPr>
            <a:normAutofit fontScale="77500" lnSpcReduction="20000"/>
          </a:bodyPr>
          <a:lstStyle/>
          <a:p>
            <a:pPr marL="179388" indent="-179388">
              <a:lnSpc>
                <a:spcPct val="90000"/>
              </a:lnSpc>
              <a:buFont typeface="Arial" pitchFamily="34" charset="0"/>
              <a:buChar char="•"/>
            </a:pPr>
            <a:r>
              <a:rPr lang="pl-PL" dirty="0" smtClean="0"/>
              <a:t>Wykonano 100 rzutów kostką do gry i otrzymano</a:t>
            </a:r>
          </a:p>
          <a:p>
            <a:pPr marL="179388" indent="-179388">
              <a:lnSpc>
                <a:spcPct val="90000"/>
              </a:lnSpc>
              <a:buFont typeface="Arial" pitchFamily="34" charset="0"/>
              <a:buChar char="•"/>
            </a:pPr>
            <a:endParaRPr lang="pl-PL" dirty="0" smtClean="0"/>
          </a:p>
          <a:p>
            <a:pPr marL="179388" indent="-179388">
              <a:lnSpc>
                <a:spcPct val="90000"/>
              </a:lnSpc>
              <a:buFont typeface="Arial" pitchFamily="34" charset="0"/>
              <a:buChar char="•"/>
            </a:pPr>
            <a:endParaRPr lang="pl-PL" dirty="0" smtClean="0"/>
          </a:p>
          <a:p>
            <a:pPr marL="179388" indent="-179388">
              <a:lnSpc>
                <a:spcPct val="90000"/>
              </a:lnSpc>
              <a:buFont typeface="Arial" pitchFamily="34" charset="0"/>
              <a:buChar char="•"/>
            </a:pPr>
            <a:endParaRPr lang="pl-PL" dirty="0" smtClean="0"/>
          </a:p>
          <a:p>
            <a:pPr marL="179388" indent="-179388">
              <a:lnSpc>
                <a:spcPct val="90000"/>
              </a:lnSpc>
              <a:buFont typeface="Arial" pitchFamily="34" charset="0"/>
              <a:buChar char="•"/>
            </a:pPr>
            <a:endParaRPr lang="pl-PL" dirty="0" smtClean="0"/>
          </a:p>
          <a:p>
            <a:pPr marL="179388" indent="-179388">
              <a:lnSpc>
                <a:spcPct val="90000"/>
              </a:lnSpc>
              <a:buFont typeface="Arial" pitchFamily="34" charset="0"/>
              <a:buChar char="•"/>
            </a:pPr>
            <a:r>
              <a:rPr lang="pl-PL" dirty="0" smtClean="0"/>
              <a:t>Czy istnieją podstawy do odrzucenia hipotezy, że rzuty wykonano uczciwą kostką? </a:t>
            </a:r>
          </a:p>
          <a:p>
            <a:pPr marL="179388" indent="-179388">
              <a:lnSpc>
                <a:spcPct val="90000"/>
              </a:lnSpc>
              <a:buFont typeface="Arial" pitchFamily="34" charset="0"/>
              <a:buChar char="•"/>
            </a:pPr>
            <a:r>
              <a:rPr lang="pl-PL" dirty="0" smtClean="0"/>
              <a:t>Jeśli jest uczciwa, to mamy rozkład jednostajny , gdzie </a:t>
            </a:r>
            <a:r>
              <a:rPr lang="pl-PL" i="1" dirty="0" smtClean="0">
                <a:solidFill>
                  <a:srgbClr val="800000"/>
                </a:solidFill>
                <a:latin typeface="Times New Roman" pitchFamily="18" charset="0"/>
                <a:cs typeface="Times New Roman" pitchFamily="18" charset="0"/>
              </a:rPr>
              <a:t>p</a:t>
            </a:r>
            <a:r>
              <a:rPr lang="pl-PL" i="1" baseline="-25000" dirty="0" smtClean="0">
                <a:solidFill>
                  <a:srgbClr val="800000"/>
                </a:solidFill>
                <a:latin typeface="Times New Roman" pitchFamily="18" charset="0"/>
                <a:cs typeface="Times New Roman" pitchFamily="18" charset="0"/>
              </a:rPr>
              <a:t>i</a:t>
            </a:r>
            <a:r>
              <a:rPr lang="pl-PL" i="1" baseline="30000" dirty="0" smtClean="0">
                <a:solidFill>
                  <a:srgbClr val="800000"/>
                </a:solidFill>
                <a:latin typeface="Times New Roman" pitchFamily="18" charset="0"/>
                <a:cs typeface="Times New Roman" pitchFamily="18" charset="0"/>
              </a:rPr>
              <a:t>0</a:t>
            </a:r>
            <a:r>
              <a:rPr lang="pl-PL" i="1" dirty="0" smtClean="0">
                <a:solidFill>
                  <a:srgbClr val="800000"/>
                </a:solidFill>
                <a:latin typeface="Times New Roman" pitchFamily="18" charset="0"/>
                <a:cs typeface="Times New Roman" pitchFamily="18" charset="0"/>
              </a:rPr>
              <a:t>=1/6, i=1,..,6</a:t>
            </a:r>
          </a:p>
          <a:p>
            <a:pPr marL="179388" indent="-179388">
              <a:lnSpc>
                <a:spcPct val="90000"/>
              </a:lnSpc>
              <a:buFont typeface="Arial" pitchFamily="34" charset="0"/>
              <a:buChar char="•"/>
            </a:pPr>
            <a:r>
              <a:rPr lang="pl-PL" dirty="0" smtClean="0"/>
              <a:t>Wtedy </a:t>
            </a:r>
            <a:r>
              <a:rPr lang="pl-PL" i="1" dirty="0" err="1" smtClean="0">
                <a:solidFill>
                  <a:srgbClr val="800000"/>
                </a:solidFill>
                <a:latin typeface="Times New Roman" pitchFamily="18" charset="0"/>
                <a:cs typeface="Times New Roman" pitchFamily="18" charset="0"/>
              </a:rPr>
              <a:t>np</a:t>
            </a:r>
            <a:r>
              <a:rPr lang="pl-PL" i="1" baseline="-25000" dirty="0" err="1" smtClean="0">
                <a:solidFill>
                  <a:srgbClr val="800000"/>
                </a:solidFill>
                <a:latin typeface="Times New Roman" pitchFamily="18" charset="0"/>
                <a:cs typeface="Times New Roman" pitchFamily="18" charset="0"/>
              </a:rPr>
              <a:t>i</a:t>
            </a:r>
            <a:r>
              <a:rPr lang="pl-PL" i="1" dirty="0" smtClean="0">
                <a:solidFill>
                  <a:srgbClr val="800000"/>
                </a:solidFill>
                <a:latin typeface="Times New Roman" pitchFamily="18" charset="0"/>
                <a:cs typeface="Times New Roman" pitchFamily="18" charset="0"/>
              </a:rPr>
              <a:t> = 100*1/6 = 16,66</a:t>
            </a:r>
          </a:p>
          <a:p>
            <a:pPr marL="179388" indent="-179388">
              <a:lnSpc>
                <a:spcPct val="90000"/>
              </a:lnSpc>
              <a:buFont typeface="Arial" pitchFamily="34" charset="0"/>
              <a:buChar char="•"/>
            </a:pPr>
            <a:r>
              <a:rPr lang="pl-PL" i="1" dirty="0" smtClean="0">
                <a:solidFill>
                  <a:srgbClr val="800000"/>
                </a:solidFill>
                <a:latin typeface="Times New Roman" pitchFamily="18" charset="0"/>
                <a:cs typeface="Times New Roman" pitchFamily="18" charset="0"/>
              </a:rPr>
              <a:t>Q=[ (16-16,66)</a:t>
            </a:r>
            <a:r>
              <a:rPr lang="pl-PL" i="1" baseline="30000" dirty="0" smtClean="0">
                <a:solidFill>
                  <a:srgbClr val="800000"/>
                </a:solidFill>
                <a:latin typeface="Times New Roman" pitchFamily="18" charset="0"/>
                <a:cs typeface="Times New Roman" pitchFamily="18" charset="0"/>
              </a:rPr>
              <a:t>2</a:t>
            </a:r>
            <a:r>
              <a:rPr lang="pl-PL" i="1" dirty="0" smtClean="0">
                <a:solidFill>
                  <a:srgbClr val="800000"/>
                </a:solidFill>
                <a:latin typeface="Times New Roman" pitchFamily="18" charset="0"/>
                <a:cs typeface="Times New Roman" pitchFamily="18" charset="0"/>
              </a:rPr>
              <a:t>+ (19 -16,66)</a:t>
            </a:r>
            <a:r>
              <a:rPr lang="pl-PL" i="1" baseline="30000" dirty="0" smtClean="0">
                <a:solidFill>
                  <a:srgbClr val="800000"/>
                </a:solidFill>
                <a:latin typeface="Times New Roman" pitchFamily="18" charset="0"/>
                <a:cs typeface="Times New Roman" pitchFamily="18" charset="0"/>
              </a:rPr>
              <a:t>2 </a:t>
            </a:r>
            <a:r>
              <a:rPr lang="pl-PL" i="1" dirty="0" smtClean="0">
                <a:solidFill>
                  <a:srgbClr val="800000"/>
                </a:solidFill>
                <a:latin typeface="Times New Roman" pitchFamily="18" charset="0"/>
                <a:cs typeface="Times New Roman" pitchFamily="18" charset="0"/>
              </a:rPr>
              <a:t>+(9 -16,66)</a:t>
            </a:r>
            <a:r>
              <a:rPr lang="pl-PL" i="1" baseline="30000" dirty="0" smtClean="0">
                <a:solidFill>
                  <a:srgbClr val="800000"/>
                </a:solidFill>
                <a:latin typeface="Times New Roman" pitchFamily="18" charset="0"/>
                <a:cs typeface="Times New Roman" pitchFamily="18" charset="0"/>
              </a:rPr>
              <a:t>2 </a:t>
            </a:r>
            <a:r>
              <a:rPr lang="pl-PL" i="1" dirty="0" smtClean="0">
                <a:solidFill>
                  <a:srgbClr val="800000"/>
                </a:solidFill>
                <a:latin typeface="Times New Roman" pitchFamily="18" charset="0"/>
                <a:cs typeface="Times New Roman" pitchFamily="18" charset="0"/>
              </a:rPr>
              <a:t>+</a:t>
            </a:r>
            <a:r>
              <a:rPr lang="pl-PL" i="1" baseline="30000" dirty="0" smtClean="0">
                <a:solidFill>
                  <a:srgbClr val="800000"/>
                </a:solidFill>
                <a:latin typeface="Times New Roman" pitchFamily="18" charset="0"/>
                <a:cs typeface="Times New Roman" pitchFamily="18" charset="0"/>
              </a:rPr>
              <a:t> </a:t>
            </a:r>
            <a:r>
              <a:rPr lang="pl-PL" i="1" dirty="0" smtClean="0">
                <a:solidFill>
                  <a:srgbClr val="800000"/>
                </a:solidFill>
                <a:latin typeface="Times New Roman" pitchFamily="18" charset="0"/>
                <a:cs typeface="Times New Roman" pitchFamily="18" charset="0"/>
              </a:rPr>
              <a:t>(17-16,66)</a:t>
            </a:r>
            <a:r>
              <a:rPr lang="pl-PL" i="1" baseline="30000" dirty="0" smtClean="0">
                <a:solidFill>
                  <a:srgbClr val="800000"/>
                </a:solidFill>
                <a:latin typeface="Times New Roman" pitchFamily="18" charset="0"/>
                <a:cs typeface="Times New Roman" pitchFamily="18" charset="0"/>
              </a:rPr>
              <a:t>2</a:t>
            </a:r>
            <a:r>
              <a:rPr lang="pl-PL" i="1" dirty="0" smtClean="0">
                <a:solidFill>
                  <a:srgbClr val="800000"/>
                </a:solidFill>
                <a:latin typeface="Times New Roman" pitchFamily="18" charset="0"/>
                <a:cs typeface="Times New Roman" pitchFamily="18" charset="0"/>
              </a:rPr>
              <a:t> + (25 -16,66)</a:t>
            </a:r>
            <a:r>
              <a:rPr lang="pl-PL" i="1" baseline="30000" dirty="0" smtClean="0">
                <a:solidFill>
                  <a:srgbClr val="800000"/>
                </a:solidFill>
                <a:latin typeface="Times New Roman" pitchFamily="18" charset="0"/>
                <a:cs typeface="Times New Roman" pitchFamily="18" charset="0"/>
              </a:rPr>
              <a:t>2</a:t>
            </a:r>
            <a:r>
              <a:rPr lang="pl-PL" i="1" dirty="0" smtClean="0">
                <a:solidFill>
                  <a:srgbClr val="800000"/>
                </a:solidFill>
                <a:latin typeface="Times New Roman" pitchFamily="18" charset="0"/>
                <a:cs typeface="Times New Roman" pitchFamily="18" charset="0"/>
              </a:rPr>
              <a:t> (14-16,66)</a:t>
            </a:r>
            <a:r>
              <a:rPr lang="pl-PL" i="1" baseline="30000" dirty="0" smtClean="0">
                <a:solidFill>
                  <a:srgbClr val="800000"/>
                </a:solidFill>
                <a:latin typeface="Times New Roman" pitchFamily="18" charset="0"/>
                <a:cs typeface="Times New Roman" pitchFamily="18" charset="0"/>
              </a:rPr>
              <a:t>2</a:t>
            </a:r>
            <a:r>
              <a:rPr lang="pl-PL" i="1" dirty="0" smtClean="0">
                <a:solidFill>
                  <a:srgbClr val="800000"/>
                </a:solidFill>
                <a:latin typeface="Times New Roman" pitchFamily="18" charset="0"/>
                <a:cs typeface="Times New Roman" pitchFamily="18" charset="0"/>
              </a:rPr>
              <a:t>]/16,66 = 8,48</a:t>
            </a:r>
          </a:p>
          <a:p>
            <a:pPr marL="179388" indent="-179388">
              <a:lnSpc>
                <a:spcPct val="90000"/>
              </a:lnSpc>
              <a:buFont typeface="Arial" pitchFamily="34" charset="0"/>
              <a:buChar char="•"/>
            </a:pPr>
            <a:r>
              <a:rPr lang="pl-PL" dirty="0" smtClean="0"/>
              <a:t>Odczytane z tablic </a:t>
            </a:r>
            <a:r>
              <a:rPr lang="pl-PL" i="1" dirty="0" smtClean="0">
                <a:solidFill>
                  <a:srgbClr val="800000"/>
                </a:solidFill>
                <a:latin typeface="Times New Roman" pitchFamily="18" charset="0"/>
                <a:cs typeface="Times New Roman" pitchFamily="18" charset="0"/>
                <a:sym typeface="Symbol" pitchFamily="18" charset="2"/>
              </a:rPr>
              <a:t></a:t>
            </a:r>
            <a:r>
              <a:rPr lang="pl-PL" i="1" baseline="30000" dirty="0" smtClean="0">
                <a:solidFill>
                  <a:srgbClr val="800000"/>
                </a:solidFill>
                <a:latin typeface="Times New Roman" pitchFamily="18" charset="0"/>
                <a:cs typeface="Times New Roman" pitchFamily="18" charset="0"/>
                <a:sym typeface="Symbol" pitchFamily="18" charset="2"/>
              </a:rPr>
              <a:t>2</a:t>
            </a:r>
            <a:r>
              <a:rPr lang="pl-PL" dirty="0" smtClean="0">
                <a:sym typeface="Symbol" pitchFamily="18" charset="2"/>
              </a:rPr>
              <a:t>dla </a:t>
            </a:r>
            <a:r>
              <a:rPr lang="pl-PL" i="1" dirty="0" smtClean="0">
                <a:solidFill>
                  <a:srgbClr val="800000"/>
                </a:solidFill>
                <a:latin typeface="Times New Roman" pitchFamily="18" charset="0"/>
                <a:cs typeface="Times New Roman" pitchFamily="18" charset="0"/>
                <a:sym typeface="Symbol" pitchFamily="18" charset="2"/>
              </a:rPr>
              <a:t>=0,05</a:t>
            </a:r>
            <a:r>
              <a:rPr lang="pl-PL" dirty="0" smtClean="0">
                <a:sym typeface="Symbol" pitchFamily="18" charset="2"/>
              </a:rPr>
              <a:t> i </a:t>
            </a:r>
            <a:r>
              <a:rPr lang="pl-PL" i="1" dirty="0" smtClean="0">
                <a:solidFill>
                  <a:srgbClr val="800000"/>
                </a:solidFill>
                <a:latin typeface="Times New Roman" pitchFamily="18" charset="0"/>
                <a:cs typeface="Times New Roman" pitchFamily="18" charset="0"/>
                <a:sym typeface="Symbol" pitchFamily="18" charset="2"/>
              </a:rPr>
              <a:t>5</a:t>
            </a:r>
            <a:r>
              <a:rPr lang="pl-PL" dirty="0" smtClean="0">
                <a:sym typeface="Symbol" pitchFamily="18" charset="2"/>
              </a:rPr>
              <a:t> stopni swobody wynosi </a:t>
            </a:r>
            <a:r>
              <a:rPr lang="pl-PL" i="1" dirty="0" smtClean="0">
                <a:solidFill>
                  <a:srgbClr val="800000"/>
                </a:solidFill>
                <a:latin typeface="Times New Roman" pitchFamily="18" charset="0"/>
                <a:cs typeface="Times New Roman" pitchFamily="18" charset="0"/>
                <a:sym typeface="Symbol" pitchFamily="18" charset="2"/>
              </a:rPr>
              <a:t>11,070</a:t>
            </a:r>
          </a:p>
          <a:p>
            <a:pPr marL="179388" indent="-179388">
              <a:lnSpc>
                <a:spcPct val="90000"/>
              </a:lnSpc>
              <a:buFont typeface="Arial" pitchFamily="34" charset="0"/>
              <a:buChar char="•"/>
            </a:pPr>
            <a:r>
              <a:rPr lang="pl-PL" dirty="0" smtClean="0">
                <a:sym typeface="Symbol" pitchFamily="18" charset="2"/>
              </a:rPr>
              <a:t>zatem nie ma podstaw do odrzucenia hipotezy zerowej</a:t>
            </a:r>
          </a:p>
        </p:txBody>
      </p:sp>
      <p:graphicFrame>
        <p:nvGraphicFramePr>
          <p:cNvPr id="28848" name="Group 176"/>
          <p:cNvGraphicFramePr>
            <a:graphicFrameLocks noGrp="1"/>
          </p:cNvGraphicFramePr>
          <p:nvPr>
            <p:ph sz="half" idx="2"/>
          </p:nvPr>
        </p:nvGraphicFramePr>
        <p:xfrm>
          <a:off x="2123728" y="1556792"/>
          <a:ext cx="4032250" cy="1079500"/>
        </p:xfrm>
        <a:graphic>
          <a:graphicData uri="http://schemas.openxmlformats.org/drawingml/2006/table">
            <a:tbl>
              <a:tblPr/>
              <a:tblGrid>
                <a:gridCol w="576263"/>
                <a:gridCol w="576262"/>
                <a:gridCol w="576263"/>
                <a:gridCol w="574675"/>
                <a:gridCol w="576262"/>
                <a:gridCol w="576263"/>
                <a:gridCol w="576262"/>
              </a:tblGrid>
              <a:tr h="5397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x</a:t>
                      </a:r>
                      <a:r>
                        <a:rPr kumimoji="0" lang="pl-PL" sz="2000" b="0" i="1" u="none" strike="noStrike" cap="none" normalizeH="0" baseline="-30000" smtClean="0">
                          <a:ln>
                            <a:noFill/>
                          </a:ln>
                          <a:solidFill>
                            <a:srgbClr val="800000"/>
                          </a:solidFill>
                          <a:effectLst/>
                          <a:latin typeface="Times New Roman" pitchFamily="18" charset="0"/>
                          <a:cs typeface="Times New Roman" pitchFamily="18" charset="0"/>
                        </a:rPr>
                        <a:t>i</a:t>
                      </a:r>
                      <a:endParaRPr kumimoji="0" lang="pl-PL" sz="2000" b="0" i="1" u="none" strike="noStrike" cap="none" normalizeH="0" baseline="0" smtClean="0">
                        <a:ln>
                          <a:noFill/>
                        </a:ln>
                        <a:solidFill>
                          <a:srgbClr val="800000"/>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n</a:t>
                      </a:r>
                      <a:r>
                        <a:rPr kumimoji="0" lang="pl-PL" sz="2000" b="0" i="1" u="none" strike="noStrike" cap="none" normalizeH="0" baseline="-30000" smtClean="0">
                          <a:ln>
                            <a:noFill/>
                          </a:ln>
                          <a:solidFill>
                            <a:srgbClr val="800000"/>
                          </a:solidFill>
                          <a:effectLst/>
                          <a:latin typeface="Times New Roman" pitchFamily="18" charset="0"/>
                          <a:cs typeface="Times New Roman" pitchFamily="18" charset="0"/>
                        </a:rPr>
                        <a:t>i</a:t>
                      </a:r>
                      <a:endParaRPr kumimoji="0" lang="pl-PL" sz="2000" b="0" i="1" u="none" strike="noStrike" cap="none" normalizeH="0" baseline="0" smtClean="0">
                        <a:ln>
                          <a:noFill/>
                        </a:ln>
                        <a:solidFill>
                          <a:srgbClr val="800000"/>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smtClean="0">
                          <a:ln>
                            <a:noFill/>
                          </a:ln>
                          <a:solidFill>
                            <a:srgbClr val="800000"/>
                          </a:solidFill>
                          <a:effectLst/>
                          <a:latin typeface="Times New Roman" pitchFamily="18" charset="0"/>
                          <a:cs typeface="Times New Roman" pitchFamily="18"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pl-PL" sz="2000" b="0" i="1" u="none" strike="noStrike" cap="none" normalizeH="0" baseline="0" dirty="0" smtClean="0">
                          <a:ln>
                            <a:noFill/>
                          </a:ln>
                          <a:solidFill>
                            <a:srgbClr val="800000"/>
                          </a:solidFill>
                          <a:effectLst/>
                          <a:latin typeface="Times New Roman" pitchFamily="18" charset="0"/>
                          <a:cs typeface="Times New Roman" pitchFamily="18" charset="0"/>
                        </a:rPr>
                        <a:t>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43608" y="0"/>
            <a:ext cx="7210425" cy="941388"/>
          </a:xfrm>
        </p:spPr>
        <p:txBody>
          <a:bodyPr/>
          <a:lstStyle/>
          <a:p>
            <a:r>
              <a:rPr lang="pl-PL" sz="2400" dirty="0" smtClean="0"/>
              <a:t>Wnioskowanie o zmiennych jakościowych. </a:t>
            </a:r>
            <a:br>
              <a:rPr lang="pl-PL" sz="2400" dirty="0" smtClean="0"/>
            </a:br>
            <a:r>
              <a:rPr lang="pl-PL" sz="2400" dirty="0" smtClean="0"/>
              <a:t>Testowanie zgodności</a:t>
            </a:r>
          </a:p>
        </p:txBody>
      </p:sp>
      <p:sp>
        <p:nvSpPr>
          <p:cNvPr id="26627" name="Rectangle 3"/>
          <p:cNvSpPr>
            <a:spLocks noGrp="1" noChangeArrowheads="1"/>
          </p:cNvSpPr>
          <p:nvPr>
            <p:ph type="body" sz="half" idx="1"/>
          </p:nvPr>
        </p:nvSpPr>
        <p:spPr>
          <a:xfrm>
            <a:off x="323528" y="1196752"/>
            <a:ext cx="8280920" cy="5184576"/>
          </a:xfrm>
        </p:spPr>
        <p:txBody>
          <a:bodyPr/>
          <a:lstStyle/>
          <a:p>
            <a:pPr eaLnBrk="1" hangingPunct="1"/>
            <a:r>
              <a:rPr lang="pl-PL" sz="2000" dirty="0" smtClean="0"/>
              <a:t>Zmienna </a:t>
            </a:r>
            <a:r>
              <a:rPr lang="pl-PL" sz="2000" i="1" dirty="0" smtClean="0">
                <a:solidFill>
                  <a:srgbClr val="800000"/>
                </a:solidFill>
                <a:latin typeface="Times New Roman" pitchFamily="18" charset="0"/>
                <a:cs typeface="Times New Roman" pitchFamily="18" charset="0"/>
              </a:rPr>
              <a:t>X</a:t>
            </a:r>
            <a:r>
              <a:rPr lang="pl-PL" sz="2000" dirty="0" smtClean="0"/>
              <a:t> ma m wartości (kategorii),</a:t>
            </a:r>
          </a:p>
          <a:p>
            <a:pPr eaLnBrk="1" hangingPunct="1"/>
            <a:r>
              <a:rPr lang="pl-PL" sz="2000" i="1" dirty="0" smtClean="0">
                <a:solidFill>
                  <a:srgbClr val="800000"/>
                </a:solidFill>
                <a:latin typeface="Times New Roman" pitchFamily="18" charset="0"/>
                <a:cs typeface="Times New Roman" pitchFamily="18" charset="0"/>
              </a:rPr>
              <a:t>P(X= x</a:t>
            </a:r>
            <a:r>
              <a:rPr lang="pl-PL" sz="2000" i="1" baseline="-25000" dirty="0" smtClean="0">
                <a:solidFill>
                  <a:srgbClr val="800000"/>
                </a:solidFill>
                <a:latin typeface="Times New Roman" pitchFamily="18" charset="0"/>
                <a:cs typeface="Times New Roman" pitchFamily="18" charset="0"/>
              </a:rPr>
              <a:t>i </a:t>
            </a:r>
            <a:r>
              <a:rPr lang="pl-PL" sz="2000" i="1" dirty="0" smtClean="0">
                <a:solidFill>
                  <a:srgbClr val="800000"/>
                </a:solidFill>
                <a:latin typeface="Times New Roman" pitchFamily="18" charset="0"/>
                <a:cs typeface="Times New Roman" pitchFamily="18" charset="0"/>
              </a:rPr>
              <a:t>)= p</a:t>
            </a:r>
            <a:r>
              <a:rPr lang="pl-PL" sz="2000" i="1" baseline="-25000" dirty="0" smtClean="0">
                <a:solidFill>
                  <a:srgbClr val="800000"/>
                </a:solidFill>
                <a:latin typeface="Times New Roman" pitchFamily="18" charset="0"/>
                <a:cs typeface="Times New Roman" pitchFamily="18" charset="0"/>
              </a:rPr>
              <a:t>i</a:t>
            </a:r>
            <a:r>
              <a:rPr lang="pl-PL" sz="2000" i="1" dirty="0" smtClean="0">
                <a:solidFill>
                  <a:srgbClr val="800000"/>
                </a:solidFill>
                <a:latin typeface="Times New Roman" pitchFamily="18" charset="0"/>
                <a:cs typeface="Times New Roman" pitchFamily="18" charset="0"/>
              </a:rPr>
              <a:t> </a:t>
            </a:r>
            <a:r>
              <a:rPr lang="pl-PL" sz="2000" dirty="0" smtClean="0"/>
              <a:t>prawdopodobieństwo wystąpienia </a:t>
            </a:r>
            <a:r>
              <a:rPr lang="pl-PL" sz="2000" i="1" dirty="0" smtClean="0">
                <a:solidFill>
                  <a:srgbClr val="800000"/>
                </a:solidFill>
                <a:latin typeface="Times New Roman" pitchFamily="18" charset="0"/>
                <a:cs typeface="Times New Roman" pitchFamily="18" charset="0"/>
              </a:rPr>
              <a:t>x</a:t>
            </a:r>
            <a:r>
              <a:rPr lang="pl-PL" sz="2000" i="1" baseline="-25000" dirty="0" smtClean="0">
                <a:solidFill>
                  <a:srgbClr val="800000"/>
                </a:solidFill>
                <a:latin typeface="Times New Roman" pitchFamily="18" charset="0"/>
                <a:cs typeface="Times New Roman" pitchFamily="18" charset="0"/>
              </a:rPr>
              <a:t>i</a:t>
            </a:r>
            <a:r>
              <a:rPr lang="pl-PL" sz="2000" baseline="-25000" dirty="0" smtClean="0"/>
              <a:t> </a:t>
            </a:r>
            <a:r>
              <a:rPr lang="pl-PL" sz="2000" dirty="0" smtClean="0"/>
              <a:t>wynosi </a:t>
            </a:r>
            <a:r>
              <a:rPr lang="pl-PL" sz="2000" i="1" dirty="0" smtClean="0">
                <a:solidFill>
                  <a:srgbClr val="800000"/>
                </a:solidFill>
                <a:latin typeface="Times New Roman" pitchFamily="18" charset="0"/>
                <a:cs typeface="Times New Roman" pitchFamily="18" charset="0"/>
              </a:rPr>
              <a:t>p</a:t>
            </a:r>
            <a:r>
              <a:rPr lang="pl-PL" sz="2000" i="1" baseline="-25000" dirty="0" smtClean="0">
                <a:solidFill>
                  <a:srgbClr val="800000"/>
                </a:solidFill>
                <a:latin typeface="Times New Roman" pitchFamily="18" charset="0"/>
                <a:cs typeface="Times New Roman" pitchFamily="18" charset="0"/>
              </a:rPr>
              <a:t>i</a:t>
            </a:r>
            <a:r>
              <a:rPr lang="pl-PL" sz="2000" baseline="-25000" dirty="0" smtClean="0"/>
              <a:t>.</a:t>
            </a:r>
          </a:p>
          <a:p>
            <a:pPr eaLnBrk="1" hangingPunct="1"/>
            <a:r>
              <a:rPr lang="pl-PL" sz="2000" dirty="0" smtClean="0"/>
              <a:t>Rozkładem empirycznym zmiennej </a:t>
            </a:r>
            <a:r>
              <a:rPr lang="pl-PL" sz="2000" i="1" dirty="0" smtClean="0">
                <a:solidFill>
                  <a:srgbClr val="800000"/>
                </a:solidFill>
                <a:latin typeface="Times New Roman" pitchFamily="18" charset="0"/>
                <a:cs typeface="Times New Roman" pitchFamily="18" charset="0"/>
              </a:rPr>
              <a:t>X</a:t>
            </a:r>
            <a:r>
              <a:rPr lang="pl-PL" sz="2000" dirty="0" smtClean="0"/>
              <a:t> </a:t>
            </a:r>
            <a:r>
              <a:rPr lang="pl-PL" sz="2000" i="1" dirty="0" smtClean="0">
                <a:solidFill>
                  <a:srgbClr val="800000"/>
                </a:solidFill>
                <a:latin typeface="Times New Roman" pitchFamily="18" charset="0"/>
                <a:cs typeface="Times New Roman" pitchFamily="18" charset="0"/>
              </a:rPr>
              <a:t>jest {p</a:t>
            </a:r>
            <a:r>
              <a:rPr lang="pl-PL" sz="2000" i="1" baseline="-25000" dirty="0" smtClean="0">
                <a:solidFill>
                  <a:srgbClr val="800000"/>
                </a:solidFill>
                <a:latin typeface="Times New Roman" pitchFamily="18" charset="0"/>
                <a:cs typeface="Times New Roman" pitchFamily="18" charset="0"/>
              </a:rPr>
              <a:t>1 </a:t>
            </a:r>
            <a:r>
              <a:rPr lang="pl-PL" sz="2000" i="1" dirty="0" smtClean="0">
                <a:solidFill>
                  <a:srgbClr val="800000"/>
                </a:solidFill>
                <a:latin typeface="Times New Roman" pitchFamily="18" charset="0"/>
                <a:cs typeface="Times New Roman" pitchFamily="18" charset="0"/>
              </a:rPr>
              <a:t>, p</a:t>
            </a:r>
            <a:r>
              <a:rPr lang="pl-PL" sz="2000" i="1" baseline="-25000" dirty="0" smtClean="0">
                <a:solidFill>
                  <a:srgbClr val="800000"/>
                </a:solidFill>
                <a:latin typeface="Times New Roman" pitchFamily="18" charset="0"/>
                <a:cs typeface="Times New Roman" pitchFamily="18" charset="0"/>
              </a:rPr>
              <a:t>2</a:t>
            </a:r>
            <a:r>
              <a:rPr lang="pl-PL" sz="2000" i="1" dirty="0" smtClean="0">
                <a:solidFill>
                  <a:srgbClr val="800000"/>
                </a:solidFill>
                <a:latin typeface="Times New Roman" pitchFamily="18" charset="0"/>
                <a:cs typeface="Times New Roman" pitchFamily="18" charset="0"/>
              </a:rPr>
              <a:t>,….,p</a:t>
            </a:r>
            <a:r>
              <a:rPr lang="pl-PL" sz="2000" i="1" baseline="-25000" dirty="0" smtClean="0">
                <a:solidFill>
                  <a:srgbClr val="800000"/>
                </a:solidFill>
                <a:latin typeface="Times New Roman" pitchFamily="18" charset="0"/>
                <a:cs typeface="Times New Roman" pitchFamily="18" charset="0"/>
              </a:rPr>
              <a:t>m</a:t>
            </a:r>
            <a:r>
              <a:rPr lang="pl-PL" sz="2000" i="1" dirty="0" smtClean="0">
                <a:solidFill>
                  <a:srgbClr val="800000"/>
                </a:solidFill>
                <a:latin typeface="Times New Roman" pitchFamily="18" charset="0"/>
                <a:cs typeface="Times New Roman" pitchFamily="18" charset="0"/>
              </a:rPr>
              <a:t>}</a:t>
            </a:r>
          </a:p>
          <a:p>
            <a:pPr eaLnBrk="1" hangingPunct="1"/>
            <a:r>
              <a:rPr lang="pl-PL" sz="2000" dirty="0" smtClean="0"/>
              <a:t>Dany jest pewien teoretyczny (ustalony</a:t>
            </a:r>
            <a:r>
              <a:rPr lang="pl-PL" sz="2000" baseline="-25000" dirty="0" smtClean="0"/>
              <a:t> </a:t>
            </a:r>
            <a:r>
              <a:rPr lang="pl-PL" sz="2000" dirty="0" smtClean="0"/>
              <a:t>) rozkład prawdopodobieństwa </a:t>
            </a:r>
            <a:br>
              <a:rPr lang="pl-PL" sz="2000" dirty="0" smtClean="0"/>
            </a:br>
            <a:r>
              <a:rPr lang="pl-PL" sz="2000" i="1" dirty="0" smtClean="0">
                <a:solidFill>
                  <a:srgbClr val="800000"/>
                </a:solidFill>
                <a:latin typeface="Times New Roman" pitchFamily="18" charset="0"/>
                <a:cs typeface="Times New Roman" pitchFamily="18" charset="0"/>
              </a:rPr>
              <a:t>{p</a:t>
            </a:r>
            <a:r>
              <a:rPr lang="pl-PL" sz="2000" i="1" baseline="-25000" dirty="0" smtClean="0">
                <a:solidFill>
                  <a:srgbClr val="800000"/>
                </a:solidFill>
                <a:latin typeface="Times New Roman" pitchFamily="18" charset="0"/>
                <a:cs typeface="Times New Roman" pitchFamily="18" charset="0"/>
              </a:rPr>
              <a:t>1 </a:t>
            </a:r>
            <a:r>
              <a:rPr lang="pl-PL" sz="2000" i="1" baseline="30000" dirty="0" smtClean="0">
                <a:solidFill>
                  <a:srgbClr val="800000"/>
                </a:solidFill>
                <a:latin typeface="Times New Roman" pitchFamily="18" charset="0"/>
                <a:cs typeface="Times New Roman" pitchFamily="18" charset="0"/>
              </a:rPr>
              <a:t>0</a:t>
            </a:r>
            <a:r>
              <a:rPr lang="pl-PL" sz="2000" i="1" dirty="0" smtClean="0">
                <a:solidFill>
                  <a:srgbClr val="800000"/>
                </a:solidFill>
                <a:latin typeface="Times New Roman" pitchFamily="18" charset="0"/>
                <a:cs typeface="Times New Roman" pitchFamily="18" charset="0"/>
              </a:rPr>
              <a:t>, p</a:t>
            </a:r>
            <a:r>
              <a:rPr lang="pl-PL" sz="2000" i="1" baseline="-25000" dirty="0" smtClean="0">
                <a:solidFill>
                  <a:srgbClr val="800000"/>
                </a:solidFill>
                <a:latin typeface="Times New Roman" pitchFamily="18" charset="0"/>
                <a:cs typeface="Times New Roman" pitchFamily="18" charset="0"/>
              </a:rPr>
              <a:t>2</a:t>
            </a:r>
            <a:r>
              <a:rPr lang="pl-PL" sz="2000" i="1" baseline="30000" dirty="0" smtClean="0">
                <a:solidFill>
                  <a:srgbClr val="800000"/>
                </a:solidFill>
                <a:latin typeface="Times New Roman" pitchFamily="18" charset="0"/>
                <a:cs typeface="Times New Roman" pitchFamily="18" charset="0"/>
              </a:rPr>
              <a:t>0</a:t>
            </a:r>
            <a:r>
              <a:rPr lang="pl-PL" sz="2000" i="1" dirty="0" smtClean="0">
                <a:solidFill>
                  <a:srgbClr val="800000"/>
                </a:solidFill>
                <a:latin typeface="Times New Roman" pitchFamily="18" charset="0"/>
                <a:cs typeface="Times New Roman" pitchFamily="18" charset="0"/>
              </a:rPr>
              <a:t>,….,p</a:t>
            </a:r>
            <a:r>
              <a:rPr lang="pl-PL" sz="2000" i="1" baseline="-25000" dirty="0" smtClean="0">
                <a:solidFill>
                  <a:srgbClr val="800000"/>
                </a:solidFill>
                <a:latin typeface="Times New Roman" pitchFamily="18" charset="0"/>
                <a:cs typeface="Times New Roman" pitchFamily="18" charset="0"/>
              </a:rPr>
              <a:t>m</a:t>
            </a:r>
            <a:r>
              <a:rPr lang="pl-PL" sz="2000" i="1" baseline="30000" dirty="0" smtClean="0">
                <a:solidFill>
                  <a:srgbClr val="800000"/>
                </a:solidFill>
                <a:latin typeface="Times New Roman" pitchFamily="18" charset="0"/>
                <a:cs typeface="Times New Roman" pitchFamily="18" charset="0"/>
              </a:rPr>
              <a:t>0</a:t>
            </a:r>
            <a:r>
              <a:rPr lang="pl-PL" sz="2000" i="1" dirty="0" smtClean="0">
                <a:solidFill>
                  <a:srgbClr val="800000"/>
                </a:solidFill>
                <a:latin typeface="Times New Roman" pitchFamily="18" charset="0"/>
                <a:cs typeface="Times New Roman" pitchFamily="18" charset="0"/>
              </a:rPr>
              <a:t>}, </a:t>
            </a:r>
          </a:p>
          <a:p>
            <a:pPr eaLnBrk="1" hangingPunct="1">
              <a:buFontTx/>
              <a:buNone/>
            </a:pPr>
            <a:r>
              <a:rPr lang="pl-PL" sz="2000" dirty="0" smtClean="0"/>
              <a:t>Sprawdzam, czy empiryczny rozkład jest taki sam jak zakładany teoretyczny</a:t>
            </a:r>
          </a:p>
          <a:p>
            <a:pPr eaLnBrk="1" hangingPunct="1">
              <a:buFontTx/>
              <a:buNone/>
            </a:pPr>
            <a:r>
              <a:rPr lang="pl-PL" sz="2000" dirty="0" smtClean="0"/>
              <a:t>	</a:t>
            </a:r>
            <a:r>
              <a:rPr lang="pl-PL" sz="2000" i="1" dirty="0" smtClean="0">
                <a:solidFill>
                  <a:srgbClr val="800000"/>
                </a:solidFill>
                <a:latin typeface="Times New Roman" pitchFamily="18" charset="0"/>
                <a:cs typeface="Times New Roman" pitchFamily="18" charset="0"/>
              </a:rPr>
              <a:t>H</a:t>
            </a:r>
            <a:r>
              <a:rPr lang="pl-PL" sz="2000" i="1" baseline="-25000" dirty="0" smtClean="0">
                <a:solidFill>
                  <a:srgbClr val="800000"/>
                </a:solidFill>
                <a:latin typeface="Times New Roman" pitchFamily="18" charset="0"/>
                <a:cs typeface="Times New Roman" pitchFamily="18" charset="0"/>
              </a:rPr>
              <a:t>0</a:t>
            </a:r>
            <a:r>
              <a:rPr lang="pl-PL" sz="2000" i="1" dirty="0" smtClean="0">
                <a:solidFill>
                  <a:srgbClr val="800000"/>
                </a:solidFill>
                <a:latin typeface="Times New Roman" pitchFamily="18" charset="0"/>
                <a:cs typeface="Times New Roman" pitchFamily="18" charset="0"/>
              </a:rPr>
              <a:t>: </a:t>
            </a:r>
            <a:r>
              <a:rPr lang="pl-PL" sz="2000" i="1" dirty="0" err="1" smtClean="0">
                <a:solidFill>
                  <a:srgbClr val="800000"/>
                </a:solidFill>
                <a:latin typeface="Times New Roman" pitchFamily="18" charset="0"/>
                <a:cs typeface="Times New Roman" pitchFamily="18" charset="0"/>
              </a:rPr>
              <a:t>p</a:t>
            </a:r>
            <a:r>
              <a:rPr lang="pl-PL" sz="2000" i="1" baseline="-25000" dirty="0" err="1" smtClean="0">
                <a:solidFill>
                  <a:srgbClr val="800000"/>
                </a:solidFill>
                <a:latin typeface="Times New Roman" pitchFamily="18" charset="0"/>
                <a:cs typeface="Times New Roman" pitchFamily="18" charset="0"/>
              </a:rPr>
              <a:t>j</a:t>
            </a:r>
            <a:r>
              <a:rPr lang="pl-PL" sz="2000" i="1" dirty="0" smtClean="0">
                <a:solidFill>
                  <a:srgbClr val="800000"/>
                </a:solidFill>
                <a:latin typeface="Times New Roman" pitchFamily="18" charset="0"/>
                <a:cs typeface="Times New Roman" pitchFamily="18" charset="0"/>
              </a:rPr>
              <a:t>= p</a:t>
            </a:r>
            <a:r>
              <a:rPr lang="pl-PL" sz="2000" i="1" baseline="-25000" dirty="0" smtClean="0">
                <a:solidFill>
                  <a:srgbClr val="800000"/>
                </a:solidFill>
                <a:latin typeface="Times New Roman" pitchFamily="18" charset="0"/>
                <a:cs typeface="Times New Roman" pitchFamily="18" charset="0"/>
              </a:rPr>
              <a:t>j</a:t>
            </a:r>
            <a:r>
              <a:rPr lang="pl-PL" sz="2000" i="1" baseline="30000" dirty="0" smtClean="0">
                <a:solidFill>
                  <a:srgbClr val="800000"/>
                </a:solidFill>
                <a:latin typeface="Times New Roman" pitchFamily="18" charset="0"/>
                <a:cs typeface="Times New Roman" pitchFamily="18" charset="0"/>
              </a:rPr>
              <a:t>0    </a:t>
            </a:r>
            <a:r>
              <a:rPr lang="pl-PL" sz="2000" i="1" dirty="0" smtClean="0">
                <a:solidFill>
                  <a:srgbClr val="800000"/>
                </a:solidFill>
                <a:latin typeface="Times New Roman" pitchFamily="18" charset="0"/>
                <a:cs typeface="Times New Roman" pitchFamily="18" charset="0"/>
                <a:sym typeface="Symbol" pitchFamily="18" charset="2"/>
              </a:rPr>
              <a:t></a:t>
            </a:r>
            <a:r>
              <a:rPr lang="pl-PL" sz="2000" i="1" baseline="-25000" dirty="0" smtClean="0">
                <a:solidFill>
                  <a:srgbClr val="800000"/>
                </a:solidFill>
                <a:latin typeface="Times New Roman" pitchFamily="18" charset="0"/>
                <a:cs typeface="Times New Roman" pitchFamily="18" charset="0"/>
              </a:rPr>
              <a:t> </a:t>
            </a:r>
            <a:r>
              <a:rPr lang="pl-PL" sz="2000" i="1" dirty="0" smtClean="0">
                <a:solidFill>
                  <a:srgbClr val="800000"/>
                </a:solidFill>
                <a:latin typeface="Times New Roman" pitchFamily="18" charset="0"/>
                <a:cs typeface="Times New Roman" pitchFamily="18" charset="0"/>
              </a:rPr>
              <a:t>i =1,2,...,m;  </a:t>
            </a:r>
          </a:p>
          <a:p>
            <a:pPr eaLnBrk="1" hangingPunct="1">
              <a:buFontTx/>
              <a:buNone/>
            </a:pPr>
            <a:r>
              <a:rPr lang="pl-PL" sz="2000" dirty="0" smtClean="0"/>
              <a:t>	</a:t>
            </a:r>
            <a:r>
              <a:rPr lang="pl-PL" sz="2000" i="1" dirty="0" smtClean="0">
                <a:solidFill>
                  <a:srgbClr val="800000"/>
                </a:solidFill>
                <a:latin typeface="Times New Roman" pitchFamily="18" charset="0"/>
                <a:cs typeface="Times New Roman" pitchFamily="18" charset="0"/>
              </a:rPr>
              <a:t>H</a:t>
            </a:r>
            <a:r>
              <a:rPr lang="pl-PL" sz="2000" i="1" baseline="-25000" dirty="0" smtClean="0">
                <a:solidFill>
                  <a:srgbClr val="800000"/>
                </a:solidFill>
                <a:latin typeface="Times New Roman" pitchFamily="18" charset="0"/>
                <a:cs typeface="Times New Roman" pitchFamily="18" charset="0"/>
              </a:rPr>
              <a:t>1</a:t>
            </a:r>
            <a:r>
              <a:rPr lang="pl-PL" sz="2000" i="1" dirty="0" smtClean="0">
                <a:solidFill>
                  <a:srgbClr val="800000"/>
                </a:solidFill>
                <a:latin typeface="Times New Roman" pitchFamily="18" charset="0"/>
                <a:cs typeface="Times New Roman" pitchFamily="18" charset="0"/>
              </a:rPr>
              <a:t>: H</a:t>
            </a:r>
            <a:r>
              <a:rPr lang="pl-PL" sz="2000" i="1" baseline="-25000" dirty="0" smtClean="0">
                <a:solidFill>
                  <a:srgbClr val="800000"/>
                </a:solidFill>
                <a:latin typeface="Times New Roman" pitchFamily="18" charset="0"/>
                <a:cs typeface="Times New Roman" pitchFamily="18" charset="0"/>
              </a:rPr>
              <a:t>0</a:t>
            </a:r>
            <a:r>
              <a:rPr lang="pl-PL" sz="2000" i="1" dirty="0" smtClean="0">
                <a:solidFill>
                  <a:srgbClr val="800000"/>
                </a:solidFill>
                <a:latin typeface="Times New Roman" pitchFamily="18" charset="0"/>
                <a:cs typeface="Times New Roman" pitchFamily="18" charset="0"/>
              </a:rPr>
              <a:t> </a:t>
            </a:r>
            <a:r>
              <a:rPr lang="pl-PL" sz="2000" dirty="0" smtClean="0"/>
              <a:t>jest fałszywa</a:t>
            </a:r>
          </a:p>
          <a:p>
            <a:pPr eaLnBrk="1" hangingPunct="1">
              <a:buFontTx/>
              <a:buNone/>
            </a:pPr>
            <a:endParaRPr lang="pl-PL" sz="2000" dirty="0" smtClean="0"/>
          </a:p>
          <a:p>
            <a:pPr eaLnBrk="1" hangingPunct="1">
              <a:buFontTx/>
              <a:buNone/>
            </a:pPr>
            <a:r>
              <a:rPr lang="pl-PL" sz="2000" dirty="0" smtClean="0"/>
              <a:t>Funkcja testowa 			</a:t>
            </a:r>
          </a:p>
          <a:p>
            <a:pPr eaLnBrk="1" hangingPunct="1">
              <a:buFontTx/>
              <a:buNone/>
            </a:pPr>
            <a:r>
              <a:rPr lang="pl-PL" sz="2000" dirty="0" smtClean="0"/>
              <a:t>ma w przybliżeniu rozkład </a:t>
            </a:r>
            <a:r>
              <a:rPr lang="pl-PL" sz="2000" i="1" dirty="0" smtClean="0">
                <a:solidFill>
                  <a:srgbClr val="800000"/>
                </a:solidFill>
                <a:latin typeface="Times New Roman" pitchFamily="18" charset="0"/>
                <a:cs typeface="Times New Roman" pitchFamily="18" charset="0"/>
                <a:sym typeface="Symbol" pitchFamily="18" charset="2"/>
              </a:rPr>
              <a:t>2 </a:t>
            </a:r>
            <a:r>
              <a:rPr lang="pl-PL" sz="2000" dirty="0" smtClean="0"/>
              <a:t>z </a:t>
            </a:r>
            <a:r>
              <a:rPr lang="pl-PL" sz="2000" i="1" dirty="0" smtClean="0">
                <a:solidFill>
                  <a:srgbClr val="800000"/>
                </a:solidFill>
                <a:latin typeface="Times New Roman" pitchFamily="18" charset="0"/>
                <a:cs typeface="Times New Roman" pitchFamily="18" charset="0"/>
              </a:rPr>
              <a:t>m-1</a:t>
            </a:r>
            <a:r>
              <a:rPr lang="pl-PL" sz="2000" dirty="0" smtClean="0"/>
              <a:t> stopniami swobody</a:t>
            </a:r>
            <a:endParaRPr lang="pl-PL" sz="2000" baseline="-25000" dirty="0" smtClean="0"/>
          </a:p>
          <a:p>
            <a:endParaRPr lang="pl-PL" sz="2000" dirty="0" smtClean="0"/>
          </a:p>
        </p:txBody>
      </p:sp>
      <p:graphicFrame>
        <p:nvGraphicFramePr>
          <p:cNvPr id="26628" name="Object 5"/>
          <p:cNvGraphicFramePr>
            <a:graphicFrameLocks noChangeAspect="1"/>
          </p:cNvGraphicFramePr>
          <p:nvPr>
            <p:ph sz="half" idx="2"/>
          </p:nvPr>
        </p:nvGraphicFramePr>
        <p:xfrm>
          <a:off x="2339752" y="4653136"/>
          <a:ext cx="1873250" cy="857250"/>
        </p:xfrm>
        <a:graphic>
          <a:graphicData uri="http://schemas.openxmlformats.org/presentationml/2006/ole">
            <p:oleObj spid="_x0000_s534530" name="Równanie" r:id="rId3" imgW="1193760" imgH="545760" progId="">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43608" y="0"/>
            <a:ext cx="7210425" cy="941388"/>
          </a:xfrm>
        </p:spPr>
        <p:txBody>
          <a:bodyPr/>
          <a:lstStyle/>
          <a:p>
            <a:r>
              <a:rPr lang="pl-PL" dirty="0" smtClean="0"/>
              <a:t>Testowanie niezależności</a:t>
            </a:r>
          </a:p>
        </p:txBody>
      </p:sp>
      <p:sp>
        <p:nvSpPr>
          <p:cNvPr id="25603" name="Rectangle 3"/>
          <p:cNvSpPr>
            <a:spLocks noGrp="1" noChangeArrowheads="1"/>
          </p:cNvSpPr>
          <p:nvPr>
            <p:ph type="body" sz="half" idx="1"/>
          </p:nvPr>
        </p:nvSpPr>
        <p:spPr>
          <a:xfrm>
            <a:off x="755576" y="1268760"/>
            <a:ext cx="7199313" cy="4497388"/>
          </a:xfrm>
        </p:spPr>
        <p:txBody>
          <a:bodyPr/>
          <a:lstStyle/>
          <a:p>
            <a:r>
              <a:rPr lang="pl-PL" i="1" dirty="0" smtClean="0">
                <a:solidFill>
                  <a:srgbClr val="800000"/>
                </a:solidFill>
                <a:latin typeface="Times New Roman" pitchFamily="18" charset="0"/>
                <a:cs typeface="Times New Roman" pitchFamily="18" charset="0"/>
              </a:rPr>
              <a:t>H</a:t>
            </a:r>
            <a:r>
              <a:rPr lang="pl-PL" i="1" baseline="-25000" dirty="0" smtClean="0">
                <a:solidFill>
                  <a:srgbClr val="800000"/>
                </a:solidFill>
                <a:latin typeface="Times New Roman" pitchFamily="18" charset="0"/>
                <a:cs typeface="Times New Roman" pitchFamily="18" charset="0"/>
              </a:rPr>
              <a:t>0</a:t>
            </a:r>
            <a:r>
              <a:rPr lang="pl-PL" i="1" dirty="0" smtClean="0">
                <a:solidFill>
                  <a:srgbClr val="800000"/>
                </a:solidFill>
                <a:latin typeface="Times New Roman" pitchFamily="18" charset="0"/>
                <a:cs typeface="Times New Roman" pitchFamily="18" charset="0"/>
              </a:rPr>
              <a:t>: p</a:t>
            </a:r>
            <a:r>
              <a:rPr lang="pl-PL" i="1" baseline="-25000" dirty="0" smtClean="0">
                <a:solidFill>
                  <a:srgbClr val="800000"/>
                </a:solidFill>
                <a:latin typeface="Times New Roman" pitchFamily="18" charset="0"/>
                <a:cs typeface="Times New Roman" pitchFamily="18" charset="0"/>
              </a:rPr>
              <a:t>ij</a:t>
            </a:r>
            <a:r>
              <a:rPr lang="pl-PL" i="1" dirty="0" smtClean="0">
                <a:solidFill>
                  <a:srgbClr val="800000"/>
                </a:solidFill>
                <a:latin typeface="Times New Roman" pitchFamily="18" charset="0"/>
                <a:cs typeface="Times New Roman" pitchFamily="18" charset="0"/>
              </a:rPr>
              <a:t> = p</a:t>
            </a:r>
            <a:r>
              <a:rPr lang="pl-PL" i="1" baseline="-25000" dirty="0" smtClean="0">
                <a:solidFill>
                  <a:srgbClr val="800000"/>
                </a:solidFill>
                <a:latin typeface="Times New Roman" pitchFamily="18" charset="0"/>
                <a:cs typeface="Times New Roman" pitchFamily="18" charset="0"/>
              </a:rPr>
              <a:t>i</a:t>
            </a:r>
            <a:r>
              <a:rPr lang="pl-PL" i="1" dirty="0" smtClean="0">
                <a:solidFill>
                  <a:srgbClr val="800000"/>
                </a:solidFill>
                <a:latin typeface="Times New Roman" pitchFamily="18" charset="0"/>
                <a:cs typeface="Times New Roman" pitchFamily="18" charset="0"/>
              </a:rPr>
              <a:t>. * </a:t>
            </a:r>
            <a:r>
              <a:rPr lang="pl-PL" i="1" dirty="0" err="1" smtClean="0">
                <a:solidFill>
                  <a:srgbClr val="800000"/>
                </a:solidFill>
                <a:latin typeface="Times New Roman" pitchFamily="18" charset="0"/>
                <a:cs typeface="Times New Roman" pitchFamily="18" charset="0"/>
              </a:rPr>
              <a:t>p.</a:t>
            </a:r>
            <a:r>
              <a:rPr lang="pl-PL" i="1" baseline="-25000" dirty="0" err="1" smtClean="0">
                <a:solidFill>
                  <a:srgbClr val="800000"/>
                </a:solidFill>
                <a:latin typeface="Times New Roman" pitchFamily="18" charset="0"/>
                <a:cs typeface="Times New Roman" pitchFamily="18" charset="0"/>
              </a:rPr>
              <a:t>j</a:t>
            </a:r>
            <a:endParaRPr lang="pl-PL" i="1" dirty="0" smtClean="0">
              <a:solidFill>
                <a:srgbClr val="800000"/>
              </a:solidFill>
              <a:latin typeface="Times New Roman" pitchFamily="18" charset="0"/>
              <a:cs typeface="Times New Roman" pitchFamily="18" charset="0"/>
            </a:endParaRPr>
          </a:p>
          <a:p>
            <a:r>
              <a:rPr lang="pl-PL" i="1" dirty="0" smtClean="0">
                <a:solidFill>
                  <a:srgbClr val="800000"/>
                </a:solidFill>
                <a:latin typeface="Times New Roman" pitchFamily="18" charset="0"/>
                <a:cs typeface="Times New Roman" pitchFamily="18" charset="0"/>
              </a:rPr>
              <a:t>H</a:t>
            </a:r>
            <a:r>
              <a:rPr lang="pl-PL" i="1" baseline="-25000" dirty="0" smtClean="0">
                <a:solidFill>
                  <a:srgbClr val="800000"/>
                </a:solidFill>
                <a:latin typeface="Times New Roman" pitchFamily="18" charset="0"/>
                <a:cs typeface="Times New Roman" pitchFamily="18" charset="0"/>
              </a:rPr>
              <a:t>1</a:t>
            </a:r>
            <a:r>
              <a:rPr lang="pl-PL" i="1" dirty="0" smtClean="0">
                <a:solidFill>
                  <a:srgbClr val="800000"/>
                </a:solidFill>
                <a:latin typeface="Times New Roman" pitchFamily="18" charset="0"/>
                <a:cs typeface="Times New Roman" pitchFamily="18" charset="0"/>
              </a:rPr>
              <a:t>: </a:t>
            </a:r>
            <a:r>
              <a:rPr lang="pl-PL" dirty="0" smtClean="0"/>
              <a:t>hipoteza </a:t>
            </a:r>
            <a:r>
              <a:rPr lang="pl-PL" i="1" dirty="0" smtClean="0">
                <a:solidFill>
                  <a:srgbClr val="800000"/>
                </a:solidFill>
                <a:latin typeface="Times New Roman" pitchFamily="18" charset="0"/>
                <a:cs typeface="Times New Roman" pitchFamily="18" charset="0"/>
              </a:rPr>
              <a:t>H</a:t>
            </a:r>
            <a:r>
              <a:rPr lang="pl-PL" i="1" baseline="-25000" dirty="0" smtClean="0">
                <a:solidFill>
                  <a:srgbClr val="800000"/>
                </a:solidFill>
                <a:latin typeface="Times New Roman" pitchFamily="18" charset="0"/>
                <a:cs typeface="Times New Roman" pitchFamily="18" charset="0"/>
              </a:rPr>
              <a:t>0</a:t>
            </a:r>
            <a:r>
              <a:rPr lang="pl-PL" i="1" dirty="0" smtClean="0">
                <a:solidFill>
                  <a:srgbClr val="800000"/>
                </a:solidFill>
                <a:latin typeface="Times New Roman" pitchFamily="18" charset="0"/>
                <a:cs typeface="Times New Roman" pitchFamily="18" charset="0"/>
              </a:rPr>
              <a:t> </a:t>
            </a:r>
            <a:r>
              <a:rPr lang="pl-PL" dirty="0" smtClean="0"/>
              <a:t>jest fałszywa</a:t>
            </a:r>
          </a:p>
          <a:p>
            <a:endParaRPr lang="pl-PL" baseline="-25000" dirty="0" smtClean="0"/>
          </a:p>
        </p:txBody>
      </p:sp>
      <p:sp>
        <p:nvSpPr>
          <p:cNvPr id="25604" name="Rectangle 4"/>
          <p:cNvSpPr>
            <a:spLocks noChangeArrowheads="1"/>
          </p:cNvSpPr>
          <p:nvPr/>
        </p:nvSpPr>
        <p:spPr bwMode="auto">
          <a:xfrm>
            <a:off x="1763713" y="2974975"/>
            <a:ext cx="2927350" cy="457200"/>
          </a:xfrm>
          <a:prstGeom prst="rect">
            <a:avLst/>
          </a:prstGeom>
          <a:noFill/>
          <a:ln w="9525">
            <a:noFill/>
            <a:miter lim="800000"/>
            <a:headEnd/>
            <a:tailEnd/>
          </a:ln>
          <a:effectLst/>
        </p:spPr>
        <p:txBody>
          <a:bodyPr wrap="none">
            <a:spAutoFit/>
          </a:bodyPr>
          <a:lstStyle/>
          <a:p>
            <a:r>
              <a:rPr lang="pl-PL" sz="2400" dirty="0">
                <a:latin typeface="+mn-lt"/>
              </a:rPr>
              <a:t>Funkcja testowa</a:t>
            </a:r>
            <a:r>
              <a:rPr lang="pl-PL" sz="2400" dirty="0"/>
              <a:t>	</a:t>
            </a:r>
          </a:p>
        </p:txBody>
      </p:sp>
      <p:graphicFrame>
        <p:nvGraphicFramePr>
          <p:cNvPr id="25605" name="Object 5"/>
          <p:cNvGraphicFramePr>
            <a:graphicFrameLocks noChangeAspect="1"/>
          </p:cNvGraphicFramePr>
          <p:nvPr>
            <p:ph sz="half" idx="2"/>
          </p:nvPr>
        </p:nvGraphicFramePr>
        <p:xfrm>
          <a:off x="4644008" y="2492896"/>
          <a:ext cx="3673475" cy="2027238"/>
        </p:xfrm>
        <a:graphic>
          <a:graphicData uri="http://schemas.openxmlformats.org/presentationml/2006/ole">
            <p:oleObj spid="_x0000_s535554" name="Równanie" r:id="rId3" imgW="1587240" imgH="876240" progId="">
              <p:embed/>
            </p:oleObj>
          </a:graphicData>
        </a:graphic>
      </p:graphicFrame>
      <p:sp>
        <p:nvSpPr>
          <p:cNvPr id="25607" name="Text Box 7"/>
          <p:cNvSpPr txBox="1">
            <a:spLocks noChangeArrowheads="1"/>
          </p:cNvSpPr>
          <p:nvPr/>
        </p:nvSpPr>
        <p:spPr bwMode="auto">
          <a:xfrm>
            <a:off x="1692275" y="4724400"/>
            <a:ext cx="7056438" cy="1200329"/>
          </a:xfrm>
          <a:prstGeom prst="rect">
            <a:avLst/>
          </a:prstGeom>
          <a:noFill/>
          <a:ln w="9525">
            <a:noFill/>
            <a:miter lim="800000"/>
            <a:headEnd/>
            <a:tailEnd/>
          </a:ln>
          <a:effectLst/>
        </p:spPr>
        <p:txBody>
          <a:bodyPr>
            <a:spAutoFit/>
          </a:bodyPr>
          <a:lstStyle/>
          <a:p>
            <a:r>
              <a:rPr lang="pl-PL" sz="2400" dirty="0">
                <a:latin typeface="+mn-lt"/>
              </a:rPr>
              <a:t>zbliża się do rozkładu </a:t>
            </a:r>
            <a:r>
              <a:rPr lang="pl-PL" i="1" dirty="0">
                <a:solidFill>
                  <a:srgbClr val="800000"/>
                </a:solidFill>
                <a:latin typeface="Times New Roman" pitchFamily="18" charset="0"/>
                <a:cs typeface="Times New Roman" pitchFamily="18" charset="0"/>
                <a:sym typeface="Symbol" pitchFamily="18" charset="2"/>
              </a:rPr>
              <a:t></a:t>
            </a:r>
            <a:r>
              <a:rPr lang="pl-PL" sz="2000" i="1" dirty="0">
                <a:solidFill>
                  <a:srgbClr val="800000"/>
                </a:solidFill>
                <a:latin typeface="Times New Roman" pitchFamily="18" charset="0"/>
                <a:cs typeface="Times New Roman" pitchFamily="18" charset="0"/>
                <a:sym typeface="Symbol" pitchFamily="18" charset="2"/>
              </a:rPr>
              <a:t>2 </a:t>
            </a:r>
            <a:r>
              <a:rPr lang="pl-PL" sz="2400" dirty="0">
                <a:latin typeface="+mn-lt"/>
                <a:sym typeface="Symbol" pitchFamily="18" charset="2"/>
              </a:rPr>
              <a:t>o</a:t>
            </a:r>
            <a:r>
              <a:rPr lang="pl-PL" sz="2400" dirty="0">
                <a:sym typeface="Symbol" pitchFamily="18" charset="2"/>
              </a:rPr>
              <a:t> </a:t>
            </a:r>
            <a:r>
              <a:rPr lang="pl-PL" sz="2400" i="1" dirty="0">
                <a:solidFill>
                  <a:srgbClr val="800000"/>
                </a:solidFill>
                <a:latin typeface="Times New Roman" pitchFamily="18" charset="0"/>
                <a:cs typeface="Times New Roman" pitchFamily="18" charset="0"/>
                <a:sym typeface="Symbol" pitchFamily="18" charset="2"/>
              </a:rPr>
              <a:t>(m-1)*(k-1) </a:t>
            </a:r>
            <a:r>
              <a:rPr lang="pl-PL" sz="2400" dirty="0">
                <a:latin typeface="+mn-lt"/>
                <a:sym typeface="Symbol" pitchFamily="18" charset="2"/>
              </a:rPr>
              <a:t>stopniach swobody, </a:t>
            </a:r>
            <a:r>
              <a:rPr lang="pl-PL" sz="2400" dirty="0" smtClean="0">
                <a:latin typeface="+mn-lt"/>
                <a:sym typeface="Symbol" pitchFamily="18" charset="2"/>
              </a:rPr>
              <a:t>które </a:t>
            </a:r>
            <a:r>
              <a:rPr lang="pl-PL" sz="2400" dirty="0">
                <a:latin typeface="+mn-lt"/>
                <a:sym typeface="Symbol" pitchFamily="18" charset="2"/>
              </a:rPr>
              <a:t>chociaż mają tę samą </a:t>
            </a:r>
            <a:r>
              <a:rPr lang="pl-PL" sz="2400" dirty="0" smtClean="0">
                <a:latin typeface="+mn-lt"/>
                <a:sym typeface="Symbol" pitchFamily="18" charset="2"/>
              </a:rPr>
              <a:t>wartość, </a:t>
            </a:r>
            <a:r>
              <a:rPr lang="pl-PL" sz="2400" dirty="0">
                <a:latin typeface="+mn-lt"/>
                <a:sym typeface="Symbol" pitchFamily="18" charset="2"/>
              </a:rPr>
              <a:t>jednak obliczono je </a:t>
            </a:r>
            <a:r>
              <a:rPr lang="pl-PL" sz="2400" dirty="0" smtClean="0">
                <a:latin typeface="+mn-lt"/>
                <a:sym typeface="Symbol" pitchFamily="18" charset="2"/>
              </a:rPr>
              <a:t>inaczej</a:t>
            </a:r>
            <a:endParaRPr lang="pl-PL" sz="2400" dirty="0">
              <a:latin typeface="+mn-lt"/>
              <a:sym typeface="Symbol" pitchFamily="18" charset="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4"/>
          <p:cNvSpPr>
            <a:spLocks noGrp="1"/>
          </p:cNvSpPr>
          <p:nvPr>
            <p:ph type="title"/>
          </p:nvPr>
        </p:nvSpPr>
        <p:spPr/>
        <p:txBody>
          <a:bodyPr/>
          <a:lstStyle/>
          <a:p>
            <a:pPr eaLnBrk="1" hangingPunct="1"/>
            <a:r>
              <a:rPr lang="pl-PL" dirty="0" smtClean="0"/>
              <a:t>Analiza studenckiej oceny kadry </a:t>
            </a:r>
            <a:br>
              <a:rPr lang="pl-PL" dirty="0" smtClean="0"/>
            </a:br>
            <a:r>
              <a:rPr lang="pl-PL" dirty="0" smtClean="0"/>
              <a:t>– test jednorodności</a:t>
            </a:r>
          </a:p>
        </p:txBody>
      </p:sp>
      <p:sp>
        <p:nvSpPr>
          <p:cNvPr id="12291" name="Symbol zastępczy zawartości 2"/>
          <p:cNvSpPr>
            <a:spLocks noGrp="1"/>
          </p:cNvSpPr>
          <p:nvPr>
            <p:ph idx="1"/>
          </p:nvPr>
        </p:nvSpPr>
        <p:spPr>
          <a:xfrm>
            <a:off x="468313" y="1268413"/>
            <a:ext cx="8229600" cy="5112915"/>
          </a:xfrm>
        </p:spPr>
        <p:txBody>
          <a:bodyPr/>
          <a:lstStyle/>
          <a:p>
            <a:pPr eaLnBrk="1" hangingPunct="1"/>
            <a:r>
              <a:rPr lang="pl-PL" dirty="0" smtClean="0"/>
              <a:t>Pewna uczelnia prowadzi ocenę programów i kadry.</a:t>
            </a:r>
          </a:p>
          <a:p>
            <a:pPr eaLnBrk="1" hangingPunct="1"/>
            <a:r>
              <a:rPr lang="pl-PL" dirty="0" smtClean="0"/>
              <a:t>Testujemy hipotezę, o równości rozkładów  </a:t>
            </a:r>
            <a:r>
              <a:rPr lang="pl-PL" i="1" dirty="0" smtClean="0">
                <a:latin typeface="Times New Roman" pitchFamily="18" charset="0"/>
                <a:cs typeface="Times New Roman" pitchFamily="18" charset="0"/>
              </a:rPr>
              <a:t>A1,A2,A3</a:t>
            </a:r>
          </a:p>
          <a:p>
            <a:pPr eaLnBrk="1" hangingPunct="1"/>
            <a:endParaRPr lang="pl-PL" dirty="0" smtClean="0"/>
          </a:p>
          <a:p>
            <a:pPr eaLnBrk="1" hangingPunct="1"/>
            <a:endParaRPr lang="pl-PL" dirty="0" smtClean="0"/>
          </a:p>
          <a:p>
            <a:pPr eaLnBrk="1" hangingPunct="1"/>
            <a:endParaRPr lang="pl-PL" dirty="0" smtClean="0"/>
          </a:p>
          <a:p>
            <a:pPr eaLnBrk="1" hangingPunct="1"/>
            <a:endParaRPr lang="pl-PL" dirty="0" smtClean="0"/>
          </a:p>
          <a:p>
            <a:pPr eaLnBrk="1" hangingPunct="1"/>
            <a:endParaRPr lang="pl-PL" dirty="0" smtClean="0"/>
          </a:p>
          <a:p>
            <a:pPr eaLnBrk="1" hangingPunct="1"/>
            <a:r>
              <a:rPr lang="pl-PL" i="1" dirty="0" smtClean="0">
                <a:solidFill>
                  <a:srgbClr val="800000"/>
                </a:solidFill>
                <a:latin typeface="Times New Roman" pitchFamily="18" charset="0"/>
                <a:cs typeface="Times New Roman" pitchFamily="18" charset="0"/>
              </a:rPr>
              <a:t>H</a:t>
            </a:r>
            <a:r>
              <a:rPr lang="pl-PL" i="1" baseline="-25000" dirty="0" smtClean="0">
                <a:solidFill>
                  <a:srgbClr val="800000"/>
                </a:solidFill>
                <a:latin typeface="Times New Roman" pitchFamily="18" charset="0"/>
                <a:cs typeface="Times New Roman" pitchFamily="18" charset="0"/>
              </a:rPr>
              <a:t>0</a:t>
            </a:r>
            <a:r>
              <a:rPr lang="pl-PL" i="1" dirty="0" smtClean="0">
                <a:solidFill>
                  <a:srgbClr val="800000"/>
                </a:solidFill>
                <a:latin typeface="Times New Roman" pitchFamily="18" charset="0"/>
                <a:cs typeface="Times New Roman" pitchFamily="18" charset="0"/>
              </a:rPr>
              <a:t>: p</a:t>
            </a:r>
            <a:r>
              <a:rPr lang="pl-PL" i="1" baseline="-25000" dirty="0" smtClean="0">
                <a:solidFill>
                  <a:srgbClr val="800000"/>
                </a:solidFill>
                <a:latin typeface="Times New Roman" pitchFamily="18" charset="0"/>
                <a:cs typeface="Times New Roman" pitchFamily="18" charset="0"/>
              </a:rPr>
              <a:t>1j</a:t>
            </a:r>
            <a:r>
              <a:rPr lang="pl-PL" i="1" dirty="0" smtClean="0">
                <a:solidFill>
                  <a:srgbClr val="800000"/>
                </a:solidFill>
                <a:latin typeface="Times New Roman" pitchFamily="18" charset="0"/>
                <a:cs typeface="Times New Roman" pitchFamily="18" charset="0"/>
              </a:rPr>
              <a:t>=p</a:t>
            </a:r>
            <a:r>
              <a:rPr lang="pl-PL" i="1" baseline="-25000" dirty="0" smtClean="0">
                <a:solidFill>
                  <a:srgbClr val="800000"/>
                </a:solidFill>
                <a:latin typeface="Times New Roman" pitchFamily="18" charset="0"/>
                <a:cs typeface="Times New Roman" pitchFamily="18" charset="0"/>
              </a:rPr>
              <a:t>2j</a:t>
            </a:r>
            <a:r>
              <a:rPr lang="pl-PL" i="1" dirty="0" smtClean="0">
                <a:solidFill>
                  <a:srgbClr val="800000"/>
                </a:solidFill>
                <a:latin typeface="Times New Roman" pitchFamily="18" charset="0"/>
                <a:cs typeface="Times New Roman" pitchFamily="18" charset="0"/>
              </a:rPr>
              <a:t>=….=p</a:t>
            </a:r>
            <a:r>
              <a:rPr lang="pl-PL" i="1" baseline="-25000" dirty="0" smtClean="0">
                <a:solidFill>
                  <a:srgbClr val="800000"/>
                </a:solidFill>
                <a:latin typeface="Times New Roman" pitchFamily="18" charset="0"/>
                <a:cs typeface="Times New Roman" pitchFamily="18" charset="0"/>
              </a:rPr>
              <a:t>kj</a:t>
            </a:r>
          </a:p>
          <a:p>
            <a:pPr eaLnBrk="1" hangingPunct="1"/>
            <a:endParaRPr lang="pl-PL" dirty="0" smtClean="0"/>
          </a:p>
          <a:p>
            <a:pPr eaLnBrk="1" hangingPunct="1"/>
            <a:endParaRPr lang="pl-PL" dirty="0" smtClean="0"/>
          </a:p>
        </p:txBody>
      </p:sp>
      <p:graphicFrame>
        <p:nvGraphicFramePr>
          <p:cNvPr id="6" name="Tabela 5"/>
          <p:cNvGraphicFramePr>
            <a:graphicFrameLocks noGrp="1"/>
          </p:cNvGraphicFramePr>
          <p:nvPr/>
        </p:nvGraphicFramePr>
        <p:xfrm>
          <a:off x="2776538" y="2763838"/>
          <a:ext cx="4610100" cy="2228850"/>
        </p:xfrm>
        <a:graphic>
          <a:graphicData uri="http://schemas.openxmlformats.org/drawingml/2006/table">
            <a:tbl>
              <a:tblPr/>
              <a:tblGrid>
                <a:gridCol w="876300"/>
                <a:gridCol w="685800"/>
                <a:gridCol w="609600"/>
                <a:gridCol w="609600"/>
                <a:gridCol w="609600"/>
                <a:gridCol w="609600"/>
                <a:gridCol w="609600"/>
              </a:tblGrid>
              <a:tr h="457200">
                <a:tc>
                  <a:txBody>
                    <a:bodyPr/>
                    <a:lstStyle/>
                    <a:p>
                      <a:pPr algn="ctr" fontAlgn="b"/>
                      <a:r>
                        <a:rPr lang="pl-PL" sz="2400" b="0" i="1"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bnzd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nzd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mrn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db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bdb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l-PL" sz="1100" b="0" i="1"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457200">
                <a:tc>
                  <a:txBody>
                    <a:bodyPr/>
                    <a:lstStyle/>
                    <a:p>
                      <a:pPr algn="ctr" fontAlgn="b"/>
                      <a:r>
                        <a:rPr lang="pl-PL" sz="2400" b="0" i="1" u="none" strike="noStrike">
                          <a:solidFill>
                            <a:srgbClr val="000000"/>
                          </a:solidFill>
                          <a:effectLst/>
                          <a:latin typeface="Times New Roman" pitchFamily="18" charset="0"/>
                          <a:cs typeface="Times New Roman" pitchFamily="18" charset="0"/>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dirty="0">
                          <a:solidFill>
                            <a:srgbClr val="000000"/>
                          </a:solidFill>
                          <a:effectLst/>
                          <a:latin typeface="Times New Roman" pitchFamily="18" charset="0"/>
                          <a:cs typeface="Times New Roman"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2060"/>
                          </a:solidFill>
                          <a:effectLst/>
                          <a:latin typeface="Times New Roman" pitchFamily="18" charset="0"/>
                          <a:cs typeface="Times New Roman" pitchFamily="18"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ctr" fontAlgn="b"/>
                      <a:r>
                        <a:rPr lang="pl-PL" sz="2400" b="0" i="1" u="none" strike="noStrike">
                          <a:solidFill>
                            <a:srgbClr val="000000"/>
                          </a:solidFill>
                          <a:effectLst/>
                          <a:latin typeface="Times New Roman" pitchFamily="18" charset="0"/>
                          <a:cs typeface="Times New Roman" pitchFamily="18" charset="0"/>
                        </a:rPr>
                        <a:t>A2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dirty="0">
                          <a:solidFill>
                            <a:srgbClr val="000000"/>
                          </a:solidFill>
                          <a:effectLst/>
                          <a:latin typeface="Times New Roman" pitchFamily="18" charset="0"/>
                          <a:cs typeface="Times New Roman" pitchFamily="18"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2060"/>
                          </a:solidFill>
                          <a:effectLst/>
                          <a:latin typeface="Times New Roman" pitchFamily="18" charset="0"/>
                          <a:cs typeface="Times New Roman" pitchFamily="18"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50">
                <a:tc>
                  <a:txBody>
                    <a:bodyPr/>
                    <a:lstStyle/>
                    <a:p>
                      <a:pPr algn="ctr" fontAlgn="b"/>
                      <a:r>
                        <a:rPr lang="pl-PL" sz="2400" b="0" i="1" u="none" strike="noStrike">
                          <a:solidFill>
                            <a:srgbClr val="000000"/>
                          </a:solidFill>
                          <a:effectLst/>
                          <a:latin typeface="Times New Roman" pitchFamily="18" charset="0"/>
                          <a:cs typeface="Times New Roman" pitchFamily="18" charset="0"/>
                        </a:rPr>
                        <a:t>A3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0000"/>
                          </a:solidFill>
                          <a:effectLst/>
                          <a:latin typeface="Times New Roman" pitchFamily="18" charset="0"/>
                          <a:cs typeface="Times New Roman" pitchFamily="18"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2060"/>
                          </a:solidFill>
                          <a:effectLst/>
                          <a:latin typeface="Times New Roman" pitchFamily="18" charset="0"/>
                          <a:cs typeface="Times New Roman" pitchFamily="18"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ctr" fontAlgn="b"/>
                      <a:r>
                        <a:rPr lang="pl-PL" sz="2400" b="0" i="1"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2060"/>
                          </a:solidFill>
                          <a:effectLst/>
                          <a:latin typeface="Times New Roman" pitchFamily="18" charset="0"/>
                          <a:cs typeface="Times New Roman" pitchFamily="18"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2060"/>
                          </a:solidFill>
                          <a:effectLst/>
                          <a:latin typeface="Times New Roman" pitchFamily="18" charset="0"/>
                          <a:cs typeface="Times New Roman" pitchFamily="18"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2060"/>
                          </a:solidFill>
                          <a:effectLst/>
                          <a:latin typeface="Times New Roman" pitchFamily="18" charset="0"/>
                          <a:cs typeface="Times New Roman" pitchFamily="18"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2060"/>
                          </a:solidFill>
                          <a:effectLst/>
                          <a:latin typeface="Times New Roman" pitchFamily="18" charset="0"/>
                          <a:cs typeface="Times New Roman" pitchFamily="18"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a:solidFill>
                            <a:srgbClr val="002060"/>
                          </a:solidFill>
                          <a:effectLst/>
                          <a:latin typeface="Times New Roman" pitchFamily="18" charset="0"/>
                          <a:cs typeface="Times New Roman" pitchFamily="18"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400" b="0" i="1" u="none" strike="noStrike" dirty="0">
                          <a:solidFill>
                            <a:srgbClr val="C00000"/>
                          </a:solidFill>
                          <a:effectLst/>
                          <a:latin typeface="Times New Roman" pitchFamily="18" charset="0"/>
                          <a:cs typeface="Times New Roman" pitchFamily="18"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30434" name="Object 5"/>
          <p:cNvGraphicFramePr>
            <a:graphicFrameLocks noChangeAspect="1"/>
          </p:cNvGraphicFramePr>
          <p:nvPr/>
        </p:nvGraphicFramePr>
        <p:xfrm>
          <a:off x="179512" y="4221088"/>
          <a:ext cx="2449512" cy="1354137"/>
        </p:xfrm>
        <a:graphic>
          <a:graphicData uri="http://schemas.openxmlformats.org/presentationml/2006/ole">
            <p:oleObj spid="_x0000_s536578" name="Równanie" r:id="rId3" imgW="1587240" imgH="876240" progId="">
              <p:embed/>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900113" y="0"/>
            <a:ext cx="7488237" cy="1196751"/>
          </a:xfrm>
        </p:spPr>
        <p:txBody>
          <a:bodyPr/>
          <a:lstStyle/>
          <a:p>
            <a:pPr eaLnBrk="1" hangingPunct="1"/>
            <a:r>
              <a:rPr lang="pl-PL" sz="2400" b="1" dirty="0" smtClean="0"/>
              <a:t>Tablice kontyngencji</a:t>
            </a:r>
            <a:r>
              <a:rPr lang="pl-PL" sz="2400" dirty="0" smtClean="0"/>
              <a:t/>
            </a:r>
            <a:br>
              <a:rPr lang="pl-PL" sz="2400" dirty="0" smtClean="0"/>
            </a:br>
            <a:r>
              <a:rPr lang="pl-PL" sz="2400" dirty="0" smtClean="0"/>
              <a:t>tabele liczebności, t</a:t>
            </a:r>
            <a:r>
              <a:rPr lang="pl-PL" sz="2400" b="1" dirty="0" smtClean="0"/>
              <a:t>abele krzyżowe</a:t>
            </a:r>
            <a:r>
              <a:rPr lang="pl-PL" sz="2400" dirty="0" smtClean="0"/>
              <a:t> albo </a:t>
            </a:r>
            <a:r>
              <a:rPr lang="pl-PL" sz="2400" b="1" dirty="0" smtClean="0"/>
              <a:t>rozdzielcze</a:t>
            </a:r>
            <a:r>
              <a:rPr lang="pl-PL" sz="2400" dirty="0" smtClean="0"/>
              <a:t>, </a:t>
            </a:r>
            <a:br>
              <a:rPr lang="pl-PL" sz="2400" dirty="0" smtClean="0"/>
            </a:br>
            <a:r>
              <a:rPr lang="pl-PL" sz="2400" dirty="0" smtClean="0"/>
              <a:t>a w przypadku dwóch wskaźników także </a:t>
            </a:r>
            <a:r>
              <a:rPr lang="pl-PL" sz="2400" b="1" dirty="0" err="1" smtClean="0"/>
              <a:t>dwudzielcze</a:t>
            </a:r>
            <a:r>
              <a:rPr lang="pl-PL" sz="2400" dirty="0" smtClean="0"/>
              <a:t> </a:t>
            </a:r>
          </a:p>
        </p:txBody>
      </p:sp>
      <p:graphicFrame>
        <p:nvGraphicFramePr>
          <p:cNvPr id="3" name="Tabela 2"/>
          <p:cNvGraphicFramePr>
            <a:graphicFrameLocks noGrp="1"/>
          </p:cNvGraphicFramePr>
          <p:nvPr/>
        </p:nvGraphicFramePr>
        <p:xfrm>
          <a:off x="467544" y="1268760"/>
          <a:ext cx="3456386" cy="2304256"/>
        </p:xfrm>
        <a:graphic>
          <a:graphicData uri="http://schemas.openxmlformats.org/drawingml/2006/table">
            <a:tbl>
              <a:tblPr/>
              <a:tblGrid>
                <a:gridCol w="728459"/>
                <a:gridCol w="542550"/>
                <a:gridCol w="728459"/>
                <a:gridCol w="728459"/>
                <a:gridCol w="728459"/>
              </a:tblGrid>
              <a:tr h="472668">
                <a:tc>
                  <a:txBody>
                    <a:bodyPr/>
                    <a:lstStyle/>
                    <a:p>
                      <a:pPr algn="ctr" fontAlgn="b"/>
                      <a:r>
                        <a:rPr lang="pl-PL" sz="2000" b="0" i="1" u="none" strike="noStrike" dirty="0">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y</a:t>
                      </a:r>
                      <a:r>
                        <a:rPr lang="pl-PL" sz="2000" b="0" i="1" u="none" strike="noStrike" baseline="-25000">
                          <a:solidFill>
                            <a:srgbClr val="000000"/>
                          </a:solidFill>
                          <a:effectLst/>
                          <a:latin typeface="Times New Roman" pitchFamily="18" charset="0"/>
                          <a:cs typeface="Times New Roman" pitchFamily="18" charset="0"/>
                        </a:rPr>
                        <a:t>1</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y</a:t>
                      </a:r>
                      <a:r>
                        <a:rPr lang="pl-PL" sz="2000" b="0" i="1" u="none" strike="noStrike" baseline="-25000" dirty="0">
                          <a:solidFill>
                            <a:srgbClr val="000000"/>
                          </a:solidFill>
                          <a:effectLst/>
                          <a:latin typeface="Times New Roman" pitchFamily="18" charset="0"/>
                          <a:cs typeface="Times New Roman" pitchFamily="18" charset="0"/>
                        </a:rPr>
                        <a:t>2</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y</a:t>
                      </a:r>
                      <a:r>
                        <a:rPr lang="pl-PL" sz="2000" b="0" i="1" u="none" strike="noStrike" baseline="-25000">
                          <a:solidFill>
                            <a:srgbClr val="000000"/>
                          </a:solidFill>
                          <a:effectLst/>
                          <a:latin typeface="Times New Roman" pitchFamily="18" charset="0"/>
                          <a:cs typeface="Times New Roman" pitchFamily="18" charset="0"/>
                        </a:rPr>
                        <a:t>m</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668">
                <a:tc>
                  <a:txBody>
                    <a:bodyPr/>
                    <a:lstStyle/>
                    <a:p>
                      <a:pPr algn="ctr" fontAlgn="b"/>
                      <a:r>
                        <a:rPr lang="pl-PL" sz="2000" b="0" i="1" u="none" strike="noStrike" dirty="0">
                          <a:solidFill>
                            <a:srgbClr val="000000"/>
                          </a:solidFill>
                          <a:effectLst/>
                          <a:latin typeface="Times New Roman" pitchFamily="18" charset="0"/>
                          <a:cs typeface="Times New Roman" pitchFamily="18" charset="0"/>
                        </a:rPr>
                        <a:t>x</a:t>
                      </a:r>
                      <a:r>
                        <a:rPr lang="pl-PL" sz="2000" b="0" i="1" u="none" strike="noStrike" baseline="-25000" dirty="0">
                          <a:solidFill>
                            <a:srgbClr val="000000"/>
                          </a:solidFill>
                          <a:effectLst/>
                          <a:latin typeface="Times New Roman" pitchFamily="18" charset="0"/>
                          <a:cs typeface="Times New Roman" pitchFamily="18" charset="0"/>
                        </a:rPr>
                        <a:t>1</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11</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n</a:t>
                      </a:r>
                      <a:r>
                        <a:rPr lang="pl-PL" sz="2000" b="0" i="1" u="none" strike="noStrike" baseline="-25000" dirty="0">
                          <a:solidFill>
                            <a:srgbClr val="000000"/>
                          </a:solidFill>
                          <a:effectLst/>
                          <a:latin typeface="Times New Roman" pitchFamily="18" charset="0"/>
                          <a:cs typeface="Times New Roman" pitchFamily="18" charset="0"/>
                        </a:rPr>
                        <a:t>12</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1m</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668">
                <a:tc>
                  <a:txBody>
                    <a:bodyPr/>
                    <a:lstStyle/>
                    <a:p>
                      <a:pPr algn="ctr" fontAlgn="b"/>
                      <a:r>
                        <a:rPr lang="pl-PL" sz="2000" b="0" i="1" u="none" strike="noStrike">
                          <a:solidFill>
                            <a:srgbClr val="000000"/>
                          </a:solidFill>
                          <a:effectLst/>
                          <a:latin typeface="Times New Roman" pitchFamily="18" charset="0"/>
                          <a:cs typeface="Times New Roman" pitchFamily="18" charset="0"/>
                        </a:rPr>
                        <a:t>x</a:t>
                      </a:r>
                      <a:r>
                        <a:rPr lang="pl-PL" sz="2000" b="0" i="1" u="none" strike="noStrike" baseline="-25000">
                          <a:solidFill>
                            <a:srgbClr val="000000"/>
                          </a:solidFill>
                          <a:effectLst/>
                          <a:latin typeface="Times New Roman" pitchFamily="18" charset="0"/>
                          <a:cs typeface="Times New Roman" pitchFamily="18" charset="0"/>
                        </a:rPr>
                        <a:t>2</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21</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22</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2m</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584">
                <a:tc>
                  <a:txBody>
                    <a:bodyPr/>
                    <a:lstStyle/>
                    <a:p>
                      <a:pPr algn="ctr" fontAlgn="b"/>
                      <a:r>
                        <a:rPr lang="pl-PL" sz="2000" b="0" i="1" u="none" strike="noStrike">
                          <a:solidFill>
                            <a:srgbClr val="000000"/>
                          </a:solidFill>
                          <a:effectLst/>
                          <a:latin typeface="Times New Roman" pitchFamily="18" charset="0"/>
                          <a:cs typeface="Times New Roman"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668">
                <a:tc>
                  <a:txBody>
                    <a:bodyPr/>
                    <a:lstStyle/>
                    <a:p>
                      <a:pPr algn="ctr" fontAlgn="b"/>
                      <a:r>
                        <a:rPr lang="pl-PL" sz="2000" b="0" i="1" u="none" strike="noStrike">
                          <a:solidFill>
                            <a:srgbClr val="000000"/>
                          </a:solidFill>
                          <a:effectLst/>
                          <a:latin typeface="Times New Roman" pitchFamily="18" charset="0"/>
                          <a:cs typeface="Times New Roman" pitchFamily="18" charset="0"/>
                        </a:rPr>
                        <a:t>x</a:t>
                      </a:r>
                      <a:r>
                        <a:rPr lang="pl-PL" sz="2000" b="0" i="1" u="none" strike="noStrike" baseline="-25000">
                          <a:solidFill>
                            <a:srgbClr val="000000"/>
                          </a:solidFill>
                          <a:effectLst/>
                          <a:latin typeface="Times New Roman" pitchFamily="18" charset="0"/>
                          <a:cs typeface="Times New Roman" pitchFamily="18" charset="0"/>
                        </a:rPr>
                        <a:t>k</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k1</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n</a:t>
                      </a:r>
                      <a:r>
                        <a:rPr lang="pl-PL" sz="2000" b="0" i="1" u="none" strike="noStrike" baseline="-25000" dirty="0">
                          <a:solidFill>
                            <a:srgbClr val="000000"/>
                          </a:solidFill>
                          <a:effectLst/>
                          <a:latin typeface="Times New Roman" pitchFamily="18" charset="0"/>
                          <a:cs typeface="Times New Roman" pitchFamily="18" charset="0"/>
                        </a:rPr>
                        <a:t>k2</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err="1">
                          <a:solidFill>
                            <a:srgbClr val="000000"/>
                          </a:solidFill>
                          <a:effectLst/>
                          <a:latin typeface="Times New Roman" pitchFamily="18" charset="0"/>
                          <a:cs typeface="Times New Roman" pitchFamily="18" charset="0"/>
                        </a:rPr>
                        <a:t>n</a:t>
                      </a:r>
                      <a:r>
                        <a:rPr lang="pl-PL" sz="2000" b="0" i="1" u="none" strike="noStrike" baseline="-25000" dirty="0" err="1">
                          <a:solidFill>
                            <a:srgbClr val="000000"/>
                          </a:solidFill>
                          <a:effectLst/>
                          <a:latin typeface="Times New Roman" pitchFamily="18" charset="0"/>
                          <a:cs typeface="Times New Roman" pitchFamily="18" charset="0"/>
                        </a:rPr>
                        <a:t>km</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Symbol zastępczy zawartości 7"/>
          <p:cNvGraphicFramePr>
            <a:graphicFrameLocks noGrp="1"/>
          </p:cNvGraphicFramePr>
          <p:nvPr>
            <p:ph sz="half" idx="2"/>
          </p:nvPr>
        </p:nvGraphicFramePr>
        <p:xfrm>
          <a:off x="4932040" y="2852936"/>
          <a:ext cx="3312368" cy="1247775"/>
        </p:xfrm>
        <a:graphic>
          <a:graphicData uri="http://schemas.openxmlformats.org/drawingml/2006/table">
            <a:tbl>
              <a:tblPr/>
              <a:tblGrid>
                <a:gridCol w="792088"/>
                <a:gridCol w="1202456"/>
                <a:gridCol w="1317824"/>
              </a:tblGrid>
              <a:tr h="597848">
                <a:tc>
                  <a:txBody>
                    <a:bodyPr/>
                    <a:lstStyle/>
                    <a:p>
                      <a:pPr algn="ctr" fontAlgn="b"/>
                      <a:r>
                        <a:rPr lang="pl-PL" sz="2000" b="0" i="1"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brak usterek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wystąpiła usterka(i)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4">
                <a:tc>
                  <a:txBody>
                    <a:bodyPr/>
                    <a:lstStyle/>
                    <a:p>
                      <a:pPr algn="ctr" fontAlgn="b"/>
                      <a:r>
                        <a:rPr lang="pl-PL" sz="2000" b="0" i="1" u="none" strike="noStrike">
                          <a:solidFill>
                            <a:srgbClr val="000000"/>
                          </a:solidFill>
                          <a:effectLst/>
                          <a:latin typeface="Times New Roman" pitchFamily="18" charset="0"/>
                          <a:cs typeface="Times New Roman" pitchFamily="18" charset="0"/>
                        </a:rPr>
                        <a:t>≤ 65</a:t>
                      </a:r>
                      <a:r>
                        <a:rPr lang="pl-PL" sz="2000" b="0" i="1" u="none" strike="noStrike" baseline="30000">
                          <a:solidFill>
                            <a:srgbClr val="000000"/>
                          </a:solidFill>
                          <a:effectLst/>
                          <a:latin typeface="Times New Roman" pitchFamily="18" charset="0"/>
                          <a:cs typeface="Times New Roman" pitchFamily="18" charset="0"/>
                        </a:rPr>
                        <a:t>o</a:t>
                      </a:r>
                      <a:r>
                        <a:rPr lang="pl-PL" sz="2000" b="0" i="1" u="none" strike="noStrike">
                          <a:solidFill>
                            <a:srgbClr val="000000"/>
                          </a:solidFill>
                          <a:effectLst/>
                          <a:latin typeface="Times New Roman" pitchFamily="18" charset="0"/>
                          <a:cs typeface="Times New Roman" pitchFamily="18"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4">
                <a:tc>
                  <a:txBody>
                    <a:bodyPr/>
                    <a:lstStyle/>
                    <a:p>
                      <a:pPr algn="ctr" fontAlgn="b"/>
                      <a:r>
                        <a:rPr lang="pl-PL" sz="2000" b="0" i="1" u="none" strike="noStrike" dirty="0">
                          <a:solidFill>
                            <a:srgbClr val="000000"/>
                          </a:solidFill>
                          <a:effectLst/>
                          <a:latin typeface="Times New Roman" pitchFamily="18" charset="0"/>
                          <a:cs typeface="Times New Roman" pitchFamily="18" charset="0"/>
                        </a:rPr>
                        <a:t>&gt; 65</a:t>
                      </a:r>
                      <a:r>
                        <a:rPr lang="pl-PL" sz="2000" b="0" i="1" u="none" strike="noStrike" baseline="30000" dirty="0">
                          <a:solidFill>
                            <a:srgbClr val="000000"/>
                          </a:solidFill>
                          <a:effectLst/>
                          <a:latin typeface="Times New Roman" pitchFamily="18" charset="0"/>
                          <a:cs typeface="Times New Roman" pitchFamily="18" charset="0"/>
                        </a:rPr>
                        <a:t>o</a:t>
                      </a:r>
                      <a:r>
                        <a:rPr lang="pl-PL" sz="2000" b="0" i="1" u="none" strike="noStrike" dirty="0">
                          <a:solidFill>
                            <a:srgbClr val="000000"/>
                          </a:solidFill>
                          <a:effectLst/>
                          <a:latin typeface="Times New Roman" pitchFamily="18" charset="0"/>
                          <a:cs typeface="Times New Roman" pitchFamily="18"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ela 8"/>
          <p:cNvGraphicFramePr>
            <a:graphicFrameLocks noGrp="1"/>
          </p:cNvGraphicFramePr>
          <p:nvPr/>
        </p:nvGraphicFramePr>
        <p:xfrm>
          <a:off x="4932040" y="4581128"/>
          <a:ext cx="3312368" cy="1368152"/>
        </p:xfrm>
        <a:graphic>
          <a:graphicData uri="http://schemas.openxmlformats.org/drawingml/2006/table">
            <a:tbl>
              <a:tblPr/>
              <a:tblGrid>
                <a:gridCol w="882482"/>
                <a:gridCol w="1133742"/>
                <a:gridCol w="1296144"/>
              </a:tblGrid>
              <a:tr h="661274">
                <a:tc>
                  <a:txBody>
                    <a:bodyPr/>
                    <a:lstStyle/>
                    <a:p>
                      <a:pPr algn="ctr" fontAlgn="b"/>
                      <a:r>
                        <a:rPr lang="pl-PL" sz="2000" b="0" i="1"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brak usterek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wystąpiła usterka(i)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439">
                <a:tc>
                  <a:txBody>
                    <a:bodyPr/>
                    <a:lstStyle/>
                    <a:p>
                      <a:pPr algn="ctr" fontAlgn="b"/>
                      <a:r>
                        <a:rPr lang="pl-PL" sz="2000" b="0" i="1" u="none" strike="noStrike">
                          <a:solidFill>
                            <a:srgbClr val="000000"/>
                          </a:solidFill>
                          <a:effectLst/>
                          <a:latin typeface="Times New Roman" pitchFamily="18" charset="0"/>
                          <a:cs typeface="Times New Roman" pitchFamily="18" charset="0"/>
                        </a:rPr>
                        <a:t>≤ 65</a:t>
                      </a:r>
                      <a:r>
                        <a:rPr lang="pl-PL" sz="2000" b="0" i="1" u="none" strike="noStrike" baseline="30000">
                          <a:solidFill>
                            <a:srgbClr val="000000"/>
                          </a:solidFill>
                          <a:effectLst/>
                          <a:latin typeface="Times New Roman" pitchFamily="18" charset="0"/>
                          <a:cs typeface="Times New Roman" pitchFamily="18" charset="0"/>
                        </a:rPr>
                        <a:t>o</a:t>
                      </a:r>
                      <a:r>
                        <a:rPr lang="pl-PL" sz="2000" b="0" i="1" u="none" strike="noStrike">
                          <a:solidFill>
                            <a:srgbClr val="000000"/>
                          </a:solidFill>
                          <a:effectLst/>
                          <a:latin typeface="Times New Roman" pitchFamily="18" charset="0"/>
                          <a:cs typeface="Times New Roman" pitchFamily="18"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439">
                <a:tc>
                  <a:txBody>
                    <a:bodyPr/>
                    <a:lstStyle/>
                    <a:p>
                      <a:pPr algn="ctr" fontAlgn="b"/>
                      <a:r>
                        <a:rPr lang="pl-PL" sz="2000" b="0" i="1" u="none" strike="noStrike">
                          <a:solidFill>
                            <a:srgbClr val="000000"/>
                          </a:solidFill>
                          <a:effectLst/>
                          <a:latin typeface="Times New Roman" pitchFamily="18" charset="0"/>
                          <a:cs typeface="Times New Roman" pitchFamily="18" charset="0"/>
                        </a:rPr>
                        <a:t>&gt; 65</a:t>
                      </a:r>
                      <a:r>
                        <a:rPr lang="pl-PL" sz="2000" b="0" i="1" u="none" strike="noStrike" baseline="30000">
                          <a:solidFill>
                            <a:srgbClr val="000000"/>
                          </a:solidFill>
                          <a:effectLst/>
                          <a:latin typeface="Times New Roman" pitchFamily="18" charset="0"/>
                          <a:cs typeface="Times New Roman" pitchFamily="18" charset="0"/>
                        </a:rPr>
                        <a:t>o</a:t>
                      </a:r>
                      <a:r>
                        <a:rPr lang="pl-PL" sz="2000" b="0" i="1" u="none" strike="noStrike">
                          <a:solidFill>
                            <a:srgbClr val="000000"/>
                          </a:solidFill>
                          <a:effectLst/>
                          <a:latin typeface="Times New Roman" pitchFamily="18" charset="0"/>
                          <a:cs typeface="Times New Roman" pitchFamily="18"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342" name="pole tekstowe 9"/>
          <p:cNvSpPr txBox="1">
            <a:spLocks noChangeArrowheads="1"/>
          </p:cNvSpPr>
          <p:nvPr/>
        </p:nvSpPr>
        <p:spPr bwMode="auto">
          <a:xfrm flipH="1">
            <a:off x="4860032" y="1340768"/>
            <a:ext cx="3960813" cy="1322387"/>
          </a:xfrm>
          <a:prstGeom prst="rect">
            <a:avLst/>
          </a:prstGeom>
          <a:noFill/>
          <a:ln w="9525">
            <a:noFill/>
            <a:miter lim="800000"/>
            <a:headEnd/>
            <a:tailEnd/>
          </a:ln>
        </p:spPr>
        <p:txBody>
          <a:bodyPr>
            <a:spAutoFit/>
          </a:bodyPr>
          <a:lstStyle/>
          <a:p>
            <a:r>
              <a:rPr lang="pl-PL" sz="2000" dirty="0"/>
              <a:t>Czy musiało dojść do katastrofy </a:t>
            </a:r>
            <a:r>
              <a:rPr lang="pl-PL" sz="2000" dirty="0" err="1"/>
              <a:t>Challengera</a:t>
            </a:r>
            <a:r>
              <a:rPr lang="pl-PL" sz="2000" dirty="0"/>
              <a:t> w 1986r. </a:t>
            </a:r>
          </a:p>
          <a:p>
            <a:r>
              <a:rPr lang="pl-PL" sz="2000" dirty="0"/>
              <a:t>Analiza danych z wcześniejszych 24 startów</a:t>
            </a:r>
          </a:p>
        </p:txBody>
      </p:sp>
      <p:pic>
        <p:nvPicPr>
          <p:cNvPr id="486401" name="Picture 1"/>
          <p:cNvPicPr>
            <a:picLocks noChangeAspect="1" noChangeArrowheads="1"/>
          </p:cNvPicPr>
          <p:nvPr/>
        </p:nvPicPr>
        <p:blipFill>
          <a:blip r:embed="rId2" cstate="print"/>
          <a:srcRect/>
          <a:stretch>
            <a:fillRect/>
          </a:stretch>
        </p:blipFill>
        <p:spPr bwMode="auto">
          <a:xfrm>
            <a:off x="323528" y="4077073"/>
            <a:ext cx="3960440"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331778" name="Rectangle 2"/>
          <p:cNvSpPr>
            <a:spLocks noGrp="1" noChangeArrowheads="1"/>
          </p:cNvSpPr>
          <p:nvPr>
            <p:ph type="title"/>
          </p:nvPr>
        </p:nvSpPr>
        <p:spPr/>
        <p:txBody>
          <a:bodyPr/>
          <a:lstStyle/>
          <a:p>
            <a:r>
              <a:rPr lang="pl-PL" b="1"/>
              <a:t>Przykład</a:t>
            </a:r>
          </a:p>
        </p:txBody>
      </p:sp>
      <p:sp>
        <p:nvSpPr>
          <p:cNvPr id="331779" name="Rectangle 3"/>
          <p:cNvSpPr>
            <a:spLocks noGrp="1" noChangeArrowheads="1"/>
          </p:cNvSpPr>
          <p:nvPr>
            <p:ph type="body" idx="1"/>
          </p:nvPr>
        </p:nvSpPr>
        <p:spPr>
          <a:xfrm>
            <a:off x="323850" y="1125538"/>
            <a:ext cx="8374063" cy="5256212"/>
          </a:xfrm>
        </p:spPr>
        <p:txBody>
          <a:bodyPr/>
          <a:lstStyle/>
          <a:p>
            <a:pPr>
              <a:buFont typeface="Georgia" pitchFamily="18" charset="0"/>
              <a:buNone/>
            </a:pPr>
            <a:r>
              <a:rPr lang="pl-PL" sz="2000" dirty="0" smtClean="0"/>
              <a:t>Do </a:t>
            </a:r>
            <a:r>
              <a:rPr lang="pl-PL" sz="2000" dirty="0"/>
              <a:t>badania wybrano 500 mieszkańców Rzeszowa, których poproszono o określenie, czy czują się bezpiecznie. Wyniki odpowiedzi respondentów zostały przedstawione w tabeli niezależności. </a:t>
            </a:r>
            <a:endParaRPr lang="pl-PL" sz="2000" dirty="0" smtClean="0"/>
          </a:p>
          <a:p>
            <a:pPr>
              <a:buFont typeface="Georgia" pitchFamily="18" charset="0"/>
              <a:buNone/>
            </a:pPr>
            <a:r>
              <a:rPr lang="pl-PL" sz="2000" b="1" dirty="0" smtClean="0"/>
              <a:t>Sprawdź</a:t>
            </a:r>
            <a:r>
              <a:rPr lang="pl-PL" sz="2000" b="1" dirty="0"/>
              <a:t>, czy istnieje zależność między płcią respondenta a poczuciem jego bezpieczeństwa, przyjmując poziom istotności alfa= 0,05.</a:t>
            </a:r>
            <a:endParaRPr lang="pl-PL" sz="2000" dirty="0"/>
          </a:p>
          <a:p>
            <a:endParaRPr lang="pl-PL" sz="2000" dirty="0"/>
          </a:p>
        </p:txBody>
      </p:sp>
      <p:graphicFrame>
        <p:nvGraphicFramePr>
          <p:cNvPr id="331819" name="Group 43"/>
          <p:cNvGraphicFramePr>
            <a:graphicFrameLocks noGrp="1"/>
          </p:cNvGraphicFramePr>
          <p:nvPr/>
        </p:nvGraphicFramePr>
        <p:xfrm>
          <a:off x="251520" y="2996952"/>
          <a:ext cx="4392489" cy="1737360"/>
        </p:xfrm>
        <a:graphic>
          <a:graphicData uri="http://schemas.openxmlformats.org/drawingml/2006/table">
            <a:tbl>
              <a:tblPr/>
              <a:tblGrid>
                <a:gridCol w="1463742"/>
                <a:gridCol w="865111"/>
                <a:gridCol w="904261"/>
                <a:gridCol w="1159375"/>
              </a:tblGrid>
              <a:tr h="504055">
                <a:tc rowSpan="2">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endParaRPr kumimoji="0" lang="pl-PL" sz="1800" b="1" i="0" u="none" strike="noStrike" cap="none" normalizeH="0" baseline="0" dirty="0" smtClean="0">
                        <a:ln>
                          <a:noFill/>
                        </a:ln>
                        <a:solidFill>
                          <a:srgbClr val="FFFFFF"/>
                        </a:solidFill>
                        <a:effectLst/>
                        <a:latin typeface="+mn-lt"/>
                      </a:endParaRPr>
                    </a:p>
                    <a:p>
                      <a:pPr marL="354013" marR="0" lvl="0" indent="-354013" algn="ctr" defTabSz="914400" rtl="0" eaLnBrk="1" fontAlgn="base" latinLnBrk="0" hangingPunct="1">
                        <a:lnSpc>
                          <a:spcPct val="100000"/>
                        </a:lnSpc>
                        <a:spcBef>
                          <a:spcPct val="0"/>
                        </a:spcBef>
                        <a:spcAft>
                          <a:spcPct val="0"/>
                        </a:spcAft>
                        <a:buClrTx/>
                        <a:buSzTx/>
                        <a:buFontTx/>
                        <a:buNone/>
                        <a:tabLst/>
                      </a:pPr>
                      <a:endParaRPr kumimoji="0" lang="pl-PL" sz="1800" b="1" i="0" u="none" strike="noStrike" cap="none" normalizeH="0" baseline="0" dirty="0" smtClean="0">
                        <a:ln>
                          <a:noFill/>
                        </a:ln>
                        <a:solidFill>
                          <a:srgbClr val="FFFFFF"/>
                        </a:solidFill>
                        <a:effectLst/>
                        <a:latin typeface="+mn-lt"/>
                      </a:endParaRPr>
                    </a:p>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mn-lt"/>
                        </a:rPr>
                        <a:t>Płeć</a:t>
                      </a:r>
                      <a:endParaRPr kumimoji="0" lang="pl-PL" sz="1800" b="1" i="0" u="none" strike="noStrike" cap="none" normalizeH="0" baseline="0" dirty="0" smtClean="0">
                        <a:ln>
                          <a:noFill/>
                        </a:ln>
                        <a:solidFill>
                          <a:srgbClr val="FFFFFF"/>
                        </a:solidFill>
                        <a:effectLst/>
                        <a:latin typeface="+mn-lt"/>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mn-lt"/>
                        </a:rPr>
                        <a:t>Czy czuje się bezpiecznie?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pl-PL"/>
                    </a:p>
                  </a:txBody>
                  <a:tcPr/>
                </a:tc>
                <a:tc rowSpan="2">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mn-lt"/>
                        </a:rPr>
                        <a:t>RAZEM</a:t>
                      </a:r>
                      <a:endParaRPr kumimoji="0" lang="pl-PL" sz="1800" b="1" i="0" u="none" strike="noStrike" cap="none" normalizeH="0" baseline="0" dirty="0" smtClean="0">
                        <a:ln>
                          <a:noFill/>
                        </a:ln>
                        <a:solidFill>
                          <a:srgbClr val="FFFFFF"/>
                        </a:solidFill>
                        <a:effectLst/>
                        <a:latin typeface="+mn-lt"/>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72008">
                <a:tc vMerge="1">
                  <a:txBody>
                    <a:bodyPr/>
                    <a:lstStyle/>
                    <a:p>
                      <a:endParaRPr lang="pl-PL"/>
                    </a:p>
                  </a:txBody>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Tak</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Nie</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vMerge="1">
                  <a:txBody>
                    <a:bodyPr/>
                    <a:lstStyle/>
                    <a:p>
                      <a:endParaRPr lang="pl-PL"/>
                    </a:p>
                  </a:txBody>
                  <a:tcPr/>
                </a:tc>
              </a:tr>
              <a:tr h="160623">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Mężczyzna</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30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80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110</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60623">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Kobieta</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170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220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390</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60623">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RAZEM</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200</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300</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500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graphicFrame>
        <p:nvGraphicFramePr>
          <p:cNvPr id="7" name="Wykres 6"/>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539750" y="1844675"/>
            <a:ext cx="3562350" cy="3429000"/>
          </a:xfrm>
          <a:prstGeom prst="rect">
            <a:avLst/>
          </a:prstGeom>
          <a:noFill/>
          <a:ln w="9525">
            <a:noFill/>
            <a:miter lim="800000"/>
            <a:headEnd/>
            <a:tailEnd/>
          </a:ln>
        </p:spPr>
      </p:pic>
      <p:pic>
        <p:nvPicPr>
          <p:cNvPr id="26628" name="Picture 4"/>
          <p:cNvPicPr>
            <a:picLocks noChangeAspect="1" noChangeArrowheads="1"/>
          </p:cNvPicPr>
          <p:nvPr/>
        </p:nvPicPr>
        <p:blipFill>
          <a:blip r:embed="rId3" cstate="print"/>
          <a:srcRect/>
          <a:stretch>
            <a:fillRect/>
          </a:stretch>
        </p:blipFill>
        <p:spPr bwMode="auto">
          <a:xfrm>
            <a:off x="3563938" y="2420938"/>
            <a:ext cx="5183187" cy="4256087"/>
          </a:xfrm>
          <a:prstGeom prst="rect">
            <a:avLst/>
          </a:prstGeom>
          <a:noFill/>
          <a:ln w="9525">
            <a:noFill/>
            <a:miter lim="800000"/>
            <a:headEnd/>
            <a:tailEnd/>
          </a:ln>
        </p:spPr>
      </p:pic>
      <p:sp>
        <p:nvSpPr>
          <p:cNvPr id="26629" name="Line 5"/>
          <p:cNvSpPr>
            <a:spLocks noChangeShapeType="1"/>
          </p:cNvSpPr>
          <p:nvPr/>
        </p:nvSpPr>
        <p:spPr bwMode="auto">
          <a:xfrm flipH="1">
            <a:off x="3851275" y="1844675"/>
            <a:ext cx="2089150" cy="360363"/>
          </a:xfrm>
          <a:prstGeom prst="line">
            <a:avLst/>
          </a:prstGeom>
          <a:noFill/>
          <a:ln w="9525">
            <a:solidFill>
              <a:schemeClr val="hlink"/>
            </a:solidFill>
            <a:miter lim="800000"/>
            <a:headEnd/>
            <a:tailEnd type="triangle" w="med" len="med"/>
          </a:ln>
          <a:effectLst/>
        </p:spPr>
        <p:txBody>
          <a:bodyPr wrap="none"/>
          <a:lstStyle/>
          <a:p>
            <a:endParaRPr lang="pl-PL"/>
          </a:p>
        </p:txBody>
      </p:sp>
      <p:sp>
        <p:nvSpPr>
          <p:cNvPr id="26630" name="Line 6"/>
          <p:cNvSpPr>
            <a:spLocks noChangeShapeType="1"/>
          </p:cNvSpPr>
          <p:nvPr/>
        </p:nvSpPr>
        <p:spPr bwMode="auto">
          <a:xfrm flipH="1">
            <a:off x="4859338" y="1268413"/>
            <a:ext cx="3457575" cy="4321175"/>
          </a:xfrm>
          <a:prstGeom prst="line">
            <a:avLst/>
          </a:prstGeom>
          <a:noFill/>
          <a:ln w="9525">
            <a:solidFill>
              <a:schemeClr val="hlink"/>
            </a:solidFill>
            <a:miter lim="800000"/>
            <a:headEnd/>
            <a:tailEnd type="triangle" w="med" len="med"/>
          </a:ln>
          <a:effectLst/>
        </p:spPr>
        <p:txBody>
          <a:bodyPr wrap="none"/>
          <a:lstStyle/>
          <a:p>
            <a:endParaRPr lang="pl-PL"/>
          </a:p>
        </p:txBody>
      </p:sp>
      <p:sp>
        <p:nvSpPr>
          <p:cNvPr id="6" name="AutoShape 17"/>
          <p:cNvSpPr>
            <a:spLocks noChangeArrowheads="1"/>
          </p:cNvSpPr>
          <p:nvPr/>
        </p:nvSpPr>
        <p:spPr bwMode="auto">
          <a:xfrm>
            <a:off x="5292080" y="2996952"/>
            <a:ext cx="1872208" cy="432048"/>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
        <p:nvSpPr>
          <p:cNvPr id="7" name="AutoShape 17"/>
          <p:cNvSpPr>
            <a:spLocks noChangeArrowheads="1"/>
          </p:cNvSpPr>
          <p:nvPr/>
        </p:nvSpPr>
        <p:spPr bwMode="auto">
          <a:xfrm>
            <a:off x="7164288" y="3284984"/>
            <a:ext cx="1224136" cy="215900"/>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
        <p:nvSpPr>
          <p:cNvPr id="8" name="AutoShape 17"/>
          <p:cNvSpPr>
            <a:spLocks noChangeArrowheads="1"/>
          </p:cNvSpPr>
          <p:nvPr/>
        </p:nvSpPr>
        <p:spPr bwMode="auto">
          <a:xfrm>
            <a:off x="3563888" y="3789040"/>
            <a:ext cx="1800200" cy="216024"/>
          </a:xfrm>
          <a:prstGeom prst="roundRect">
            <a:avLst>
              <a:gd name="adj" fmla="val 16667"/>
            </a:avLst>
          </a:prstGeom>
          <a:noFill/>
          <a:ln w="25400">
            <a:solidFill>
              <a:srgbClr val="800000"/>
            </a:solidFill>
            <a:round/>
            <a:headEnd/>
            <a:tailEnd/>
          </a:ln>
          <a:effectLst/>
        </p:spPr>
        <p:txBody>
          <a:bodyPr wrap="none" anchor="ctr"/>
          <a:lstStyle/>
          <a:p>
            <a:endParaRPr lang="pl-PL" sz="200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908050"/>
            <a:ext cx="4864100" cy="56896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572000" y="981075"/>
            <a:ext cx="4572000" cy="2849563"/>
          </a:xfrm>
          <a:prstGeom prst="rect">
            <a:avLst/>
          </a:prstGeom>
          <a:noFill/>
          <a:ln w="9525">
            <a:noFill/>
            <a:miter lim="800000"/>
            <a:headEnd/>
            <a:tailEnd/>
          </a:ln>
        </p:spPr>
      </p:pic>
      <p:sp>
        <p:nvSpPr>
          <p:cNvPr id="13316" name="Line 4"/>
          <p:cNvSpPr>
            <a:spLocks noChangeShapeType="1"/>
          </p:cNvSpPr>
          <p:nvPr/>
        </p:nvSpPr>
        <p:spPr bwMode="auto">
          <a:xfrm flipV="1">
            <a:off x="1908175" y="1196975"/>
            <a:ext cx="4392613" cy="792163"/>
          </a:xfrm>
          <a:prstGeom prst="line">
            <a:avLst/>
          </a:prstGeom>
          <a:noFill/>
          <a:ln w="9525">
            <a:solidFill>
              <a:schemeClr val="hlink"/>
            </a:solidFill>
            <a:miter lim="800000"/>
            <a:headEnd/>
            <a:tailEnd type="triangle" w="med" len="med"/>
          </a:ln>
          <a:effectLst/>
        </p:spPr>
        <p:txBody>
          <a:bodyPr wrap="none"/>
          <a:lstStyle/>
          <a:p>
            <a:endParaRPr lang="pl-PL"/>
          </a:p>
        </p:txBody>
      </p:sp>
      <p:pic>
        <p:nvPicPr>
          <p:cNvPr id="13317" name="Picture 5"/>
          <p:cNvPicPr>
            <a:picLocks noChangeAspect="1" noChangeArrowheads="1"/>
          </p:cNvPicPr>
          <p:nvPr/>
        </p:nvPicPr>
        <p:blipFill>
          <a:blip r:embed="rId4" cstate="print"/>
          <a:srcRect/>
          <a:stretch>
            <a:fillRect/>
          </a:stretch>
        </p:blipFill>
        <p:spPr bwMode="auto">
          <a:xfrm>
            <a:off x="5003800" y="3933825"/>
            <a:ext cx="3494088" cy="2724150"/>
          </a:xfrm>
          <a:prstGeom prst="rect">
            <a:avLst/>
          </a:prstGeom>
          <a:noFill/>
          <a:ln w="9525">
            <a:noFill/>
            <a:miter lim="800000"/>
            <a:headEnd/>
            <a:tailEnd/>
          </a:ln>
        </p:spPr>
      </p:pic>
      <p:sp>
        <p:nvSpPr>
          <p:cNvPr id="13318" name="Line 6"/>
          <p:cNvSpPr>
            <a:spLocks noChangeShapeType="1"/>
          </p:cNvSpPr>
          <p:nvPr/>
        </p:nvSpPr>
        <p:spPr bwMode="auto">
          <a:xfrm>
            <a:off x="2627313" y="2852738"/>
            <a:ext cx="2808287" cy="2303462"/>
          </a:xfrm>
          <a:prstGeom prst="line">
            <a:avLst/>
          </a:prstGeom>
          <a:noFill/>
          <a:ln w="9525">
            <a:solidFill>
              <a:schemeClr val="hlink"/>
            </a:solidFill>
            <a:miter lim="800000"/>
            <a:headEnd/>
            <a:tailEnd type="triangle" w="med" len="med"/>
          </a:ln>
          <a:effectLst/>
        </p:spPr>
        <p:txBody>
          <a:bodyPr wrap="none"/>
          <a:lstStyle/>
          <a:p>
            <a:endParaRPr lang="pl-PL"/>
          </a:p>
        </p:txBody>
      </p:sp>
      <p:sp>
        <p:nvSpPr>
          <p:cNvPr id="13319" name="Rectangle 7"/>
          <p:cNvSpPr>
            <a:spLocks noChangeArrowheads="1"/>
          </p:cNvSpPr>
          <p:nvPr/>
        </p:nvSpPr>
        <p:spPr bwMode="auto">
          <a:xfrm>
            <a:off x="1258888" y="260350"/>
            <a:ext cx="8137525" cy="457200"/>
          </a:xfrm>
          <a:prstGeom prst="rect">
            <a:avLst/>
          </a:prstGeom>
          <a:noFill/>
          <a:ln w="9525">
            <a:noFill/>
            <a:miter lim="800000"/>
            <a:headEnd/>
            <a:tailEnd/>
          </a:ln>
          <a:effectLst/>
        </p:spPr>
        <p:txBody>
          <a:bodyPr>
            <a:spAutoFit/>
          </a:bodyPr>
          <a:lstStyle/>
          <a:p>
            <a:r>
              <a:rPr lang="pl-PL" sz="2400">
                <a:solidFill>
                  <a:schemeClr val="tx2"/>
                </a:solidFill>
                <a:latin typeface="Tahoma" pitchFamily="34" charset="0"/>
              </a:rPr>
              <a:t>Analiza zależności pomiędzy zmiennymi jakościowymi</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684213" y="0"/>
            <a:ext cx="6840537" cy="1844675"/>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250825" y="1844675"/>
            <a:ext cx="8424863"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355330" name="Rectangle 2"/>
          <p:cNvSpPr>
            <a:spLocks noGrp="1" noChangeArrowheads="1"/>
          </p:cNvSpPr>
          <p:nvPr>
            <p:ph type="title"/>
          </p:nvPr>
        </p:nvSpPr>
        <p:spPr/>
        <p:txBody>
          <a:bodyPr/>
          <a:lstStyle/>
          <a:p>
            <a:r>
              <a:rPr lang="pl-PL" dirty="0">
                <a:solidFill>
                  <a:srgbClr val="006699"/>
                </a:solidFill>
              </a:rPr>
              <a:t>Korelacje</a:t>
            </a:r>
            <a:r>
              <a:rPr lang="pl-PL" dirty="0"/>
              <a:t> </a:t>
            </a:r>
            <a:r>
              <a:rPr lang="pl-PL" dirty="0">
                <a:solidFill>
                  <a:srgbClr val="800000"/>
                </a:solidFill>
              </a:rPr>
              <a:t>nieparametryczne</a:t>
            </a:r>
            <a:r>
              <a:rPr lang="pl-PL" dirty="0"/>
              <a:t> </a:t>
            </a:r>
          </a:p>
        </p:txBody>
      </p:sp>
      <p:sp>
        <p:nvSpPr>
          <p:cNvPr id="355331" name="Rectangle 3"/>
          <p:cNvSpPr>
            <a:spLocks noGrp="1" noChangeArrowheads="1"/>
          </p:cNvSpPr>
          <p:nvPr>
            <p:ph type="body" idx="1"/>
          </p:nvPr>
        </p:nvSpPr>
        <p:spPr>
          <a:xfrm>
            <a:off x="323528" y="1052737"/>
            <a:ext cx="8568952" cy="5329014"/>
          </a:xfrm>
        </p:spPr>
        <p:txBody>
          <a:bodyPr/>
          <a:lstStyle/>
          <a:p>
            <a:pPr marL="179388" indent="-179388">
              <a:buFont typeface="Arial" pitchFamily="34" charset="0"/>
              <a:buChar char="•"/>
            </a:pPr>
            <a:r>
              <a:rPr lang="pl-PL" dirty="0"/>
              <a:t>Trzy najpowszechniejsze </a:t>
            </a:r>
            <a:r>
              <a:rPr lang="pl-PL" dirty="0" smtClean="0"/>
              <a:t>nieparametryczne </a:t>
            </a:r>
            <a:r>
              <a:rPr lang="pl-PL" dirty="0"/>
              <a:t>współczynniki korelacji: </a:t>
            </a:r>
          </a:p>
          <a:p>
            <a:pPr marL="719138" lvl="1" indent="-358775"/>
            <a:r>
              <a:rPr lang="pl-PL" dirty="0">
                <a:solidFill>
                  <a:srgbClr val="006699"/>
                </a:solidFill>
              </a:rPr>
              <a:t>R </a:t>
            </a:r>
            <a:r>
              <a:rPr lang="pl-PL" dirty="0" err="1">
                <a:solidFill>
                  <a:srgbClr val="006699"/>
                </a:solidFill>
              </a:rPr>
              <a:t>Spearmana</a:t>
            </a:r>
            <a:r>
              <a:rPr lang="pl-PL" dirty="0">
                <a:solidFill>
                  <a:srgbClr val="006699"/>
                </a:solidFill>
              </a:rPr>
              <a:t> </a:t>
            </a:r>
          </a:p>
          <a:p>
            <a:pPr marL="719138" lvl="1" indent="-358775"/>
            <a:r>
              <a:rPr lang="pl-PL" dirty="0" err="1">
                <a:solidFill>
                  <a:srgbClr val="006699"/>
                </a:solidFill>
              </a:rPr>
              <a:t>tau</a:t>
            </a:r>
            <a:r>
              <a:rPr lang="pl-PL" dirty="0">
                <a:solidFill>
                  <a:srgbClr val="006699"/>
                </a:solidFill>
              </a:rPr>
              <a:t> Kendalla </a:t>
            </a:r>
          </a:p>
          <a:p>
            <a:pPr marL="719138" lvl="1" indent="-358775"/>
            <a:r>
              <a:rPr lang="pl-PL" dirty="0">
                <a:solidFill>
                  <a:srgbClr val="006699"/>
                </a:solidFill>
              </a:rPr>
              <a:t>współczynnik gamma </a:t>
            </a:r>
          </a:p>
          <a:p>
            <a:pPr marL="179388" indent="-179388">
              <a:buFont typeface="Arial" pitchFamily="34" charset="0"/>
              <a:buChar char="•"/>
            </a:pPr>
            <a:r>
              <a:rPr lang="pl-PL" dirty="0"/>
              <a:t>Warto zauważyć, że statystyka </a:t>
            </a:r>
            <a:r>
              <a:rPr lang="pl-PL" i="1" dirty="0" smtClean="0">
                <a:solidFill>
                  <a:srgbClr val="800000"/>
                </a:solidFill>
                <a:latin typeface="Times New Roman" pitchFamily="18" charset="0"/>
                <a:cs typeface="Times New Roman" pitchFamily="18" charset="0"/>
                <a:sym typeface="Symbol" pitchFamily="18" charset="2"/>
              </a:rPr>
              <a:t>2</a:t>
            </a:r>
            <a:r>
              <a:rPr lang="pl-PL" dirty="0" smtClean="0"/>
              <a:t> </a:t>
            </a:r>
            <a:r>
              <a:rPr lang="pl-PL" dirty="0"/>
              <a:t>obliczana dla </a:t>
            </a:r>
            <a:r>
              <a:rPr lang="pl-PL" dirty="0" err="1"/>
              <a:t>dwudzielczych</a:t>
            </a:r>
            <a:r>
              <a:rPr lang="pl-PL" dirty="0"/>
              <a:t> tabeli liczności również jest dokładną miarą współzależności dwóch (stabelaryzowanych) zmiennych, a w odróżnieniu od miar korelacji opisanych niżej, może być stosowana dla zmiennych jakościowych (tzn. wyrażonych na skali nominalnej).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r>
              <a:rPr lang="pl-PL"/>
              <a:t>KISIM, WIMiIP, AGH</a:t>
            </a:r>
          </a:p>
        </p:txBody>
      </p:sp>
      <p:graphicFrame>
        <p:nvGraphicFramePr>
          <p:cNvPr id="359428" name="Object 4"/>
          <p:cNvGraphicFramePr>
            <a:graphicFrameLocks noChangeAspect="1"/>
          </p:cNvGraphicFramePr>
          <p:nvPr/>
        </p:nvGraphicFramePr>
        <p:xfrm>
          <a:off x="611188" y="2205038"/>
          <a:ext cx="8064500" cy="2070100"/>
        </p:xfrm>
        <a:graphic>
          <a:graphicData uri="http://schemas.openxmlformats.org/presentationml/2006/ole">
            <p:oleObj spid="_x0000_s538626" name="Spreadsheet" r:id="rId3" imgW="5715000" imgH="1466850" progId="Statistica.Spreadsheet">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188913"/>
            <a:ext cx="6911975" cy="1933575"/>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0" y="2276475"/>
            <a:ext cx="6264275" cy="1993900"/>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0" y="4581525"/>
            <a:ext cx="6192838" cy="2089150"/>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a:stretch>
            <a:fillRect/>
          </a:stretch>
        </p:blipFill>
        <p:spPr bwMode="auto">
          <a:xfrm>
            <a:off x="6444208" y="0"/>
            <a:ext cx="2699792" cy="4437063"/>
          </a:xfrm>
          <a:prstGeom prst="rect">
            <a:avLst/>
          </a:prstGeom>
          <a:noFill/>
          <a:ln w="9525">
            <a:noFill/>
            <a:miter lim="800000"/>
            <a:headEnd/>
            <a:tailEnd/>
          </a:ln>
        </p:spPr>
      </p:pic>
      <p:pic>
        <p:nvPicPr>
          <p:cNvPr id="20486" name="Picture 6"/>
          <p:cNvPicPr>
            <a:picLocks noChangeAspect="1" noChangeArrowheads="1"/>
          </p:cNvPicPr>
          <p:nvPr/>
        </p:nvPicPr>
        <p:blipFill>
          <a:blip r:embed="rId6" cstate="print"/>
          <a:srcRect/>
          <a:stretch>
            <a:fillRect/>
          </a:stretch>
        </p:blipFill>
        <p:spPr bwMode="auto">
          <a:xfrm>
            <a:off x="5580112" y="1772816"/>
            <a:ext cx="3348037" cy="309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322562" name="Rectangle 2"/>
          <p:cNvSpPr>
            <a:spLocks noGrp="1" noChangeArrowheads="1"/>
          </p:cNvSpPr>
          <p:nvPr>
            <p:ph type="title"/>
          </p:nvPr>
        </p:nvSpPr>
        <p:spPr/>
        <p:txBody>
          <a:bodyPr/>
          <a:lstStyle/>
          <a:p>
            <a:r>
              <a:rPr lang="pl-PL"/>
              <a:t>Metody doboru zmiennych do modelu</a:t>
            </a:r>
          </a:p>
        </p:txBody>
      </p:sp>
      <p:sp>
        <p:nvSpPr>
          <p:cNvPr id="322563" name="Rectangle 3"/>
          <p:cNvSpPr>
            <a:spLocks noGrp="1" noChangeArrowheads="1"/>
          </p:cNvSpPr>
          <p:nvPr>
            <p:ph type="body" idx="1"/>
          </p:nvPr>
        </p:nvSpPr>
        <p:spPr/>
        <p:txBody>
          <a:bodyPr/>
          <a:lstStyle/>
          <a:p>
            <a:pPr marL="361950" indent="-361950"/>
            <a:r>
              <a:rPr lang="pl-PL"/>
              <a:t>Zmienne wybiera się na podstawie </a:t>
            </a:r>
            <a:r>
              <a:rPr lang="pl-PL">
                <a:solidFill>
                  <a:srgbClr val="006699"/>
                </a:solidFill>
              </a:rPr>
              <a:t>wiedzy dziedzinowej</a:t>
            </a:r>
            <a:r>
              <a:rPr lang="pl-PL"/>
              <a:t>.</a:t>
            </a:r>
          </a:p>
          <a:p>
            <a:pPr marL="361950" indent="-361950"/>
            <a:r>
              <a:rPr lang="pl-PL"/>
              <a:t>Wymagania nt. własności zmiennych niezależnych:</a:t>
            </a:r>
          </a:p>
          <a:p>
            <a:pPr marL="827088" lvl="1" indent="-285750"/>
            <a:r>
              <a:rPr lang="pl-PL"/>
              <a:t>Są silnie skorelowanych ze zmienną, którą objaśniają.</a:t>
            </a:r>
          </a:p>
          <a:p>
            <a:pPr marL="827088" lvl="1" indent="-285750"/>
            <a:r>
              <a:rPr lang="pl-PL"/>
              <a:t>Są nieskorelowane lub co najwyżej słabo skorelowane ze sobą.</a:t>
            </a:r>
          </a:p>
          <a:p>
            <a:pPr marL="827088" lvl="1" indent="-285750"/>
            <a:r>
              <a:rPr lang="pl-PL"/>
              <a:t>Charakteryzują się dużą zmiennością.</a:t>
            </a:r>
          </a:p>
          <a:p>
            <a:pPr marL="361950" indent="-361950"/>
            <a:r>
              <a:rPr lang="pl-PL"/>
              <a:t>Jak wykorzystać współczynniki korelacji?</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327682" name="Rectangle 2"/>
          <p:cNvSpPr>
            <a:spLocks noGrp="1" noChangeArrowheads="1"/>
          </p:cNvSpPr>
          <p:nvPr>
            <p:ph type="title"/>
          </p:nvPr>
        </p:nvSpPr>
        <p:spPr/>
        <p:txBody>
          <a:bodyPr/>
          <a:lstStyle/>
          <a:p>
            <a:r>
              <a:rPr lang="pl-PL"/>
              <a:t>Wybór zmiennych do modelu</a:t>
            </a:r>
          </a:p>
        </p:txBody>
      </p:sp>
      <p:sp>
        <p:nvSpPr>
          <p:cNvPr id="327683" name="Rectangle 3"/>
          <p:cNvSpPr>
            <a:spLocks noGrp="1" noChangeArrowheads="1"/>
          </p:cNvSpPr>
          <p:nvPr>
            <p:ph type="body" idx="1"/>
          </p:nvPr>
        </p:nvSpPr>
        <p:spPr/>
        <p:txBody>
          <a:bodyPr/>
          <a:lstStyle/>
          <a:p>
            <a:r>
              <a:rPr lang="pl-PL" sz="2000"/>
              <a:t>W modelu powinny znaleźć się zmienne silnie skorelowane ze zmienną zależną i jak najsłabiej skorelowane między sobą.</a:t>
            </a:r>
          </a:p>
          <a:p>
            <a:r>
              <a:rPr lang="pl-PL" sz="2000"/>
              <a:t>Aby wybrać optymalny model zawierający najsilniej skorelowane ze zmienną zależną zmienne niezależne stosuje się metody </a:t>
            </a:r>
            <a:br>
              <a:rPr lang="pl-PL" sz="2000"/>
            </a:br>
            <a:r>
              <a:rPr lang="pl-PL" sz="2000" i="1">
                <a:solidFill>
                  <a:srgbClr val="006699"/>
                </a:solidFill>
              </a:rPr>
              <a:t>regresji krokowej</a:t>
            </a:r>
            <a:r>
              <a:rPr lang="pl-PL" sz="2000"/>
              <a:t>:</a:t>
            </a:r>
          </a:p>
          <a:p>
            <a:pPr lvl="1"/>
            <a:r>
              <a:rPr lang="pl-PL" sz="2000">
                <a:solidFill>
                  <a:srgbClr val="006699"/>
                </a:solidFill>
              </a:rPr>
              <a:t>regresja krokowa postępująca</a:t>
            </a:r>
            <a:r>
              <a:rPr lang="pl-PL" sz="2000"/>
              <a:t> – polega  na kolejnym dołączaniu do modelu zmiennych objaśniających na podstawie statystyki F </a:t>
            </a:r>
          </a:p>
          <a:p>
            <a:pPr lvl="1"/>
            <a:r>
              <a:rPr lang="pl-PL" sz="2000">
                <a:solidFill>
                  <a:srgbClr val="006699"/>
                </a:solidFill>
              </a:rPr>
              <a:t>regresja krokowa wsteczna</a:t>
            </a:r>
            <a:r>
              <a:rPr lang="pl-PL" sz="2000"/>
              <a:t> – budujemy model ze wszystkich dostępnych zmiennych, a następnie usuwamy z modelu najmniej istotne (statystyka F)</a:t>
            </a:r>
          </a:p>
          <a:p>
            <a:r>
              <a:rPr lang="pl-PL" sz="2000"/>
              <a:t>Nie ma automatycznych, doskonałych metod doboru zmiennych. Obliczenia wspierane pakietem obliczeniowym należy korygować w oparciu o znajomość problemu.</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r>
              <a:rPr lang="pl-PL"/>
              <a:t>KISIM, WIMiIP, AGH</a:t>
            </a:r>
          </a:p>
        </p:txBody>
      </p:sp>
      <p:sp>
        <p:nvSpPr>
          <p:cNvPr id="324610" name="Rectangle 2"/>
          <p:cNvSpPr>
            <a:spLocks noGrp="1" noChangeArrowheads="1"/>
          </p:cNvSpPr>
          <p:nvPr>
            <p:ph type="title"/>
          </p:nvPr>
        </p:nvSpPr>
        <p:spPr/>
        <p:txBody>
          <a:bodyPr/>
          <a:lstStyle/>
          <a:p>
            <a:r>
              <a:rPr lang="pl-PL" i="1"/>
              <a:t>STATISTICA</a:t>
            </a:r>
            <a:r>
              <a:rPr lang="pl-PL"/>
              <a:t> - Dobór i eliminacja zmiennych</a:t>
            </a:r>
          </a:p>
        </p:txBody>
      </p:sp>
      <p:sp>
        <p:nvSpPr>
          <p:cNvPr id="324611" name="Rectangle 3"/>
          <p:cNvSpPr>
            <a:spLocks noGrp="1" noChangeArrowheads="1"/>
          </p:cNvSpPr>
          <p:nvPr>
            <p:ph type="body" idx="1"/>
          </p:nvPr>
        </p:nvSpPr>
        <p:spPr>
          <a:xfrm>
            <a:off x="0" y="981075"/>
            <a:ext cx="9144000" cy="1223963"/>
          </a:xfrm>
        </p:spPr>
        <p:txBody>
          <a:bodyPr/>
          <a:lstStyle/>
          <a:p>
            <a:r>
              <a:rPr lang="pl-PL" sz="2000"/>
              <a:t>Procedura ta sprawdza wpływ zmiennych na zmienną zależną</a:t>
            </a:r>
          </a:p>
          <a:p>
            <a:r>
              <a:rPr lang="pl-PL" sz="2000"/>
              <a:t>automatycznie eliminuje puste zmienne (niezawierające  żadnych wartości) </a:t>
            </a:r>
            <a:br>
              <a:rPr lang="pl-PL" sz="2000"/>
            </a:br>
            <a:r>
              <a:rPr lang="pl-PL" sz="2000"/>
              <a:t>i stałe (przyjmujące tę samą wartość dla wszystkich przypadków). </a:t>
            </a:r>
          </a:p>
        </p:txBody>
      </p:sp>
      <p:pic>
        <p:nvPicPr>
          <p:cNvPr id="324612" name="Picture 4"/>
          <p:cNvPicPr>
            <a:picLocks noChangeAspect="1" noChangeArrowheads="1"/>
          </p:cNvPicPr>
          <p:nvPr/>
        </p:nvPicPr>
        <p:blipFill>
          <a:blip r:embed="rId2" cstate="print"/>
          <a:srcRect/>
          <a:stretch>
            <a:fillRect/>
          </a:stretch>
        </p:blipFill>
        <p:spPr bwMode="auto">
          <a:xfrm>
            <a:off x="3276600" y="2349500"/>
            <a:ext cx="5657850" cy="3952875"/>
          </a:xfrm>
          <a:prstGeom prst="rect">
            <a:avLst/>
          </a:prstGeom>
          <a:noFill/>
          <a:ln w="9525">
            <a:noFill/>
            <a:miter lim="800000"/>
            <a:headEnd/>
            <a:tailEnd/>
          </a:ln>
          <a:effectLst/>
        </p:spPr>
      </p:pic>
      <p:sp>
        <p:nvSpPr>
          <p:cNvPr id="324613" name="Rectangle 5"/>
          <p:cNvSpPr>
            <a:spLocks noChangeArrowheads="1"/>
          </p:cNvSpPr>
          <p:nvPr/>
        </p:nvSpPr>
        <p:spPr bwMode="auto">
          <a:xfrm>
            <a:off x="0" y="2349500"/>
            <a:ext cx="3384550" cy="4319588"/>
          </a:xfrm>
          <a:prstGeom prst="rect">
            <a:avLst/>
          </a:prstGeom>
          <a:noFill/>
          <a:ln w="9525">
            <a:noFill/>
            <a:miter lim="800000"/>
            <a:headEnd/>
            <a:tailEnd/>
          </a:ln>
          <a:effectLst/>
        </p:spPr>
        <p:txBody>
          <a:bodyPr/>
          <a:lstStyle/>
          <a:p>
            <a:pPr marL="265113" indent="-265113">
              <a:lnSpc>
                <a:spcPct val="80000"/>
              </a:lnSpc>
              <a:spcBef>
                <a:spcPct val="50000"/>
              </a:spcBef>
              <a:buSzPct val="70000"/>
              <a:buFont typeface="Georgia" pitchFamily="18" charset="0"/>
              <a:buChar char="—"/>
            </a:pPr>
            <a:r>
              <a:rPr lang="pl-PL" sz="2000">
                <a:latin typeface="Georgia" pitchFamily="18" charset="0"/>
              </a:rPr>
              <a:t>procedura bada wpływ pojedynczych zmiennych na wielkość wyjściową. Sprawdza ona, na ile </a:t>
            </a:r>
            <a:br>
              <a:rPr lang="pl-PL" sz="2000">
                <a:latin typeface="Georgia" pitchFamily="18" charset="0"/>
              </a:rPr>
            </a:br>
            <a:r>
              <a:rPr lang="pl-PL" sz="2000">
                <a:latin typeface="Georgia" pitchFamily="18" charset="0"/>
              </a:rPr>
              <a:t>dla różnych wartości potencjalnego predykatora zmienna zależna przyjmuje różne wartości. </a:t>
            </a:r>
          </a:p>
        </p:txBody>
      </p:sp>
      <p:sp>
        <p:nvSpPr>
          <p:cNvPr id="324614" name="Rectangle 6"/>
          <p:cNvSpPr>
            <a:spLocks noChangeArrowheads="1"/>
          </p:cNvSpPr>
          <p:nvPr/>
        </p:nvSpPr>
        <p:spPr bwMode="auto">
          <a:xfrm>
            <a:off x="7019925" y="6092825"/>
            <a:ext cx="504825" cy="144463"/>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329730" name="Rectangle 2"/>
          <p:cNvSpPr>
            <a:spLocks noGrp="1" noChangeArrowheads="1"/>
          </p:cNvSpPr>
          <p:nvPr>
            <p:ph type="title"/>
          </p:nvPr>
        </p:nvSpPr>
        <p:spPr/>
        <p:txBody>
          <a:bodyPr/>
          <a:lstStyle/>
          <a:p>
            <a:r>
              <a:rPr lang="pl-PL"/>
              <a:t>Chi-kwadrat. Test niezależności</a:t>
            </a:r>
          </a:p>
        </p:txBody>
      </p:sp>
      <p:sp>
        <p:nvSpPr>
          <p:cNvPr id="329731" name="Rectangle 3"/>
          <p:cNvSpPr>
            <a:spLocks noGrp="1" noChangeArrowheads="1"/>
          </p:cNvSpPr>
          <p:nvPr>
            <p:ph type="body" idx="1"/>
          </p:nvPr>
        </p:nvSpPr>
        <p:spPr>
          <a:xfrm>
            <a:off x="179388" y="1052513"/>
            <a:ext cx="8785225" cy="5472112"/>
          </a:xfrm>
        </p:spPr>
        <p:txBody>
          <a:bodyPr/>
          <a:lstStyle/>
          <a:p>
            <a:pPr marL="361950" indent="-361950"/>
            <a:r>
              <a:rPr lang="pl-PL" sz="2000"/>
              <a:t>W celu zbadania zależności pomiędzy dwiema zmiennymi nominalnymi (kategorialnymi, jakościowymi).  Dla zmiennych ilościowych test F</a:t>
            </a:r>
          </a:p>
          <a:p>
            <a:pPr marL="361950" indent="-361950"/>
            <a:r>
              <a:rPr lang="pl-PL" sz="2000"/>
              <a:t>Bazuje on na porównywaniu ze sobą wartości obserwowanych z wartościami oczekiwanymi (czyli takimi, które zakłada test, gdyby nie było żadnego związku pomiędzy zmiennymi) . </a:t>
            </a:r>
          </a:p>
          <a:p>
            <a:pPr marL="361950" indent="-361950"/>
            <a:r>
              <a:rPr lang="pl-PL" sz="2000"/>
              <a:t>Jeżeli różnica pomiędzy wartościami obserwowanymi a oczekiwanymi jest duża (po sprawdzeniu w tablicach statystycznych, np. p &lt; 0,05) to można powiedzieć, że zachodzi relacja pomiędzy jedną zmienną a drugą. </a:t>
            </a:r>
          </a:p>
          <a:p>
            <a:pPr marL="361950" indent="-361950"/>
            <a:r>
              <a:rPr lang="pl-PL" sz="2000" b="1" i="1">
                <a:sym typeface="Symbol" pitchFamily="18" charset="2"/>
              </a:rPr>
              <a:t></a:t>
            </a:r>
            <a:r>
              <a:rPr lang="pl-PL" sz="2000" b="1" baseline="30000"/>
              <a:t>2 </a:t>
            </a:r>
            <a:r>
              <a:rPr lang="pl-PL" sz="2000"/>
              <a:t>policzymy ze wzoru</a:t>
            </a:r>
          </a:p>
          <a:p>
            <a:pPr marL="361950" indent="-361950">
              <a:buFont typeface="Georgia" pitchFamily="18" charset="0"/>
              <a:buNone/>
            </a:pPr>
            <a:r>
              <a:rPr lang="pl-PL" sz="1600"/>
              <a:t>			gdzie:</a:t>
            </a:r>
          </a:p>
          <a:p>
            <a:pPr marL="361950" indent="-361950">
              <a:buFont typeface="Georgia" pitchFamily="18" charset="0"/>
              <a:buNone/>
            </a:pPr>
            <a:r>
              <a:rPr lang="pl-PL" sz="1600"/>
              <a:t>			n</a:t>
            </a:r>
            <a:r>
              <a:rPr lang="pl-PL" sz="1600" baseline="-25000"/>
              <a:t>ij</a:t>
            </a:r>
            <a:r>
              <a:rPr lang="pl-PL" sz="1600"/>
              <a:t> – liczba elementów próby,</a:t>
            </a:r>
          </a:p>
          <a:p>
            <a:pPr marL="361950" indent="-361950">
              <a:buFont typeface="Georgia" pitchFamily="18" charset="0"/>
              <a:buNone/>
            </a:pPr>
            <a:r>
              <a:rPr lang="pl-PL" sz="1600"/>
              <a:t>			     – liczebności teoretyczne,</a:t>
            </a:r>
          </a:p>
          <a:p>
            <a:pPr marL="361950" indent="-361950">
              <a:buFont typeface="Georgia" pitchFamily="18" charset="0"/>
              <a:buNone/>
            </a:pPr>
            <a:r>
              <a:rPr lang="pl-PL" sz="1600"/>
              <a:t>			k   – liczba kolumn tablicy niezależności,</a:t>
            </a:r>
          </a:p>
          <a:p>
            <a:pPr marL="361950" indent="-361950">
              <a:buFont typeface="Georgia" pitchFamily="18" charset="0"/>
              <a:buNone/>
            </a:pPr>
            <a:r>
              <a:rPr lang="pl-PL" sz="1600"/>
              <a:t>			r – liczba wierszy tablicy niezależności.</a:t>
            </a:r>
          </a:p>
          <a:p>
            <a:pPr marL="361950" indent="-361950"/>
            <a:endParaRPr lang="pl-PL" sz="1600"/>
          </a:p>
        </p:txBody>
      </p:sp>
      <p:graphicFrame>
        <p:nvGraphicFramePr>
          <p:cNvPr id="329732" name="Object 4"/>
          <p:cNvGraphicFramePr>
            <a:graphicFrameLocks noChangeAspect="1"/>
          </p:cNvGraphicFramePr>
          <p:nvPr/>
        </p:nvGraphicFramePr>
        <p:xfrm>
          <a:off x="5076825" y="4076700"/>
          <a:ext cx="2951163" cy="1095375"/>
        </p:xfrm>
        <a:graphic>
          <a:graphicData uri="http://schemas.openxmlformats.org/presentationml/2006/ole">
            <p:oleObj spid="_x0000_s539650" name="Równanie" r:id="rId3" imgW="1333440" imgH="495000" progId="">
              <p:embed/>
            </p:oleObj>
          </a:graphicData>
        </a:graphic>
      </p:graphicFrame>
      <p:graphicFrame>
        <p:nvGraphicFramePr>
          <p:cNvPr id="329733" name="Object 5"/>
          <p:cNvGraphicFramePr>
            <a:graphicFrameLocks noChangeAspect="1"/>
          </p:cNvGraphicFramePr>
          <p:nvPr/>
        </p:nvGraphicFramePr>
        <p:xfrm>
          <a:off x="2051050" y="5084763"/>
          <a:ext cx="244475" cy="390525"/>
        </p:xfrm>
        <a:graphic>
          <a:graphicData uri="http://schemas.openxmlformats.org/presentationml/2006/ole">
            <p:oleObj spid="_x0000_s539651" name="Równanie" r:id="rId4" imgW="190440" imgH="304560" progId="">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332802" name="Rectangle 2"/>
          <p:cNvSpPr>
            <a:spLocks noGrp="1" noChangeArrowheads="1"/>
          </p:cNvSpPr>
          <p:nvPr>
            <p:ph type="title"/>
          </p:nvPr>
        </p:nvSpPr>
        <p:spPr/>
        <p:txBody>
          <a:bodyPr/>
          <a:lstStyle/>
          <a:p>
            <a:r>
              <a:rPr lang="pl-PL"/>
              <a:t>Dobór i eliminacja zmiennych</a:t>
            </a:r>
          </a:p>
        </p:txBody>
      </p:sp>
      <p:pic>
        <p:nvPicPr>
          <p:cNvPr id="332804" name="Picture 4"/>
          <p:cNvPicPr>
            <a:picLocks noChangeAspect="1" noChangeArrowheads="1"/>
          </p:cNvPicPr>
          <p:nvPr/>
        </p:nvPicPr>
        <p:blipFill>
          <a:blip r:embed="rId2" cstate="print"/>
          <a:srcRect/>
          <a:stretch>
            <a:fillRect/>
          </a:stretch>
        </p:blipFill>
        <p:spPr bwMode="auto">
          <a:xfrm>
            <a:off x="179388" y="1052513"/>
            <a:ext cx="5257800" cy="3943350"/>
          </a:xfrm>
          <a:prstGeom prst="rect">
            <a:avLst/>
          </a:prstGeom>
          <a:noFill/>
          <a:ln w="9525">
            <a:noFill/>
            <a:miter lim="800000"/>
            <a:headEnd/>
            <a:tailEnd/>
          </a:ln>
          <a:effectLst/>
        </p:spPr>
      </p:pic>
      <p:pic>
        <p:nvPicPr>
          <p:cNvPr id="332805" name="Picture 5"/>
          <p:cNvPicPr>
            <a:picLocks noChangeAspect="1" noChangeArrowheads="1"/>
          </p:cNvPicPr>
          <p:nvPr/>
        </p:nvPicPr>
        <p:blipFill>
          <a:blip r:embed="rId3" cstate="print"/>
          <a:srcRect/>
          <a:stretch>
            <a:fillRect/>
          </a:stretch>
        </p:blipFill>
        <p:spPr bwMode="auto">
          <a:xfrm>
            <a:off x="3348038" y="2636838"/>
            <a:ext cx="4859337" cy="3573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pl-PL" smtClean="0"/>
          </a:p>
        </p:txBody>
      </p:sp>
      <p:pic>
        <p:nvPicPr>
          <p:cNvPr id="391169"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r>
              <a:rPr lang="pl-PL"/>
              <a:t>KISIM, WIMiIP, AGH</a:t>
            </a:r>
          </a:p>
        </p:txBody>
      </p:sp>
      <p:sp>
        <p:nvSpPr>
          <p:cNvPr id="346114" name="Rectangle 2"/>
          <p:cNvSpPr>
            <a:spLocks noGrp="1" noChangeArrowheads="1"/>
          </p:cNvSpPr>
          <p:nvPr>
            <p:ph type="title"/>
          </p:nvPr>
        </p:nvSpPr>
        <p:spPr/>
        <p:txBody>
          <a:bodyPr/>
          <a:lstStyle/>
          <a:p>
            <a:r>
              <a:rPr lang="pl-PL"/>
              <a:t>Metoda analizy grafów (metoda Bartosiewicz)</a:t>
            </a:r>
          </a:p>
        </p:txBody>
      </p:sp>
      <p:sp>
        <p:nvSpPr>
          <p:cNvPr id="346115" name="Rectangle 3"/>
          <p:cNvSpPr>
            <a:spLocks noGrp="1" noChangeArrowheads="1"/>
          </p:cNvSpPr>
          <p:nvPr>
            <p:ph type="body" idx="1"/>
          </p:nvPr>
        </p:nvSpPr>
        <p:spPr>
          <a:xfrm>
            <a:off x="323850" y="1052513"/>
            <a:ext cx="8640763" cy="5545137"/>
          </a:xfrm>
        </p:spPr>
        <p:txBody>
          <a:bodyPr/>
          <a:lstStyle/>
          <a:p>
            <a:pPr marL="457200" indent="-457200">
              <a:buFont typeface="Georgia" pitchFamily="18" charset="0"/>
              <a:buAutoNum type="arabicPeriod"/>
            </a:pPr>
            <a:r>
              <a:rPr lang="pl-PL" sz="1800"/>
              <a:t>Obliczenie współczynników korelacji zmiennych objaśniających ze zmienną objaśnianą </a:t>
            </a:r>
            <a:r>
              <a:rPr lang="pl-PL" sz="1800" i="1"/>
              <a:t>r</a:t>
            </a:r>
            <a:r>
              <a:rPr lang="pl-PL" sz="1800" i="1" baseline="-25000"/>
              <a:t>j</a:t>
            </a:r>
            <a:r>
              <a:rPr lang="pl-PL" sz="1800" i="1"/>
              <a:t> </a:t>
            </a:r>
            <a:r>
              <a:rPr lang="pl-PL" sz="1800"/>
              <a:t>oraz zmiennych objaśniających pomiędzy sobą </a:t>
            </a:r>
            <a:r>
              <a:rPr lang="pl-PL" sz="1800" i="1"/>
              <a:t>r</a:t>
            </a:r>
            <a:r>
              <a:rPr lang="pl-PL" sz="1800" i="1" baseline="-25000"/>
              <a:t>ij</a:t>
            </a:r>
            <a:r>
              <a:rPr lang="pl-PL" sz="1800"/>
              <a:t>. </a:t>
            </a:r>
          </a:p>
          <a:p>
            <a:pPr marL="457200" indent="-457200">
              <a:buFont typeface="Georgia" pitchFamily="18" charset="0"/>
              <a:buAutoNum type="arabicPeriod"/>
            </a:pPr>
            <a:r>
              <a:rPr lang="pl-PL" sz="1800"/>
              <a:t>Testowanie istotności współczynników korelacji</a:t>
            </a:r>
          </a:p>
          <a:p>
            <a:pPr marL="457200" indent="-457200">
              <a:buFont typeface="Georgia" pitchFamily="18" charset="0"/>
              <a:buAutoNum type="arabicPeriod"/>
            </a:pPr>
            <a:r>
              <a:rPr lang="pl-PL" sz="1800"/>
              <a:t>Odrzucenie zmiennych X nieskorelowanych ze zmienna objaśnianą i konstrukcja macierzy R' z zerami w miejscu nieistotnych współczynników r</a:t>
            </a:r>
            <a:r>
              <a:rPr lang="pl-PL" sz="1800" baseline="-25000"/>
              <a:t>ij</a:t>
            </a:r>
            <a:r>
              <a:rPr lang="pl-PL" sz="1800"/>
              <a:t>.</a:t>
            </a:r>
          </a:p>
          <a:p>
            <a:pPr marL="457200" indent="-457200">
              <a:buFont typeface="Georgia" pitchFamily="18" charset="0"/>
              <a:buAutoNum type="arabicPeriod"/>
            </a:pPr>
            <a:r>
              <a:rPr lang="pl-PL" sz="1800"/>
              <a:t>Budowa grafu powiązań między zmiennymi objaśniającymi i wybór zmiennych do modelu, tworząc w ten sposób </a:t>
            </a:r>
            <a:r>
              <a:rPr lang="pl-PL" sz="1800" i="1"/>
              <a:t>k</a:t>
            </a:r>
            <a:r>
              <a:rPr lang="pl-PL" sz="1800"/>
              <a:t> grafów – grup zmiennych, odpowiadających przyszłym </a:t>
            </a:r>
            <a:r>
              <a:rPr lang="pl-PL" sz="1800" i="1"/>
              <a:t>k</a:t>
            </a:r>
            <a:r>
              <a:rPr lang="pl-PL" sz="1800"/>
              <a:t> zmiennym objaśniającym modelu.</a:t>
            </a:r>
          </a:p>
          <a:p>
            <a:pPr marL="457200" indent="-457200">
              <a:buFont typeface="Georgia" pitchFamily="18" charset="0"/>
              <a:buAutoNum type="arabicPeriod"/>
            </a:pPr>
            <a:r>
              <a:rPr lang="pl-PL" sz="1800"/>
              <a:t>Do zmiennych objaśniających zalicza się:</a:t>
            </a:r>
          </a:p>
          <a:p>
            <a:pPr marL="990600" lvl="1" indent="-457200">
              <a:buFont typeface="Georgia" pitchFamily="18" charset="0"/>
              <a:buAutoNum type="alphaLcParenR"/>
            </a:pPr>
            <a:r>
              <a:rPr lang="pl-PL" sz="1800"/>
              <a:t>zmienne, które w odwzorowaniu tworzą grafy zerowe (izolowane),</a:t>
            </a:r>
          </a:p>
          <a:p>
            <a:pPr marL="990600" lvl="1" indent="-457200">
              <a:buFont typeface="Georgia" pitchFamily="18" charset="0"/>
              <a:buAutoNum type="alphaLcParenR"/>
            </a:pPr>
            <a:r>
              <a:rPr lang="pl-PL" sz="1800"/>
              <a:t>zmienne o maksymalnej liczbie łuków wybrane z każdego grafu spójnego, jeżeli w każdym grafie spójnym jest więcej niż jedna zmienna o takiej samej maksymalnej liczbie łuków, to wybiera się spośród tych zmiennych tę, która jest najbardziej skorelowana ze zmienną objaśnianą.</a:t>
            </a:r>
          </a:p>
          <a:p>
            <a:pPr marL="457200" indent="-457200">
              <a:buFont typeface="Georgia" pitchFamily="18" charset="0"/>
              <a:buAutoNum type="arabicPeriod"/>
            </a:pPr>
            <a:endParaRPr lang="pl-PL" sz="18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ymbol zastępczy stopki 3"/>
          <p:cNvSpPr>
            <a:spLocks noGrp="1"/>
          </p:cNvSpPr>
          <p:nvPr>
            <p:ph type="ftr" sz="quarter" idx="10"/>
          </p:nvPr>
        </p:nvSpPr>
        <p:spPr/>
        <p:txBody>
          <a:bodyPr/>
          <a:lstStyle/>
          <a:p>
            <a:r>
              <a:rPr lang="pl-PL"/>
              <a:t>KISIM, WIMiIP, AGH</a:t>
            </a:r>
          </a:p>
        </p:txBody>
      </p:sp>
      <p:pic>
        <p:nvPicPr>
          <p:cNvPr id="353302" name="Picture 22"/>
          <p:cNvPicPr>
            <a:picLocks noChangeAspect="1" noChangeArrowheads="1"/>
          </p:cNvPicPr>
          <p:nvPr/>
        </p:nvPicPr>
        <p:blipFill>
          <a:blip r:embed="rId2" cstate="print"/>
          <a:srcRect/>
          <a:stretch>
            <a:fillRect/>
          </a:stretch>
        </p:blipFill>
        <p:spPr bwMode="auto">
          <a:xfrm>
            <a:off x="3276600" y="2492375"/>
            <a:ext cx="4895850" cy="2671763"/>
          </a:xfrm>
          <a:prstGeom prst="rect">
            <a:avLst/>
          </a:prstGeom>
          <a:noFill/>
          <a:ln w="9525">
            <a:noFill/>
            <a:miter lim="800000"/>
            <a:headEnd/>
            <a:tailEnd/>
          </a:ln>
          <a:effectLst/>
        </p:spPr>
      </p:pic>
      <p:pic>
        <p:nvPicPr>
          <p:cNvPr id="353284" name="Picture 4"/>
          <p:cNvPicPr>
            <a:picLocks noChangeAspect="1" noChangeArrowheads="1"/>
          </p:cNvPicPr>
          <p:nvPr/>
        </p:nvPicPr>
        <p:blipFill>
          <a:blip r:embed="rId3" cstate="print">
            <a:grayscl/>
          </a:blip>
          <a:srcRect/>
          <a:stretch>
            <a:fillRect/>
          </a:stretch>
        </p:blipFill>
        <p:spPr bwMode="auto">
          <a:xfrm>
            <a:off x="1619250" y="260350"/>
            <a:ext cx="6480175" cy="2054225"/>
          </a:xfrm>
          <a:prstGeom prst="rect">
            <a:avLst/>
          </a:prstGeom>
          <a:noFill/>
          <a:ln w="9525">
            <a:noFill/>
            <a:miter lim="800000"/>
            <a:headEnd/>
            <a:tailEnd/>
          </a:ln>
          <a:effectLst/>
        </p:spPr>
      </p:pic>
      <p:sp>
        <p:nvSpPr>
          <p:cNvPr id="353285" name="Text Box 5"/>
          <p:cNvSpPr txBox="1">
            <a:spLocks noChangeArrowheads="1"/>
          </p:cNvSpPr>
          <p:nvPr/>
        </p:nvSpPr>
        <p:spPr bwMode="auto">
          <a:xfrm>
            <a:off x="323850" y="1628775"/>
            <a:ext cx="935038" cy="376238"/>
          </a:xfrm>
          <a:prstGeom prst="rect">
            <a:avLst/>
          </a:prstGeom>
          <a:noFill/>
          <a:ln w="9525">
            <a:solidFill>
              <a:srgbClr val="006699"/>
            </a:solidFill>
            <a:miter lim="800000"/>
            <a:headEnd/>
            <a:tailEnd/>
          </a:ln>
          <a:effectLst/>
        </p:spPr>
        <p:txBody>
          <a:bodyPr>
            <a:spAutoFit/>
          </a:bodyPr>
          <a:lstStyle/>
          <a:p>
            <a:r>
              <a:rPr lang="pl-PL" i="1">
                <a:latin typeface="Georgia" pitchFamily="18" charset="0"/>
              </a:rPr>
              <a:t>r</a:t>
            </a:r>
            <a:r>
              <a:rPr lang="pl-PL" i="1" baseline="30000">
                <a:latin typeface="Georgia" pitchFamily="18" charset="0"/>
              </a:rPr>
              <a:t>*</a:t>
            </a:r>
            <a:r>
              <a:rPr lang="pl-PL" i="1">
                <a:latin typeface="Georgia" pitchFamily="18" charset="0"/>
              </a:rPr>
              <a:t>=0,4</a:t>
            </a:r>
          </a:p>
        </p:txBody>
      </p:sp>
      <p:sp>
        <p:nvSpPr>
          <p:cNvPr id="353287" name="Rectangle 7"/>
          <p:cNvSpPr>
            <a:spLocks noChangeArrowheads="1"/>
          </p:cNvSpPr>
          <p:nvPr/>
        </p:nvSpPr>
        <p:spPr bwMode="auto">
          <a:xfrm>
            <a:off x="5508625" y="333375"/>
            <a:ext cx="431800" cy="287338"/>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292" name="Rectangle 12"/>
          <p:cNvSpPr>
            <a:spLocks noChangeArrowheads="1"/>
          </p:cNvSpPr>
          <p:nvPr/>
        </p:nvSpPr>
        <p:spPr bwMode="auto">
          <a:xfrm>
            <a:off x="4859338" y="620713"/>
            <a:ext cx="503237" cy="287337"/>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293" name="Rectangle 13"/>
          <p:cNvSpPr>
            <a:spLocks noChangeArrowheads="1"/>
          </p:cNvSpPr>
          <p:nvPr/>
        </p:nvSpPr>
        <p:spPr bwMode="auto">
          <a:xfrm>
            <a:off x="6732588" y="620713"/>
            <a:ext cx="1223962" cy="287337"/>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294" name="Rectangle 14"/>
          <p:cNvSpPr>
            <a:spLocks noChangeArrowheads="1"/>
          </p:cNvSpPr>
          <p:nvPr/>
        </p:nvSpPr>
        <p:spPr bwMode="auto">
          <a:xfrm>
            <a:off x="7380288" y="908050"/>
            <a:ext cx="576262" cy="287338"/>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grpSp>
        <p:nvGrpSpPr>
          <p:cNvPr id="2" name="Group 28"/>
          <p:cNvGrpSpPr>
            <a:grpSpLocks/>
          </p:cNvGrpSpPr>
          <p:nvPr/>
        </p:nvGrpSpPr>
        <p:grpSpPr bwMode="auto">
          <a:xfrm>
            <a:off x="539750" y="2852738"/>
            <a:ext cx="5688013" cy="1296987"/>
            <a:chOff x="340" y="1797"/>
            <a:chExt cx="3583" cy="817"/>
          </a:xfrm>
        </p:grpSpPr>
        <p:pic>
          <p:nvPicPr>
            <p:cNvPr id="353296" name="Picture 16"/>
            <p:cNvPicPr>
              <a:picLocks noChangeAspect="1" noChangeArrowheads="1"/>
            </p:cNvPicPr>
            <p:nvPr/>
          </p:nvPicPr>
          <p:blipFill>
            <a:blip r:embed="rId4" cstate="print"/>
            <a:srcRect/>
            <a:stretch>
              <a:fillRect/>
            </a:stretch>
          </p:blipFill>
          <p:spPr bwMode="auto">
            <a:xfrm>
              <a:off x="340" y="1797"/>
              <a:ext cx="912" cy="288"/>
            </a:xfrm>
            <a:prstGeom prst="rect">
              <a:avLst/>
            </a:prstGeom>
            <a:noFill/>
            <a:ln w="9525">
              <a:noFill/>
              <a:miter lim="800000"/>
              <a:headEnd/>
              <a:tailEnd/>
            </a:ln>
            <a:effectLst/>
          </p:spPr>
        </p:pic>
        <p:sp>
          <p:nvSpPr>
            <p:cNvPr id="353298" name="Line 18"/>
            <p:cNvSpPr>
              <a:spLocks noChangeShapeType="1"/>
            </p:cNvSpPr>
            <p:nvPr/>
          </p:nvSpPr>
          <p:spPr bwMode="auto">
            <a:xfrm flipH="1">
              <a:off x="1338" y="1888"/>
              <a:ext cx="1043" cy="0"/>
            </a:xfrm>
            <a:prstGeom prst="line">
              <a:avLst/>
            </a:prstGeom>
            <a:noFill/>
            <a:ln w="9525">
              <a:solidFill>
                <a:srgbClr val="006699"/>
              </a:solidFill>
              <a:round/>
              <a:headEnd/>
              <a:tailEnd type="triangle" w="med" len="med"/>
            </a:ln>
            <a:effectLst/>
          </p:spPr>
          <p:txBody>
            <a:bodyPr/>
            <a:lstStyle/>
            <a:p>
              <a:endParaRPr lang="pl-PL"/>
            </a:p>
          </p:txBody>
        </p:sp>
        <p:sp>
          <p:nvSpPr>
            <p:cNvPr id="353299" name="Rectangle 19"/>
            <p:cNvSpPr>
              <a:spLocks noChangeArrowheads="1"/>
            </p:cNvSpPr>
            <p:nvPr/>
          </p:nvSpPr>
          <p:spPr bwMode="auto">
            <a:xfrm>
              <a:off x="2426" y="1797"/>
              <a:ext cx="1497" cy="182"/>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303" name="Rectangle 23"/>
            <p:cNvSpPr>
              <a:spLocks noChangeArrowheads="1"/>
            </p:cNvSpPr>
            <p:nvPr/>
          </p:nvSpPr>
          <p:spPr bwMode="auto">
            <a:xfrm>
              <a:off x="3515" y="2387"/>
              <a:ext cx="408" cy="227"/>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grpSp>
      <p:grpSp>
        <p:nvGrpSpPr>
          <p:cNvPr id="3" name="Group 29"/>
          <p:cNvGrpSpPr>
            <a:grpSpLocks/>
          </p:cNvGrpSpPr>
          <p:nvPr/>
        </p:nvGrpSpPr>
        <p:grpSpPr bwMode="auto">
          <a:xfrm>
            <a:off x="179388" y="3141663"/>
            <a:ext cx="7777162" cy="2016125"/>
            <a:chOff x="113" y="1979"/>
            <a:chExt cx="4899" cy="1270"/>
          </a:xfrm>
        </p:grpSpPr>
        <p:pic>
          <p:nvPicPr>
            <p:cNvPr id="353297" name="Picture 17"/>
            <p:cNvPicPr>
              <a:picLocks noChangeAspect="1" noChangeArrowheads="1"/>
            </p:cNvPicPr>
            <p:nvPr/>
          </p:nvPicPr>
          <p:blipFill>
            <a:blip r:embed="rId5" cstate="print"/>
            <a:srcRect/>
            <a:stretch>
              <a:fillRect/>
            </a:stretch>
          </p:blipFill>
          <p:spPr bwMode="auto">
            <a:xfrm>
              <a:off x="113" y="2115"/>
              <a:ext cx="1482" cy="768"/>
            </a:xfrm>
            <a:prstGeom prst="rect">
              <a:avLst/>
            </a:prstGeom>
            <a:noFill/>
            <a:ln w="9525">
              <a:noFill/>
              <a:miter lim="800000"/>
              <a:headEnd/>
              <a:tailEnd/>
            </a:ln>
            <a:effectLst/>
          </p:spPr>
        </p:pic>
        <p:sp>
          <p:nvSpPr>
            <p:cNvPr id="353300" name="Rectangle 20"/>
            <p:cNvSpPr>
              <a:spLocks noChangeArrowheads="1"/>
            </p:cNvSpPr>
            <p:nvPr/>
          </p:nvSpPr>
          <p:spPr bwMode="auto">
            <a:xfrm>
              <a:off x="2789" y="1979"/>
              <a:ext cx="2223" cy="408"/>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301" name="Line 21"/>
            <p:cNvSpPr>
              <a:spLocks noChangeShapeType="1"/>
            </p:cNvSpPr>
            <p:nvPr/>
          </p:nvSpPr>
          <p:spPr bwMode="auto">
            <a:xfrm flipH="1">
              <a:off x="1701" y="2205"/>
              <a:ext cx="1043" cy="0"/>
            </a:xfrm>
            <a:prstGeom prst="line">
              <a:avLst/>
            </a:prstGeom>
            <a:noFill/>
            <a:ln w="9525">
              <a:solidFill>
                <a:srgbClr val="006699"/>
              </a:solidFill>
              <a:round/>
              <a:headEnd/>
              <a:tailEnd type="triangle" w="med" len="med"/>
            </a:ln>
            <a:effectLst/>
          </p:spPr>
          <p:txBody>
            <a:bodyPr/>
            <a:lstStyle/>
            <a:p>
              <a:endParaRPr lang="pl-PL"/>
            </a:p>
          </p:txBody>
        </p:sp>
        <p:sp>
          <p:nvSpPr>
            <p:cNvPr id="353304" name="Rectangle 24"/>
            <p:cNvSpPr>
              <a:spLocks noChangeArrowheads="1"/>
            </p:cNvSpPr>
            <p:nvPr/>
          </p:nvSpPr>
          <p:spPr bwMode="auto">
            <a:xfrm>
              <a:off x="4241" y="2795"/>
              <a:ext cx="408" cy="227"/>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305" name="Rectangle 25"/>
            <p:cNvSpPr>
              <a:spLocks noChangeArrowheads="1"/>
            </p:cNvSpPr>
            <p:nvPr/>
          </p:nvSpPr>
          <p:spPr bwMode="auto">
            <a:xfrm>
              <a:off x="4604" y="3022"/>
              <a:ext cx="408" cy="227"/>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grpSp>
      <p:grpSp>
        <p:nvGrpSpPr>
          <p:cNvPr id="4" name="Group 30"/>
          <p:cNvGrpSpPr>
            <a:grpSpLocks/>
          </p:cNvGrpSpPr>
          <p:nvPr/>
        </p:nvGrpSpPr>
        <p:grpSpPr bwMode="auto">
          <a:xfrm>
            <a:off x="971550" y="4149725"/>
            <a:ext cx="5761038" cy="1050925"/>
            <a:chOff x="612" y="2614"/>
            <a:chExt cx="3629" cy="662"/>
          </a:xfrm>
        </p:grpSpPr>
        <p:pic>
          <p:nvPicPr>
            <p:cNvPr id="353295" name="Picture 15"/>
            <p:cNvPicPr>
              <a:picLocks noChangeAspect="1" noChangeArrowheads="1"/>
            </p:cNvPicPr>
            <p:nvPr/>
          </p:nvPicPr>
          <p:blipFill>
            <a:blip r:embed="rId6" cstate="print"/>
            <a:srcRect/>
            <a:stretch>
              <a:fillRect/>
            </a:stretch>
          </p:blipFill>
          <p:spPr bwMode="auto">
            <a:xfrm>
              <a:off x="612" y="2976"/>
              <a:ext cx="372" cy="300"/>
            </a:xfrm>
            <a:prstGeom prst="rect">
              <a:avLst/>
            </a:prstGeom>
            <a:noFill/>
            <a:ln w="9525">
              <a:noFill/>
              <a:miter lim="800000"/>
              <a:headEnd/>
              <a:tailEnd/>
            </a:ln>
            <a:effectLst/>
          </p:spPr>
        </p:pic>
        <p:sp>
          <p:nvSpPr>
            <p:cNvPr id="353306" name="Rectangle 26"/>
            <p:cNvSpPr>
              <a:spLocks noChangeArrowheads="1"/>
            </p:cNvSpPr>
            <p:nvPr/>
          </p:nvSpPr>
          <p:spPr bwMode="auto">
            <a:xfrm>
              <a:off x="3833" y="2614"/>
              <a:ext cx="408" cy="227"/>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307" name="Line 27"/>
            <p:cNvSpPr>
              <a:spLocks noChangeShapeType="1"/>
            </p:cNvSpPr>
            <p:nvPr/>
          </p:nvSpPr>
          <p:spPr bwMode="auto">
            <a:xfrm flipH="1">
              <a:off x="1111" y="2795"/>
              <a:ext cx="2767" cy="318"/>
            </a:xfrm>
            <a:prstGeom prst="line">
              <a:avLst/>
            </a:prstGeom>
            <a:noFill/>
            <a:ln w="9525">
              <a:solidFill>
                <a:srgbClr val="006699"/>
              </a:solidFill>
              <a:round/>
              <a:headEnd/>
              <a:tailEnd type="triangle" w="med" len="med"/>
            </a:ln>
            <a:effectLst/>
          </p:spPr>
          <p:txBody>
            <a:bodyPr/>
            <a:lstStyle/>
            <a:p>
              <a:endParaRPr lang="pl-PL"/>
            </a:p>
          </p:txBody>
        </p:sp>
      </p:grpSp>
      <p:grpSp>
        <p:nvGrpSpPr>
          <p:cNvPr id="5" name="Group 37"/>
          <p:cNvGrpSpPr>
            <a:grpSpLocks/>
          </p:cNvGrpSpPr>
          <p:nvPr/>
        </p:nvGrpSpPr>
        <p:grpSpPr bwMode="auto">
          <a:xfrm>
            <a:off x="395288" y="4652963"/>
            <a:ext cx="3889375" cy="1749425"/>
            <a:chOff x="249" y="2931"/>
            <a:chExt cx="2450" cy="1102"/>
          </a:xfrm>
        </p:grpSpPr>
        <p:sp>
          <p:nvSpPr>
            <p:cNvPr id="353311" name="Rectangle 31"/>
            <p:cNvSpPr>
              <a:spLocks noChangeArrowheads="1"/>
            </p:cNvSpPr>
            <p:nvPr/>
          </p:nvSpPr>
          <p:spPr bwMode="auto">
            <a:xfrm>
              <a:off x="567" y="2931"/>
              <a:ext cx="453" cy="363"/>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312" name="Line 32"/>
            <p:cNvSpPr>
              <a:spLocks noChangeShapeType="1"/>
            </p:cNvSpPr>
            <p:nvPr/>
          </p:nvSpPr>
          <p:spPr bwMode="auto">
            <a:xfrm>
              <a:off x="793" y="3294"/>
              <a:ext cx="0" cy="227"/>
            </a:xfrm>
            <a:prstGeom prst="line">
              <a:avLst/>
            </a:prstGeom>
            <a:noFill/>
            <a:ln w="9525">
              <a:solidFill>
                <a:srgbClr val="006699"/>
              </a:solidFill>
              <a:round/>
              <a:headEnd/>
              <a:tailEnd type="triangle" w="med" len="med"/>
            </a:ln>
            <a:effectLst/>
          </p:spPr>
          <p:txBody>
            <a:bodyPr/>
            <a:lstStyle/>
            <a:p>
              <a:endParaRPr lang="pl-PL"/>
            </a:p>
          </p:txBody>
        </p:sp>
        <p:sp>
          <p:nvSpPr>
            <p:cNvPr id="353313" name="Text Box 33"/>
            <p:cNvSpPr txBox="1">
              <a:spLocks noChangeArrowheads="1"/>
            </p:cNvSpPr>
            <p:nvPr/>
          </p:nvSpPr>
          <p:spPr bwMode="auto">
            <a:xfrm>
              <a:off x="249" y="3566"/>
              <a:ext cx="2450" cy="467"/>
            </a:xfrm>
            <a:prstGeom prst="rect">
              <a:avLst/>
            </a:prstGeom>
            <a:noFill/>
            <a:ln w="9525">
              <a:solidFill>
                <a:srgbClr val="006699"/>
              </a:solidFill>
              <a:miter lim="800000"/>
              <a:headEnd/>
              <a:tailEnd/>
            </a:ln>
            <a:effectLst/>
          </p:spPr>
          <p:txBody>
            <a:bodyPr>
              <a:spAutoFit/>
            </a:bodyPr>
            <a:lstStyle/>
            <a:p>
              <a:r>
                <a:rPr lang="pl-PL">
                  <a:latin typeface="Georgia" pitchFamily="18" charset="0"/>
                </a:rPr>
                <a:t>do modelu wchodzą:</a:t>
              </a:r>
            </a:p>
            <a:p>
              <a:endParaRPr lang="pl-PL" b="1" i="1" baseline="-25000">
                <a:latin typeface="Georgia" pitchFamily="18" charset="0"/>
              </a:endParaRPr>
            </a:p>
            <a:p>
              <a:pPr algn="ctr"/>
              <a:endParaRPr lang="pl-PL" b="1" i="1" baseline="-25000">
                <a:latin typeface="Georgia" pitchFamily="18" charset="0"/>
              </a:endParaRPr>
            </a:p>
          </p:txBody>
        </p:sp>
      </p:grpSp>
      <p:sp>
        <p:nvSpPr>
          <p:cNvPr id="353314" name="Rectangle 34"/>
          <p:cNvSpPr>
            <a:spLocks noChangeArrowheads="1"/>
          </p:cNvSpPr>
          <p:nvPr/>
        </p:nvSpPr>
        <p:spPr bwMode="auto">
          <a:xfrm>
            <a:off x="468313" y="5949950"/>
            <a:ext cx="534987" cy="366713"/>
          </a:xfrm>
          <a:prstGeom prst="rect">
            <a:avLst/>
          </a:prstGeom>
          <a:noFill/>
          <a:ln w="9525">
            <a:noFill/>
            <a:miter lim="800000"/>
            <a:headEnd/>
            <a:tailEnd/>
          </a:ln>
          <a:effectLst/>
        </p:spPr>
        <p:txBody>
          <a:bodyPr wrap="none">
            <a:spAutoFit/>
          </a:bodyPr>
          <a:lstStyle/>
          <a:p>
            <a:r>
              <a:rPr lang="pl-PL" b="1" i="1">
                <a:latin typeface="Georgia" pitchFamily="18" charset="0"/>
              </a:rPr>
              <a:t>X</a:t>
            </a:r>
            <a:r>
              <a:rPr lang="pl-PL" b="1" i="1" baseline="-25000">
                <a:latin typeface="Georgia" pitchFamily="18" charset="0"/>
              </a:rPr>
              <a:t>5</a:t>
            </a:r>
            <a:r>
              <a:rPr lang="pl-PL" b="1" i="1">
                <a:latin typeface="Georgia" pitchFamily="18" charset="0"/>
              </a:rPr>
              <a:t>,</a:t>
            </a:r>
          </a:p>
        </p:txBody>
      </p:sp>
      <p:grpSp>
        <p:nvGrpSpPr>
          <p:cNvPr id="6" name="Group 43"/>
          <p:cNvGrpSpPr>
            <a:grpSpLocks/>
          </p:cNvGrpSpPr>
          <p:nvPr/>
        </p:nvGrpSpPr>
        <p:grpSpPr bwMode="auto">
          <a:xfrm>
            <a:off x="539750" y="333375"/>
            <a:ext cx="2376488" cy="5983288"/>
            <a:chOff x="340" y="210"/>
            <a:chExt cx="1497" cy="3769"/>
          </a:xfrm>
        </p:grpSpPr>
        <p:sp>
          <p:nvSpPr>
            <p:cNvPr id="353316" name="Rectangle 36"/>
            <p:cNvSpPr>
              <a:spLocks noChangeArrowheads="1"/>
            </p:cNvSpPr>
            <p:nvPr/>
          </p:nvSpPr>
          <p:spPr bwMode="auto">
            <a:xfrm>
              <a:off x="612" y="3748"/>
              <a:ext cx="326" cy="231"/>
            </a:xfrm>
            <a:prstGeom prst="rect">
              <a:avLst/>
            </a:prstGeom>
            <a:noFill/>
            <a:ln w="9525">
              <a:noFill/>
              <a:miter lim="800000"/>
              <a:headEnd/>
              <a:tailEnd/>
            </a:ln>
            <a:effectLst/>
          </p:spPr>
          <p:txBody>
            <a:bodyPr wrap="none">
              <a:spAutoFit/>
            </a:bodyPr>
            <a:lstStyle/>
            <a:p>
              <a:r>
                <a:rPr lang="pl-PL" b="1" i="1">
                  <a:latin typeface="Georgia" pitchFamily="18" charset="0"/>
                </a:rPr>
                <a:t>X</a:t>
              </a:r>
              <a:r>
                <a:rPr lang="pl-PL" b="1" i="1" baseline="-25000">
                  <a:latin typeface="Georgia" pitchFamily="18" charset="0"/>
                </a:rPr>
                <a:t>1</a:t>
              </a:r>
              <a:r>
                <a:rPr lang="pl-PL" b="1" i="1">
                  <a:latin typeface="Georgia" pitchFamily="18" charset="0"/>
                </a:rPr>
                <a:t>,</a:t>
              </a:r>
            </a:p>
          </p:txBody>
        </p:sp>
        <p:sp>
          <p:nvSpPr>
            <p:cNvPr id="353318" name="Rectangle 38"/>
            <p:cNvSpPr>
              <a:spLocks noChangeArrowheads="1"/>
            </p:cNvSpPr>
            <p:nvPr/>
          </p:nvSpPr>
          <p:spPr bwMode="auto">
            <a:xfrm>
              <a:off x="340" y="1797"/>
              <a:ext cx="363" cy="318"/>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319" name="Line 39"/>
            <p:cNvSpPr>
              <a:spLocks noChangeShapeType="1"/>
            </p:cNvSpPr>
            <p:nvPr/>
          </p:nvSpPr>
          <p:spPr bwMode="auto">
            <a:xfrm>
              <a:off x="476" y="2115"/>
              <a:ext cx="0" cy="1406"/>
            </a:xfrm>
            <a:prstGeom prst="line">
              <a:avLst/>
            </a:prstGeom>
            <a:noFill/>
            <a:ln w="9525">
              <a:solidFill>
                <a:srgbClr val="006699"/>
              </a:solidFill>
              <a:round/>
              <a:headEnd/>
              <a:tailEnd type="triangle" w="med" len="med"/>
            </a:ln>
            <a:effectLst/>
          </p:spPr>
          <p:txBody>
            <a:bodyPr/>
            <a:lstStyle/>
            <a:p>
              <a:endParaRPr lang="pl-PL"/>
            </a:p>
          </p:txBody>
        </p:sp>
        <p:sp>
          <p:nvSpPr>
            <p:cNvPr id="353321" name="Rectangle 41"/>
            <p:cNvSpPr>
              <a:spLocks noChangeArrowheads="1"/>
            </p:cNvSpPr>
            <p:nvPr/>
          </p:nvSpPr>
          <p:spPr bwMode="auto">
            <a:xfrm>
              <a:off x="1383" y="210"/>
              <a:ext cx="454" cy="181"/>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322" name="Line 42"/>
            <p:cNvSpPr>
              <a:spLocks noChangeShapeType="1"/>
            </p:cNvSpPr>
            <p:nvPr/>
          </p:nvSpPr>
          <p:spPr bwMode="auto">
            <a:xfrm flipH="1">
              <a:off x="657" y="391"/>
              <a:ext cx="726" cy="1406"/>
            </a:xfrm>
            <a:prstGeom prst="line">
              <a:avLst/>
            </a:prstGeom>
            <a:noFill/>
            <a:ln w="9525">
              <a:solidFill>
                <a:srgbClr val="006699"/>
              </a:solidFill>
              <a:round/>
              <a:headEnd/>
              <a:tailEnd type="triangle" w="med" len="med"/>
            </a:ln>
            <a:effectLst/>
          </p:spPr>
          <p:txBody>
            <a:bodyPr/>
            <a:lstStyle/>
            <a:p>
              <a:endParaRPr lang="pl-PL"/>
            </a:p>
          </p:txBody>
        </p:sp>
      </p:grpSp>
      <p:grpSp>
        <p:nvGrpSpPr>
          <p:cNvPr id="7" name="Group 52"/>
          <p:cNvGrpSpPr>
            <a:grpSpLocks/>
          </p:cNvGrpSpPr>
          <p:nvPr/>
        </p:nvGrpSpPr>
        <p:grpSpPr bwMode="auto">
          <a:xfrm>
            <a:off x="684213" y="3357563"/>
            <a:ext cx="2159000" cy="2959100"/>
            <a:chOff x="431" y="2115"/>
            <a:chExt cx="1360" cy="1864"/>
          </a:xfrm>
        </p:grpSpPr>
        <p:sp>
          <p:nvSpPr>
            <p:cNvPr id="353324" name="Rectangle 44"/>
            <p:cNvSpPr>
              <a:spLocks noChangeArrowheads="1"/>
            </p:cNvSpPr>
            <p:nvPr/>
          </p:nvSpPr>
          <p:spPr bwMode="auto">
            <a:xfrm>
              <a:off x="657" y="2115"/>
              <a:ext cx="363" cy="317"/>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3325" name="Line 45"/>
            <p:cNvSpPr>
              <a:spLocks noChangeShapeType="1"/>
            </p:cNvSpPr>
            <p:nvPr/>
          </p:nvSpPr>
          <p:spPr bwMode="auto">
            <a:xfrm>
              <a:off x="431" y="2251"/>
              <a:ext cx="226" cy="0"/>
            </a:xfrm>
            <a:prstGeom prst="line">
              <a:avLst/>
            </a:prstGeom>
            <a:noFill/>
            <a:ln w="38100">
              <a:solidFill>
                <a:srgbClr val="006699"/>
              </a:solidFill>
              <a:round/>
              <a:headEnd/>
              <a:tailEnd/>
            </a:ln>
            <a:effectLst/>
          </p:spPr>
          <p:txBody>
            <a:bodyPr/>
            <a:lstStyle/>
            <a:p>
              <a:endParaRPr lang="pl-PL"/>
            </a:p>
          </p:txBody>
        </p:sp>
        <p:sp>
          <p:nvSpPr>
            <p:cNvPr id="353326" name="Line 46"/>
            <p:cNvSpPr>
              <a:spLocks noChangeShapeType="1"/>
            </p:cNvSpPr>
            <p:nvPr/>
          </p:nvSpPr>
          <p:spPr bwMode="auto">
            <a:xfrm flipH="1" flipV="1">
              <a:off x="838" y="2432"/>
              <a:ext cx="1" cy="182"/>
            </a:xfrm>
            <a:prstGeom prst="line">
              <a:avLst/>
            </a:prstGeom>
            <a:noFill/>
            <a:ln w="38100">
              <a:solidFill>
                <a:srgbClr val="006699"/>
              </a:solidFill>
              <a:round/>
              <a:headEnd/>
              <a:tailEnd/>
            </a:ln>
            <a:effectLst/>
          </p:spPr>
          <p:txBody>
            <a:bodyPr/>
            <a:lstStyle/>
            <a:p>
              <a:endParaRPr lang="pl-PL"/>
            </a:p>
          </p:txBody>
        </p:sp>
        <p:sp>
          <p:nvSpPr>
            <p:cNvPr id="353327" name="Line 47"/>
            <p:cNvSpPr>
              <a:spLocks noChangeShapeType="1"/>
            </p:cNvSpPr>
            <p:nvPr/>
          </p:nvSpPr>
          <p:spPr bwMode="auto">
            <a:xfrm flipH="1" flipV="1">
              <a:off x="1020" y="2251"/>
              <a:ext cx="272" cy="0"/>
            </a:xfrm>
            <a:prstGeom prst="line">
              <a:avLst/>
            </a:prstGeom>
            <a:noFill/>
            <a:ln w="38100">
              <a:solidFill>
                <a:srgbClr val="006699"/>
              </a:solidFill>
              <a:round/>
              <a:headEnd/>
              <a:tailEnd/>
            </a:ln>
            <a:effectLst/>
          </p:spPr>
          <p:txBody>
            <a:bodyPr/>
            <a:lstStyle/>
            <a:p>
              <a:endParaRPr lang="pl-PL"/>
            </a:p>
          </p:txBody>
        </p:sp>
        <p:sp>
          <p:nvSpPr>
            <p:cNvPr id="353328" name="Text Box 48"/>
            <p:cNvSpPr txBox="1">
              <a:spLocks noChangeArrowheads="1"/>
            </p:cNvSpPr>
            <p:nvPr/>
          </p:nvSpPr>
          <p:spPr bwMode="auto">
            <a:xfrm>
              <a:off x="1111" y="2478"/>
              <a:ext cx="680" cy="237"/>
            </a:xfrm>
            <a:prstGeom prst="rect">
              <a:avLst/>
            </a:prstGeom>
            <a:noFill/>
            <a:ln w="9525">
              <a:solidFill>
                <a:srgbClr val="006699"/>
              </a:solidFill>
              <a:miter lim="800000"/>
              <a:headEnd/>
              <a:tailEnd/>
            </a:ln>
            <a:effectLst/>
          </p:spPr>
          <p:txBody>
            <a:bodyPr>
              <a:spAutoFit/>
            </a:bodyPr>
            <a:lstStyle/>
            <a:p>
              <a:r>
                <a:rPr lang="pl-PL" i="1">
                  <a:latin typeface="Georgia" pitchFamily="18" charset="0"/>
                </a:rPr>
                <a:t>r(X</a:t>
              </a:r>
              <a:r>
                <a:rPr lang="pl-PL" i="1" baseline="-25000">
                  <a:latin typeface="Georgia" pitchFamily="18" charset="0"/>
                </a:rPr>
                <a:t>2</a:t>
              </a:r>
              <a:r>
                <a:rPr lang="pl-PL" i="1">
                  <a:latin typeface="Georgia" pitchFamily="18" charset="0"/>
                </a:rPr>
                <a:t>)=3</a:t>
              </a:r>
            </a:p>
          </p:txBody>
        </p:sp>
        <p:sp>
          <p:nvSpPr>
            <p:cNvPr id="353329" name="Line 49"/>
            <p:cNvSpPr>
              <a:spLocks noChangeShapeType="1"/>
            </p:cNvSpPr>
            <p:nvPr/>
          </p:nvSpPr>
          <p:spPr bwMode="auto">
            <a:xfrm>
              <a:off x="1020" y="2432"/>
              <a:ext cx="91" cy="46"/>
            </a:xfrm>
            <a:prstGeom prst="line">
              <a:avLst/>
            </a:prstGeom>
            <a:noFill/>
            <a:ln w="9525">
              <a:solidFill>
                <a:srgbClr val="006699"/>
              </a:solidFill>
              <a:round/>
              <a:headEnd/>
              <a:tailEnd type="triangle" w="med" len="med"/>
            </a:ln>
            <a:effectLst/>
          </p:spPr>
          <p:txBody>
            <a:bodyPr/>
            <a:lstStyle/>
            <a:p>
              <a:endParaRPr lang="pl-PL"/>
            </a:p>
          </p:txBody>
        </p:sp>
        <p:sp>
          <p:nvSpPr>
            <p:cNvPr id="353330" name="Line 50"/>
            <p:cNvSpPr>
              <a:spLocks noChangeShapeType="1"/>
            </p:cNvSpPr>
            <p:nvPr/>
          </p:nvSpPr>
          <p:spPr bwMode="auto">
            <a:xfrm>
              <a:off x="1247" y="2704"/>
              <a:ext cx="0" cy="862"/>
            </a:xfrm>
            <a:prstGeom prst="line">
              <a:avLst/>
            </a:prstGeom>
            <a:noFill/>
            <a:ln w="9525">
              <a:solidFill>
                <a:srgbClr val="006699"/>
              </a:solidFill>
              <a:round/>
              <a:headEnd/>
              <a:tailEnd type="triangle" w="med" len="med"/>
            </a:ln>
            <a:effectLst/>
          </p:spPr>
          <p:txBody>
            <a:bodyPr/>
            <a:lstStyle/>
            <a:p>
              <a:endParaRPr lang="pl-PL"/>
            </a:p>
          </p:txBody>
        </p:sp>
        <p:sp>
          <p:nvSpPr>
            <p:cNvPr id="353331" name="Rectangle 51"/>
            <p:cNvSpPr>
              <a:spLocks noChangeArrowheads="1"/>
            </p:cNvSpPr>
            <p:nvPr/>
          </p:nvSpPr>
          <p:spPr bwMode="auto">
            <a:xfrm>
              <a:off x="884" y="3748"/>
              <a:ext cx="339" cy="231"/>
            </a:xfrm>
            <a:prstGeom prst="rect">
              <a:avLst/>
            </a:prstGeom>
            <a:noFill/>
            <a:ln w="9525">
              <a:noFill/>
              <a:miter lim="800000"/>
              <a:headEnd/>
              <a:tailEnd/>
            </a:ln>
            <a:effectLst/>
          </p:spPr>
          <p:txBody>
            <a:bodyPr wrap="none">
              <a:spAutoFit/>
            </a:bodyPr>
            <a:lstStyle/>
            <a:p>
              <a:r>
                <a:rPr lang="pl-PL" b="1" i="1">
                  <a:latin typeface="Georgia" pitchFamily="18" charset="0"/>
                </a:rPr>
                <a:t>X</a:t>
              </a:r>
              <a:r>
                <a:rPr lang="pl-PL" b="1" i="1" baseline="-25000">
                  <a:latin typeface="Georgia" pitchFamily="18" charset="0"/>
                </a:rPr>
                <a:t>2</a:t>
              </a:r>
              <a:r>
                <a:rPr lang="pl-PL" b="1" i="1">
                  <a:latin typeface="Georgia"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3285"/>
                                        </p:tgtEl>
                                        <p:attrNameLst>
                                          <p:attrName>style.visibility</p:attrName>
                                        </p:attrNameLst>
                                      </p:cBhvr>
                                      <p:to>
                                        <p:strVal val="visible"/>
                                      </p:to>
                                    </p:set>
                                    <p:animEffect transition="in" filter="wipe(down)">
                                      <p:cBhvr>
                                        <p:cTn id="7" dur="500"/>
                                        <p:tgtEl>
                                          <p:spTgt spid="3532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3292"/>
                                        </p:tgtEl>
                                        <p:attrNameLst>
                                          <p:attrName>style.visibility</p:attrName>
                                        </p:attrNameLst>
                                      </p:cBhvr>
                                      <p:to>
                                        <p:strVal val="visible"/>
                                      </p:to>
                                    </p:set>
                                    <p:animEffect transition="in" filter="wipe(down)">
                                      <p:cBhvr>
                                        <p:cTn id="12" dur="500"/>
                                        <p:tgtEl>
                                          <p:spTgt spid="35329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3287"/>
                                        </p:tgtEl>
                                        <p:attrNameLst>
                                          <p:attrName>style.visibility</p:attrName>
                                        </p:attrNameLst>
                                      </p:cBhvr>
                                      <p:to>
                                        <p:strVal val="visible"/>
                                      </p:to>
                                    </p:set>
                                    <p:animEffect transition="in" filter="wipe(down)">
                                      <p:cBhvr>
                                        <p:cTn id="15" dur="500"/>
                                        <p:tgtEl>
                                          <p:spTgt spid="35328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53293"/>
                                        </p:tgtEl>
                                        <p:attrNameLst>
                                          <p:attrName>style.visibility</p:attrName>
                                        </p:attrNameLst>
                                      </p:cBhvr>
                                      <p:to>
                                        <p:strVal val="visible"/>
                                      </p:to>
                                    </p:set>
                                    <p:animEffect transition="in" filter="wipe(down)">
                                      <p:cBhvr>
                                        <p:cTn id="18" dur="500"/>
                                        <p:tgtEl>
                                          <p:spTgt spid="35329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53294"/>
                                        </p:tgtEl>
                                        <p:attrNameLst>
                                          <p:attrName>style.visibility</p:attrName>
                                        </p:attrNameLst>
                                      </p:cBhvr>
                                      <p:to>
                                        <p:strVal val="visible"/>
                                      </p:to>
                                    </p:set>
                                    <p:animEffect transition="in" filter="wipe(down)">
                                      <p:cBhvr>
                                        <p:cTn id="21" dur="500"/>
                                        <p:tgtEl>
                                          <p:spTgt spid="35329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53302"/>
                                        </p:tgtEl>
                                        <p:attrNameLst>
                                          <p:attrName>style.visibility</p:attrName>
                                        </p:attrNameLst>
                                      </p:cBhvr>
                                      <p:to>
                                        <p:strVal val="visible"/>
                                      </p:to>
                                    </p:set>
                                    <p:animEffect transition="in" filter="checkerboard(across)">
                                      <p:cBhvr>
                                        <p:cTn id="26" dur="500"/>
                                        <p:tgtEl>
                                          <p:spTgt spid="35330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353314"/>
                                        </p:tgtEl>
                                        <p:attrNameLst>
                                          <p:attrName>style.visibility</p:attrName>
                                        </p:attrNameLst>
                                      </p:cBhvr>
                                      <p:to>
                                        <p:strVal val="visible"/>
                                      </p:to>
                                    </p:set>
                                    <p:animEffect transition="in" filter="wipe(down)">
                                      <p:cBhvr>
                                        <p:cTn id="50" dur="500"/>
                                        <p:tgtEl>
                                          <p:spTgt spid="3533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up)">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up)">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animBg="1"/>
      <p:bldP spid="353287" grpId="0" animBg="1"/>
      <p:bldP spid="353292" grpId="0" animBg="1"/>
      <p:bldP spid="353293" grpId="0" animBg="1"/>
      <p:bldP spid="353294" grpId="0" animBg="1"/>
      <p:bldP spid="3533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ymbol zastępczy stopki 3"/>
          <p:cNvSpPr>
            <a:spLocks noGrp="1"/>
          </p:cNvSpPr>
          <p:nvPr>
            <p:ph type="ftr" sz="quarter" idx="10"/>
          </p:nvPr>
        </p:nvSpPr>
        <p:spPr/>
        <p:txBody>
          <a:bodyPr/>
          <a:lstStyle/>
          <a:p>
            <a:r>
              <a:rPr lang="pl-PL"/>
              <a:t>KISIM, WIMiIP, AGH</a:t>
            </a:r>
          </a:p>
        </p:txBody>
      </p:sp>
      <p:pic>
        <p:nvPicPr>
          <p:cNvPr id="352258" name="Picture 2"/>
          <p:cNvPicPr>
            <a:picLocks noChangeAspect="1" noChangeArrowheads="1"/>
          </p:cNvPicPr>
          <p:nvPr/>
        </p:nvPicPr>
        <p:blipFill>
          <a:blip r:embed="rId2" cstate="print"/>
          <a:srcRect/>
          <a:stretch>
            <a:fillRect/>
          </a:stretch>
        </p:blipFill>
        <p:spPr bwMode="auto">
          <a:xfrm>
            <a:off x="684213" y="260350"/>
            <a:ext cx="8172450" cy="1685925"/>
          </a:xfrm>
          <a:prstGeom prst="rect">
            <a:avLst/>
          </a:prstGeom>
          <a:noFill/>
          <a:ln w="9525">
            <a:noFill/>
            <a:miter lim="800000"/>
            <a:headEnd/>
            <a:tailEnd/>
          </a:ln>
          <a:effectLst/>
        </p:spPr>
      </p:pic>
      <p:sp>
        <p:nvSpPr>
          <p:cNvPr id="352259" name="Text Box 3"/>
          <p:cNvSpPr txBox="1">
            <a:spLocks noChangeArrowheads="1"/>
          </p:cNvSpPr>
          <p:nvPr/>
        </p:nvSpPr>
        <p:spPr bwMode="auto">
          <a:xfrm>
            <a:off x="7524750" y="2276475"/>
            <a:ext cx="1457325" cy="925513"/>
          </a:xfrm>
          <a:prstGeom prst="rect">
            <a:avLst/>
          </a:prstGeom>
          <a:noFill/>
          <a:ln w="9525">
            <a:solidFill>
              <a:srgbClr val="006699"/>
            </a:solidFill>
            <a:miter lim="800000"/>
            <a:headEnd/>
            <a:tailEnd/>
          </a:ln>
          <a:effectLst/>
        </p:spPr>
        <p:txBody>
          <a:bodyPr>
            <a:spAutoFit/>
          </a:bodyPr>
          <a:lstStyle/>
          <a:p>
            <a:r>
              <a:rPr lang="pl-PL">
                <a:latin typeface="Georgia" pitchFamily="18" charset="0"/>
              </a:rPr>
              <a:t>wszystkie zmienne istotne</a:t>
            </a:r>
          </a:p>
        </p:txBody>
      </p:sp>
      <p:sp>
        <p:nvSpPr>
          <p:cNvPr id="352260" name="Line 4"/>
          <p:cNvSpPr>
            <a:spLocks noChangeShapeType="1"/>
          </p:cNvSpPr>
          <p:nvPr/>
        </p:nvSpPr>
        <p:spPr bwMode="auto">
          <a:xfrm flipH="1" flipV="1">
            <a:off x="8029575" y="1844675"/>
            <a:ext cx="71438" cy="431800"/>
          </a:xfrm>
          <a:prstGeom prst="line">
            <a:avLst/>
          </a:prstGeom>
          <a:noFill/>
          <a:ln w="9525">
            <a:solidFill>
              <a:srgbClr val="006699"/>
            </a:solidFill>
            <a:round/>
            <a:headEnd/>
            <a:tailEnd type="triangle" w="med" len="med"/>
          </a:ln>
          <a:effectLst/>
        </p:spPr>
        <p:txBody>
          <a:bodyPr/>
          <a:lstStyle/>
          <a:p>
            <a:endParaRPr lang="pl-PL"/>
          </a:p>
        </p:txBody>
      </p:sp>
      <p:sp>
        <p:nvSpPr>
          <p:cNvPr id="352263" name="Text Box 7"/>
          <p:cNvSpPr txBox="1">
            <a:spLocks noChangeArrowheads="1"/>
          </p:cNvSpPr>
          <p:nvPr/>
        </p:nvSpPr>
        <p:spPr bwMode="auto">
          <a:xfrm>
            <a:off x="252413" y="2062163"/>
            <a:ext cx="1368425" cy="925512"/>
          </a:xfrm>
          <a:prstGeom prst="rect">
            <a:avLst/>
          </a:prstGeom>
          <a:noFill/>
          <a:ln w="9525">
            <a:solidFill>
              <a:srgbClr val="006699"/>
            </a:solidFill>
            <a:miter lim="800000"/>
            <a:headEnd/>
            <a:tailEnd/>
          </a:ln>
          <a:effectLst/>
        </p:spPr>
        <p:txBody>
          <a:bodyPr>
            <a:spAutoFit/>
          </a:bodyPr>
          <a:lstStyle/>
          <a:p>
            <a:r>
              <a:rPr lang="el-GR" i="1">
                <a:latin typeface="Georgia" pitchFamily="18" charset="0"/>
              </a:rPr>
              <a:t>α</a:t>
            </a:r>
            <a:r>
              <a:rPr lang="pl-PL" i="1">
                <a:latin typeface="Georgia" pitchFamily="18" charset="0"/>
              </a:rPr>
              <a:t>=0,05</a:t>
            </a:r>
          </a:p>
          <a:p>
            <a:r>
              <a:rPr lang="pl-PL" i="1">
                <a:latin typeface="Georgia" pitchFamily="18" charset="0"/>
              </a:rPr>
              <a:t> t</a:t>
            </a:r>
            <a:r>
              <a:rPr lang="el-GR" i="1" baseline="-25000">
                <a:latin typeface="Georgia" pitchFamily="18" charset="0"/>
              </a:rPr>
              <a:t>α</a:t>
            </a:r>
            <a:r>
              <a:rPr lang="pl-PL" i="1">
                <a:latin typeface="Georgia" pitchFamily="18" charset="0"/>
              </a:rPr>
              <a:t>=2,1009</a:t>
            </a:r>
          </a:p>
          <a:p>
            <a:r>
              <a:rPr lang="pl-PL" i="1">
                <a:latin typeface="Georgia" pitchFamily="18" charset="0"/>
              </a:rPr>
              <a:t>r</a:t>
            </a:r>
            <a:r>
              <a:rPr lang="pl-PL" i="1" baseline="30000">
                <a:latin typeface="Georgia" pitchFamily="18" charset="0"/>
              </a:rPr>
              <a:t>*</a:t>
            </a:r>
            <a:r>
              <a:rPr lang="pl-PL" i="1">
                <a:latin typeface="Georgia" pitchFamily="18" charset="0"/>
              </a:rPr>
              <a:t>=0,4438</a:t>
            </a:r>
          </a:p>
        </p:txBody>
      </p:sp>
      <p:pic>
        <p:nvPicPr>
          <p:cNvPr id="352264" name="Picture 8"/>
          <p:cNvPicPr>
            <a:picLocks noChangeAspect="1" noChangeArrowheads="1"/>
          </p:cNvPicPr>
          <p:nvPr/>
        </p:nvPicPr>
        <p:blipFill>
          <a:blip r:embed="rId3" cstate="print"/>
          <a:srcRect/>
          <a:stretch>
            <a:fillRect/>
          </a:stretch>
        </p:blipFill>
        <p:spPr bwMode="auto">
          <a:xfrm>
            <a:off x="323850" y="3141663"/>
            <a:ext cx="2233613" cy="966787"/>
          </a:xfrm>
          <a:prstGeom prst="rect">
            <a:avLst/>
          </a:prstGeom>
          <a:noFill/>
          <a:ln w="9525">
            <a:noFill/>
            <a:miter lim="800000"/>
            <a:headEnd/>
            <a:tailEnd/>
          </a:ln>
          <a:effectLst/>
        </p:spPr>
      </p:pic>
      <p:sp>
        <p:nvSpPr>
          <p:cNvPr id="352265" name="Line 9"/>
          <p:cNvSpPr>
            <a:spLocks noChangeShapeType="1"/>
          </p:cNvSpPr>
          <p:nvPr/>
        </p:nvSpPr>
        <p:spPr bwMode="auto">
          <a:xfrm>
            <a:off x="396875" y="2925763"/>
            <a:ext cx="71438" cy="431800"/>
          </a:xfrm>
          <a:prstGeom prst="line">
            <a:avLst/>
          </a:prstGeom>
          <a:noFill/>
          <a:ln w="9525">
            <a:solidFill>
              <a:srgbClr val="006699"/>
            </a:solidFill>
            <a:round/>
            <a:headEnd/>
            <a:tailEnd type="triangle" w="med" len="med"/>
          </a:ln>
          <a:effectLst/>
        </p:spPr>
        <p:txBody>
          <a:bodyPr/>
          <a:lstStyle/>
          <a:p>
            <a:endParaRPr lang="pl-PL"/>
          </a:p>
        </p:txBody>
      </p:sp>
      <p:sp>
        <p:nvSpPr>
          <p:cNvPr id="352266" name="Text Box 10"/>
          <p:cNvSpPr txBox="1">
            <a:spLocks noChangeArrowheads="1"/>
          </p:cNvSpPr>
          <p:nvPr/>
        </p:nvSpPr>
        <p:spPr bwMode="auto">
          <a:xfrm>
            <a:off x="2051050" y="2349500"/>
            <a:ext cx="2089150" cy="376238"/>
          </a:xfrm>
          <a:prstGeom prst="rect">
            <a:avLst/>
          </a:prstGeom>
          <a:noFill/>
          <a:ln w="9525">
            <a:solidFill>
              <a:srgbClr val="006699"/>
            </a:solidFill>
            <a:miter lim="800000"/>
            <a:headEnd/>
            <a:tailEnd/>
          </a:ln>
          <a:effectLst/>
        </p:spPr>
        <p:txBody>
          <a:bodyPr>
            <a:spAutoFit/>
          </a:bodyPr>
          <a:lstStyle/>
          <a:p>
            <a:r>
              <a:rPr lang="pl-PL">
                <a:latin typeface="Georgia" pitchFamily="18" charset="0"/>
              </a:rPr>
              <a:t>współczynniki &gt; r</a:t>
            </a:r>
            <a:r>
              <a:rPr lang="pl-PL" baseline="30000">
                <a:latin typeface="Georgia" pitchFamily="18" charset="0"/>
              </a:rPr>
              <a:t>*</a:t>
            </a:r>
          </a:p>
        </p:txBody>
      </p:sp>
      <p:sp>
        <p:nvSpPr>
          <p:cNvPr id="352267" name="Line 11"/>
          <p:cNvSpPr>
            <a:spLocks noChangeShapeType="1"/>
          </p:cNvSpPr>
          <p:nvPr/>
        </p:nvSpPr>
        <p:spPr bwMode="auto">
          <a:xfrm flipH="1" flipV="1">
            <a:off x="2268538" y="1701800"/>
            <a:ext cx="358775" cy="647700"/>
          </a:xfrm>
          <a:prstGeom prst="line">
            <a:avLst/>
          </a:prstGeom>
          <a:noFill/>
          <a:ln w="9525">
            <a:solidFill>
              <a:srgbClr val="006699"/>
            </a:solidFill>
            <a:round/>
            <a:headEnd/>
            <a:tailEnd type="triangle" w="med" len="med"/>
          </a:ln>
          <a:effectLst/>
        </p:spPr>
        <p:txBody>
          <a:bodyPr/>
          <a:lstStyle/>
          <a:p>
            <a:endParaRPr lang="pl-PL"/>
          </a:p>
        </p:txBody>
      </p:sp>
      <p:sp>
        <p:nvSpPr>
          <p:cNvPr id="352268" name="Rectangle 12"/>
          <p:cNvSpPr>
            <a:spLocks noChangeArrowheads="1"/>
          </p:cNvSpPr>
          <p:nvPr/>
        </p:nvSpPr>
        <p:spPr bwMode="auto">
          <a:xfrm>
            <a:off x="7812088" y="1341438"/>
            <a:ext cx="863600" cy="215900"/>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grpSp>
        <p:nvGrpSpPr>
          <p:cNvPr id="2" name="Group 19"/>
          <p:cNvGrpSpPr>
            <a:grpSpLocks/>
          </p:cNvGrpSpPr>
          <p:nvPr/>
        </p:nvGrpSpPr>
        <p:grpSpPr bwMode="auto">
          <a:xfrm>
            <a:off x="4932363" y="1125538"/>
            <a:ext cx="1008062" cy="215900"/>
            <a:chOff x="3107" y="709"/>
            <a:chExt cx="635" cy="136"/>
          </a:xfrm>
        </p:grpSpPr>
        <p:sp>
          <p:nvSpPr>
            <p:cNvPr id="352269" name="Rectangle 13"/>
            <p:cNvSpPr>
              <a:spLocks noChangeArrowheads="1"/>
            </p:cNvSpPr>
            <p:nvPr/>
          </p:nvSpPr>
          <p:spPr bwMode="auto">
            <a:xfrm>
              <a:off x="3107" y="709"/>
              <a:ext cx="589" cy="136"/>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2270" name="Line 14"/>
            <p:cNvSpPr>
              <a:spLocks noChangeShapeType="1"/>
            </p:cNvSpPr>
            <p:nvPr/>
          </p:nvSpPr>
          <p:spPr bwMode="auto">
            <a:xfrm flipV="1">
              <a:off x="3107" y="709"/>
              <a:ext cx="635" cy="136"/>
            </a:xfrm>
            <a:prstGeom prst="line">
              <a:avLst/>
            </a:prstGeom>
            <a:noFill/>
            <a:ln w="28575">
              <a:solidFill>
                <a:srgbClr val="FF3300"/>
              </a:solidFill>
              <a:round/>
              <a:headEnd/>
              <a:tailEnd/>
            </a:ln>
            <a:effectLst/>
          </p:spPr>
          <p:txBody>
            <a:bodyPr/>
            <a:lstStyle/>
            <a:p>
              <a:endParaRPr lang="pl-PL"/>
            </a:p>
          </p:txBody>
        </p:sp>
      </p:grpSp>
      <p:grpSp>
        <p:nvGrpSpPr>
          <p:cNvPr id="3" name="Group 20"/>
          <p:cNvGrpSpPr>
            <a:grpSpLocks/>
          </p:cNvGrpSpPr>
          <p:nvPr/>
        </p:nvGrpSpPr>
        <p:grpSpPr bwMode="auto">
          <a:xfrm>
            <a:off x="4932363" y="1557338"/>
            <a:ext cx="1008062" cy="215900"/>
            <a:chOff x="3107" y="981"/>
            <a:chExt cx="635" cy="136"/>
          </a:xfrm>
        </p:grpSpPr>
        <p:sp>
          <p:nvSpPr>
            <p:cNvPr id="352271" name="Rectangle 15"/>
            <p:cNvSpPr>
              <a:spLocks noChangeArrowheads="1"/>
            </p:cNvSpPr>
            <p:nvPr/>
          </p:nvSpPr>
          <p:spPr bwMode="auto">
            <a:xfrm>
              <a:off x="3107" y="981"/>
              <a:ext cx="589" cy="136"/>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2272" name="Line 16"/>
            <p:cNvSpPr>
              <a:spLocks noChangeShapeType="1"/>
            </p:cNvSpPr>
            <p:nvPr/>
          </p:nvSpPr>
          <p:spPr bwMode="auto">
            <a:xfrm flipV="1">
              <a:off x="3107" y="981"/>
              <a:ext cx="635" cy="136"/>
            </a:xfrm>
            <a:prstGeom prst="line">
              <a:avLst/>
            </a:prstGeom>
            <a:noFill/>
            <a:ln w="28575">
              <a:solidFill>
                <a:srgbClr val="FF3300"/>
              </a:solidFill>
              <a:round/>
              <a:headEnd/>
              <a:tailEnd/>
            </a:ln>
            <a:effectLst/>
          </p:spPr>
          <p:txBody>
            <a:bodyPr/>
            <a:lstStyle/>
            <a:p>
              <a:endParaRPr lang="pl-PL"/>
            </a:p>
          </p:txBody>
        </p:sp>
      </p:grpSp>
      <p:sp>
        <p:nvSpPr>
          <p:cNvPr id="352273" name="Rectangle 17"/>
          <p:cNvSpPr>
            <a:spLocks noChangeArrowheads="1"/>
          </p:cNvSpPr>
          <p:nvPr/>
        </p:nvSpPr>
        <p:spPr bwMode="auto">
          <a:xfrm>
            <a:off x="5003800" y="476250"/>
            <a:ext cx="863600" cy="288925"/>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grpSp>
        <p:nvGrpSpPr>
          <p:cNvPr id="4" name="Group 21"/>
          <p:cNvGrpSpPr>
            <a:grpSpLocks/>
          </p:cNvGrpSpPr>
          <p:nvPr/>
        </p:nvGrpSpPr>
        <p:grpSpPr bwMode="auto">
          <a:xfrm>
            <a:off x="6011863" y="476250"/>
            <a:ext cx="647700" cy="215900"/>
            <a:chOff x="3107" y="981"/>
            <a:chExt cx="635" cy="136"/>
          </a:xfrm>
        </p:grpSpPr>
        <p:sp>
          <p:nvSpPr>
            <p:cNvPr id="352278" name="Rectangle 22"/>
            <p:cNvSpPr>
              <a:spLocks noChangeArrowheads="1"/>
            </p:cNvSpPr>
            <p:nvPr/>
          </p:nvSpPr>
          <p:spPr bwMode="auto">
            <a:xfrm>
              <a:off x="3107" y="981"/>
              <a:ext cx="589" cy="136"/>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2279" name="Line 23"/>
            <p:cNvSpPr>
              <a:spLocks noChangeShapeType="1"/>
            </p:cNvSpPr>
            <p:nvPr/>
          </p:nvSpPr>
          <p:spPr bwMode="auto">
            <a:xfrm flipV="1">
              <a:off x="3107" y="981"/>
              <a:ext cx="635" cy="136"/>
            </a:xfrm>
            <a:prstGeom prst="line">
              <a:avLst/>
            </a:prstGeom>
            <a:noFill/>
            <a:ln w="28575">
              <a:solidFill>
                <a:srgbClr val="FF3300"/>
              </a:solidFill>
              <a:round/>
              <a:headEnd/>
              <a:tailEnd/>
            </a:ln>
            <a:effectLst/>
          </p:spPr>
          <p:txBody>
            <a:bodyPr/>
            <a:lstStyle/>
            <a:p>
              <a:endParaRPr lang="pl-PL"/>
            </a:p>
          </p:txBody>
        </p:sp>
      </p:grpSp>
      <p:grpSp>
        <p:nvGrpSpPr>
          <p:cNvPr id="5" name="Group 24"/>
          <p:cNvGrpSpPr>
            <a:grpSpLocks/>
          </p:cNvGrpSpPr>
          <p:nvPr/>
        </p:nvGrpSpPr>
        <p:grpSpPr bwMode="auto">
          <a:xfrm>
            <a:off x="4140200" y="476250"/>
            <a:ext cx="647700" cy="215900"/>
            <a:chOff x="3107" y="981"/>
            <a:chExt cx="635" cy="136"/>
          </a:xfrm>
        </p:grpSpPr>
        <p:sp>
          <p:nvSpPr>
            <p:cNvPr id="352281" name="Rectangle 25"/>
            <p:cNvSpPr>
              <a:spLocks noChangeArrowheads="1"/>
            </p:cNvSpPr>
            <p:nvPr/>
          </p:nvSpPr>
          <p:spPr bwMode="auto">
            <a:xfrm>
              <a:off x="3107" y="981"/>
              <a:ext cx="589" cy="136"/>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2282" name="Line 26"/>
            <p:cNvSpPr>
              <a:spLocks noChangeShapeType="1"/>
            </p:cNvSpPr>
            <p:nvPr/>
          </p:nvSpPr>
          <p:spPr bwMode="auto">
            <a:xfrm flipV="1">
              <a:off x="3107" y="981"/>
              <a:ext cx="635" cy="136"/>
            </a:xfrm>
            <a:prstGeom prst="line">
              <a:avLst/>
            </a:prstGeom>
            <a:noFill/>
            <a:ln w="28575">
              <a:solidFill>
                <a:srgbClr val="FF3300"/>
              </a:solidFill>
              <a:round/>
              <a:headEnd/>
              <a:tailEnd/>
            </a:ln>
            <a:effectLst/>
          </p:spPr>
          <p:txBody>
            <a:bodyPr/>
            <a:lstStyle/>
            <a:p>
              <a:endParaRPr lang="pl-PL"/>
            </a:p>
          </p:txBody>
        </p:sp>
      </p:grpSp>
      <p:grpSp>
        <p:nvGrpSpPr>
          <p:cNvPr id="6" name="Group 31"/>
          <p:cNvGrpSpPr>
            <a:grpSpLocks/>
          </p:cNvGrpSpPr>
          <p:nvPr/>
        </p:nvGrpSpPr>
        <p:grpSpPr bwMode="auto">
          <a:xfrm>
            <a:off x="7812088" y="1196975"/>
            <a:ext cx="863600" cy="144463"/>
            <a:chOff x="4921" y="754"/>
            <a:chExt cx="544" cy="91"/>
          </a:xfrm>
        </p:grpSpPr>
        <p:sp>
          <p:nvSpPr>
            <p:cNvPr id="352285" name="Line 29"/>
            <p:cNvSpPr>
              <a:spLocks noChangeShapeType="1"/>
            </p:cNvSpPr>
            <p:nvPr/>
          </p:nvSpPr>
          <p:spPr bwMode="auto">
            <a:xfrm flipV="1">
              <a:off x="4921" y="754"/>
              <a:ext cx="544" cy="91"/>
            </a:xfrm>
            <a:prstGeom prst="line">
              <a:avLst/>
            </a:prstGeom>
            <a:noFill/>
            <a:ln w="28575">
              <a:solidFill>
                <a:srgbClr val="FF3300"/>
              </a:solidFill>
              <a:round/>
              <a:headEnd/>
              <a:tailEnd/>
            </a:ln>
            <a:effectLst/>
          </p:spPr>
          <p:txBody>
            <a:bodyPr/>
            <a:lstStyle/>
            <a:p>
              <a:endParaRPr lang="pl-PL"/>
            </a:p>
          </p:txBody>
        </p:sp>
        <p:sp>
          <p:nvSpPr>
            <p:cNvPr id="352286" name="Line 30"/>
            <p:cNvSpPr>
              <a:spLocks noChangeShapeType="1"/>
            </p:cNvSpPr>
            <p:nvPr/>
          </p:nvSpPr>
          <p:spPr bwMode="auto">
            <a:xfrm>
              <a:off x="4921" y="754"/>
              <a:ext cx="544" cy="91"/>
            </a:xfrm>
            <a:prstGeom prst="line">
              <a:avLst/>
            </a:prstGeom>
            <a:noFill/>
            <a:ln w="28575">
              <a:solidFill>
                <a:srgbClr val="FF3300"/>
              </a:solidFill>
              <a:round/>
              <a:headEnd/>
              <a:tailEnd/>
            </a:ln>
            <a:effectLst/>
          </p:spPr>
          <p:txBody>
            <a:bodyPr/>
            <a:lstStyle/>
            <a:p>
              <a:endParaRPr lang="pl-PL"/>
            </a:p>
          </p:txBody>
        </p:sp>
      </p:grpSp>
      <p:grpSp>
        <p:nvGrpSpPr>
          <p:cNvPr id="7" name="Group 32"/>
          <p:cNvGrpSpPr>
            <a:grpSpLocks/>
          </p:cNvGrpSpPr>
          <p:nvPr/>
        </p:nvGrpSpPr>
        <p:grpSpPr bwMode="auto">
          <a:xfrm>
            <a:off x="7812088" y="1628775"/>
            <a:ext cx="863600" cy="144463"/>
            <a:chOff x="4921" y="754"/>
            <a:chExt cx="544" cy="91"/>
          </a:xfrm>
        </p:grpSpPr>
        <p:sp>
          <p:nvSpPr>
            <p:cNvPr id="352289" name="Line 33"/>
            <p:cNvSpPr>
              <a:spLocks noChangeShapeType="1"/>
            </p:cNvSpPr>
            <p:nvPr/>
          </p:nvSpPr>
          <p:spPr bwMode="auto">
            <a:xfrm flipV="1">
              <a:off x="4921" y="754"/>
              <a:ext cx="544" cy="91"/>
            </a:xfrm>
            <a:prstGeom prst="line">
              <a:avLst/>
            </a:prstGeom>
            <a:noFill/>
            <a:ln w="28575">
              <a:solidFill>
                <a:srgbClr val="FF3300"/>
              </a:solidFill>
              <a:round/>
              <a:headEnd/>
              <a:tailEnd/>
            </a:ln>
            <a:effectLst/>
          </p:spPr>
          <p:txBody>
            <a:bodyPr/>
            <a:lstStyle/>
            <a:p>
              <a:endParaRPr lang="pl-PL"/>
            </a:p>
          </p:txBody>
        </p:sp>
        <p:sp>
          <p:nvSpPr>
            <p:cNvPr id="352290" name="Line 34"/>
            <p:cNvSpPr>
              <a:spLocks noChangeShapeType="1"/>
            </p:cNvSpPr>
            <p:nvPr/>
          </p:nvSpPr>
          <p:spPr bwMode="auto">
            <a:xfrm>
              <a:off x="4921" y="754"/>
              <a:ext cx="544" cy="91"/>
            </a:xfrm>
            <a:prstGeom prst="line">
              <a:avLst/>
            </a:prstGeom>
            <a:noFill/>
            <a:ln w="28575">
              <a:solidFill>
                <a:srgbClr val="FF3300"/>
              </a:solidFill>
              <a:round/>
              <a:headEnd/>
              <a:tailEnd/>
            </a:ln>
            <a:effectLst/>
          </p:spPr>
          <p:txBody>
            <a:bodyPr/>
            <a:lstStyle/>
            <a:p>
              <a:endParaRPr lang="pl-PL"/>
            </a:p>
          </p:txBody>
        </p:sp>
      </p:grpSp>
      <p:sp>
        <p:nvSpPr>
          <p:cNvPr id="352291" name="Rectangle 35"/>
          <p:cNvSpPr>
            <a:spLocks noChangeArrowheads="1"/>
          </p:cNvSpPr>
          <p:nvPr/>
        </p:nvSpPr>
        <p:spPr bwMode="auto">
          <a:xfrm>
            <a:off x="7812088" y="692150"/>
            <a:ext cx="863600" cy="215900"/>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2292" name="Rectangle 36"/>
          <p:cNvSpPr>
            <a:spLocks noChangeArrowheads="1"/>
          </p:cNvSpPr>
          <p:nvPr/>
        </p:nvSpPr>
        <p:spPr bwMode="auto">
          <a:xfrm>
            <a:off x="1835150" y="476250"/>
            <a:ext cx="863600" cy="288925"/>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grpSp>
        <p:nvGrpSpPr>
          <p:cNvPr id="8" name="Group 37"/>
          <p:cNvGrpSpPr>
            <a:grpSpLocks/>
          </p:cNvGrpSpPr>
          <p:nvPr/>
        </p:nvGrpSpPr>
        <p:grpSpPr bwMode="auto">
          <a:xfrm>
            <a:off x="1763713" y="1557338"/>
            <a:ext cx="1008062" cy="215900"/>
            <a:chOff x="3107" y="981"/>
            <a:chExt cx="635" cy="136"/>
          </a:xfrm>
        </p:grpSpPr>
        <p:sp>
          <p:nvSpPr>
            <p:cNvPr id="352294" name="Rectangle 38"/>
            <p:cNvSpPr>
              <a:spLocks noChangeArrowheads="1"/>
            </p:cNvSpPr>
            <p:nvPr/>
          </p:nvSpPr>
          <p:spPr bwMode="auto">
            <a:xfrm>
              <a:off x="3107" y="981"/>
              <a:ext cx="589" cy="136"/>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2295" name="Line 39"/>
            <p:cNvSpPr>
              <a:spLocks noChangeShapeType="1"/>
            </p:cNvSpPr>
            <p:nvPr/>
          </p:nvSpPr>
          <p:spPr bwMode="auto">
            <a:xfrm flipV="1">
              <a:off x="3107" y="981"/>
              <a:ext cx="635" cy="136"/>
            </a:xfrm>
            <a:prstGeom prst="line">
              <a:avLst/>
            </a:prstGeom>
            <a:noFill/>
            <a:ln w="28575">
              <a:solidFill>
                <a:srgbClr val="FF3300"/>
              </a:solidFill>
              <a:round/>
              <a:headEnd/>
              <a:tailEnd/>
            </a:ln>
            <a:effectLst/>
          </p:spPr>
          <p:txBody>
            <a:bodyPr/>
            <a:lstStyle/>
            <a:p>
              <a:endParaRPr lang="pl-PL"/>
            </a:p>
          </p:txBody>
        </p:sp>
      </p:grpSp>
      <p:sp>
        <p:nvSpPr>
          <p:cNvPr id="352297" name="Rectangle 41"/>
          <p:cNvSpPr>
            <a:spLocks noChangeArrowheads="1"/>
          </p:cNvSpPr>
          <p:nvPr/>
        </p:nvSpPr>
        <p:spPr bwMode="auto">
          <a:xfrm>
            <a:off x="7812088" y="908050"/>
            <a:ext cx="863600" cy="215900"/>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
        <p:nvSpPr>
          <p:cNvPr id="352298" name="Text Box 42"/>
          <p:cNvSpPr txBox="1">
            <a:spLocks noChangeArrowheads="1"/>
          </p:cNvSpPr>
          <p:nvPr/>
        </p:nvSpPr>
        <p:spPr bwMode="auto">
          <a:xfrm>
            <a:off x="3635375" y="3789363"/>
            <a:ext cx="3744913" cy="1565275"/>
          </a:xfrm>
          <a:prstGeom prst="rect">
            <a:avLst/>
          </a:prstGeom>
          <a:noFill/>
          <a:ln w="9525">
            <a:solidFill>
              <a:srgbClr val="006699"/>
            </a:solidFill>
            <a:miter lim="800000"/>
            <a:headEnd/>
            <a:tailEnd/>
          </a:ln>
          <a:effectLst/>
        </p:spPr>
        <p:txBody>
          <a:bodyPr>
            <a:spAutoFit/>
          </a:bodyPr>
          <a:lstStyle/>
          <a:p>
            <a:pPr algn="ctr"/>
            <a:r>
              <a:rPr lang="pl-PL" b="1">
                <a:latin typeface="Georgia" pitchFamily="18" charset="0"/>
              </a:rPr>
              <a:t>do modelu wchodzą:</a:t>
            </a:r>
          </a:p>
          <a:p>
            <a:pPr algn="ctr"/>
            <a:r>
              <a:rPr lang="pl-PL" b="1" i="1">
                <a:latin typeface="Georgia" pitchFamily="18" charset="0"/>
              </a:rPr>
              <a:t>X</a:t>
            </a:r>
            <a:r>
              <a:rPr lang="pl-PL" b="1" i="1" baseline="-25000">
                <a:latin typeface="Georgia" pitchFamily="18" charset="0"/>
              </a:rPr>
              <a:t>1</a:t>
            </a:r>
            <a:r>
              <a:rPr lang="pl-PL" b="1" i="1">
                <a:latin typeface="Georgia" pitchFamily="18" charset="0"/>
              </a:rPr>
              <a:t>, X</a:t>
            </a:r>
            <a:r>
              <a:rPr lang="pl-PL" b="1" i="1" baseline="-25000">
                <a:latin typeface="Georgia" pitchFamily="18" charset="0"/>
              </a:rPr>
              <a:t>2</a:t>
            </a:r>
            <a:r>
              <a:rPr lang="pl-PL" b="1" i="1">
                <a:latin typeface="Georgia" pitchFamily="18" charset="0"/>
              </a:rPr>
              <a:t>, X</a:t>
            </a:r>
            <a:r>
              <a:rPr lang="pl-PL" b="1" i="1" baseline="-25000">
                <a:latin typeface="Georgia" pitchFamily="18" charset="0"/>
              </a:rPr>
              <a:t>4</a:t>
            </a:r>
          </a:p>
          <a:p>
            <a:pPr algn="ctr"/>
            <a:endParaRPr lang="pl-PL" b="1" i="1" baseline="-25000">
              <a:latin typeface="Georgia" pitchFamily="18" charset="0"/>
            </a:endParaRPr>
          </a:p>
          <a:p>
            <a:pPr algn="ctr"/>
            <a:r>
              <a:rPr lang="pl-PL" b="1">
                <a:latin typeface="Georgia" pitchFamily="18" charset="0"/>
              </a:rPr>
              <a:t>Liniowa postać modelu:</a:t>
            </a:r>
            <a:r>
              <a:rPr lang="pl-PL" b="1" i="1">
                <a:latin typeface="Georgia" pitchFamily="18" charset="0"/>
              </a:rPr>
              <a:t> </a:t>
            </a:r>
          </a:p>
          <a:p>
            <a:pPr algn="ctr"/>
            <a:r>
              <a:rPr lang="pl-PL" b="1" i="1">
                <a:latin typeface="Georgia" pitchFamily="18" charset="0"/>
              </a:rPr>
              <a:t>Y=a</a:t>
            </a:r>
            <a:r>
              <a:rPr lang="pl-PL" b="1" i="1" baseline="-25000">
                <a:latin typeface="Georgia" pitchFamily="18" charset="0"/>
              </a:rPr>
              <a:t>0</a:t>
            </a:r>
            <a:r>
              <a:rPr lang="pl-PL" b="1" i="1">
                <a:latin typeface="Georgia" pitchFamily="18" charset="0"/>
              </a:rPr>
              <a:t> + a</a:t>
            </a:r>
            <a:r>
              <a:rPr lang="pl-PL" b="1" i="1" baseline="-25000">
                <a:latin typeface="Georgia" pitchFamily="18" charset="0"/>
              </a:rPr>
              <a:t>1</a:t>
            </a:r>
            <a:r>
              <a:rPr lang="pl-PL" b="1" i="1">
                <a:latin typeface="Georgia" pitchFamily="18" charset="0"/>
              </a:rPr>
              <a:t>X</a:t>
            </a:r>
            <a:r>
              <a:rPr lang="pl-PL" b="1" i="1" baseline="-25000">
                <a:latin typeface="Georgia" pitchFamily="18" charset="0"/>
              </a:rPr>
              <a:t>1</a:t>
            </a:r>
            <a:r>
              <a:rPr lang="pl-PL" b="1" i="1">
                <a:latin typeface="Georgia" pitchFamily="18" charset="0"/>
              </a:rPr>
              <a:t> + a</a:t>
            </a:r>
            <a:r>
              <a:rPr lang="pl-PL" b="1" i="1" baseline="-25000">
                <a:latin typeface="Georgia" pitchFamily="18" charset="0"/>
              </a:rPr>
              <a:t>2</a:t>
            </a:r>
            <a:r>
              <a:rPr lang="pl-PL" b="1" i="1">
                <a:latin typeface="Georgia" pitchFamily="18" charset="0"/>
              </a:rPr>
              <a:t>X</a:t>
            </a:r>
            <a:r>
              <a:rPr lang="pl-PL" b="1" i="1" baseline="-25000">
                <a:latin typeface="Georgia" pitchFamily="18" charset="0"/>
              </a:rPr>
              <a:t>2</a:t>
            </a:r>
            <a:r>
              <a:rPr lang="pl-PL" b="1" i="1">
                <a:latin typeface="Georgia" pitchFamily="18" charset="0"/>
              </a:rPr>
              <a:t> + a</a:t>
            </a:r>
            <a:r>
              <a:rPr lang="pl-PL" b="1" i="1" baseline="-25000">
                <a:latin typeface="Georgia" pitchFamily="18" charset="0"/>
              </a:rPr>
              <a:t>4</a:t>
            </a:r>
            <a:r>
              <a:rPr lang="pl-PL" b="1" i="1">
                <a:latin typeface="Georgia" pitchFamily="18" charset="0"/>
              </a:rPr>
              <a:t>X</a:t>
            </a:r>
            <a:r>
              <a:rPr lang="pl-PL" b="1" i="1" baseline="-25000">
                <a:latin typeface="Georgia" pitchFamily="18" charset="0"/>
              </a:rPr>
              <a:t>4</a:t>
            </a:r>
            <a:r>
              <a:rPr lang="pl-PL" b="1" i="1">
                <a:latin typeface="Georgia" pitchFamily="18" charset="0"/>
              </a:rPr>
              <a:t>+ e</a:t>
            </a:r>
            <a:endParaRPr lang="pl-PL" b="1" i="1" baseline="-25000">
              <a:latin typeface="Georgia" pitchFamily="18" charset="0"/>
            </a:endParaRPr>
          </a:p>
          <a:p>
            <a:endParaRPr lang="pl-PL" b="1" i="1" baseline="-25000">
              <a:latin typeface="Georgia" pitchFamily="18" charset="0"/>
            </a:endParaRPr>
          </a:p>
        </p:txBody>
      </p:sp>
      <p:sp>
        <p:nvSpPr>
          <p:cNvPr id="352299" name="Rectangle 43"/>
          <p:cNvSpPr>
            <a:spLocks noChangeArrowheads="1"/>
          </p:cNvSpPr>
          <p:nvPr/>
        </p:nvSpPr>
        <p:spPr bwMode="auto">
          <a:xfrm>
            <a:off x="2916238" y="476250"/>
            <a:ext cx="863600" cy="288925"/>
          </a:xfrm>
          <a:prstGeom prst="rect">
            <a:avLst/>
          </a:prstGeom>
          <a:solidFill>
            <a:srgbClr val="006699">
              <a:alpha val="20000"/>
            </a:srgbClr>
          </a:solidFill>
          <a:ln w="9525">
            <a:solidFill>
              <a:srgbClr val="006699"/>
            </a:solidFill>
            <a:miter lim="800000"/>
            <a:headEnd/>
            <a:tailEnd/>
          </a:ln>
          <a:effectLst/>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2268"/>
                                        </p:tgtEl>
                                        <p:attrNameLst>
                                          <p:attrName>style.visibility</p:attrName>
                                        </p:attrNameLst>
                                      </p:cBhvr>
                                      <p:to>
                                        <p:strVal val="visible"/>
                                      </p:to>
                                    </p:set>
                                    <p:animEffect transition="in" filter="randombar(horizontal)">
                                      <p:cBhvr>
                                        <p:cTn id="7" dur="500"/>
                                        <p:tgtEl>
                                          <p:spTgt spid="35226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2273"/>
                                        </p:tgtEl>
                                        <p:attrNameLst>
                                          <p:attrName>style.visibility</p:attrName>
                                        </p:attrNameLst>
                                      </p:cBhvr>
                                      <p:to>
                                        <p:strVal val="visible"/>
                                      </p:to>
                                    </p:set>
                                    <p:animEffect transition="in" filter="randombar(horizontal)">
                                      <p:cBhvr>
                                        <p:cTn id="12" dur="500"/>
                                        <p:tgtEl>
                                          <p:spTgt spid="3522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52291"/>
                                        </p:tgtEl>
                                        <p:attrNameLst>
                                          <p:attrName>style.visibility</p:attrName>
                                        </p:attrNameLst>
                                      </p:cBhvr>
                                      <p:to>
                                        <p:strVal val="visible"/>
                                      </p:to>
                                    </p:set>
                                    <p:animEffect transition="in" filter="randombar(horizontal)">
                                      <p:cBhvr>
                                        <p:cTn id="41" dur="500"/>
                                        <p:tgtEl>
                                          <p:spTgt spid="35229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52292"/>
                                        </p:tgtEl>
                                        <p:attrNameLst>
                                          <p:attrName>style.visibility</p:attrName>
                                        </p:attrNameLst>
                                      </p:cBhvr>
                                      <p:to>
                                        <p:strVal val="visible"/>
                                      </p:to>
                                    </p:set>
                                    <p:animEffect transition="in" filter="randombar(horizontal)">
                                      <p:cBhvr>
                                        <p:cTn id="44" dur="500"/>
                                        <p:tgtEl>
                                          <p:spTgt spid="35229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52297"/>
                                        </p:tgtEl>
                                        <p:attrNameLst>
                                          <p:attrName>style.visibility</p:attrName>
                                        </p:attrNameLst>
                                      </p:cBhvr>
                                      <p:to>
                                        <p:strVal val="visible"/>
                                      </p:to>
                                    </p:set>
                                    <p:animEffect transition="in" filter="randombar(horizontal)">
                                      <p:cBhvr>
                                        <p:cTn id="54" dur="500"/>
                                        <p:tgtEl>
                                          <p:spTgt spid="352297"/>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52299"/>
                                        </p:tgtEl>
                                        <p:attrNameLst>
                                          <p:attrName>style.visibility</p:attrName>
                                        </p:attrNameLst>
                                      </p:cBhvr>
                                      <p:to>
                                        <p:strVal val="visible"/>
                                      </p:to>
                                    </p:set>
                                    <p:animEffect transition="in" filter="randombar(horizontal)">
                                      <p:cBhvr>
                                        <p:cTn id="57" dur="500"/>
                                        <p:tgtEl>
                                          <p:spTgt spid="3522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2298"/>
                                        </p:tgtEl>
                                        <p:attrNameLst>
                                          <p:attrName>style.visibility</p:attrName>
                                        </p:attrNameLst>
                                      </p:cBhvr>
                                      <p:to>
                                        <p:strVal val="visible"/>
                                      </p:to>
                                    </p:set>
                                    <p:animEffect transition="in" filter="wipe(down)">
                                      <p:cBhvr>
                                        <p:cTn id="62" dur="500"/>
                                        <p:tgtEl>
                                          <p:spTgt spid="35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8" grpId="0" animBg="1"/>
      <p:bldP spid="352273" grpId="0" animBg="1"/>
      <p:bldP spid="352291" grpId="0" animBg="1"/>
      <p:bldP spid="352292" grpId="0" animBg="1"/>
      <p:bldP spid="352297" grpId="0" animBg="1"/>
      <p:bldP spid="352298" grpId="0" animBg="1"/>
      <p:bldP spid="35229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wybór predyktorów – ocena zależności zmiennych</a:t>
            </a:r>
            <a:endParaRPr lang="pl-PL" dirty="0"/>
          </a:p>
        </p:txBody>
      </p:sp>
      <p:graphicFrame>
        <p:nvGraphicFramePr>
          <p:cNvPr id="5" name="Symbol zastępczy zawartości 4"/>
          <p:cNvGraphicFramePr>
            <a:graphicFrameLocks noGrp="1"/>
          </p:cNvGraphicFramePr>
          <p:nvPr>
            <p:ph idx="1"/>
          </p:nvPr>
        </p:nvGraphicFramePr>
        <p:xfrm>
          <a:off x="179513" y="1268413"/>
          <a:ext cx="8784976" cy="2839720"/>
        </p:xfrm>
        <a:graphic>
          <a:graphicData uri="http://schemas.openxmlformats.org/drawingml/2006/table">
            <a:tbl>
              <a:tblPr firstRow="1" bandRow="1">
                <a:tableStyleId>{EB344D84-9AFB-497E-A393-DC336BA19D2E}</a:tableStyleId>
              </a:tblPr>
              <a:tblGrid>
                <a:gridCol w="2689541"/>
                <a:gridCol w="3167110"/>
                <a:gridCol w="2928325"/>
              </a:tblGrid>
              <a:tr h="370840">
                <a:tc>
                  <a:txBody>
                    <a:bodyPr/>
                    <a:lstStyle/>
                    <a:p>
                      <a:r>
                        <a:rPr lang="pl-PL" dirty="0" smtClean="0">
                          <a:solidFill>
                            <a:srgbClr val="006699"/>
                          </a:solidFill>
                        </a:rPr>
                        <a:t>Rodzaj zmiennych</a:t>
                      </a:r>
                      <a:endParaRPr lang="pl-PL" dirty="0">
                        <a:solidFill>
                          <a:srgbClr val="006699"/>
                        </a:solidFill>
                      </a:endParaRPr>
                    </a:p>
                  </a:txBody>
                  <a:tcPr/>
                </a:tc>
                <a:tc>
                  <a:txBody>
                    <a:bodyPr/>
                    <a:lstStyle/>
                    <a:p>
                      <a:r>
                        <a:rPr lang="pl-PL" dirty="0" smtClean="0">
                          <a:solidFill>
                            <a:srgbClr val="006699"/>
                          </a:solidFill>
                        </a:rPr>
                        <a:t>1:1</a:t>
                      </a:r>
                    </a:p>
                    <a:p>
                      <a:r>
                        <a:rPr lang="pl-PL" dirty="0" smtClean="0">
                          <a:solidFill>
                            <a:srgbClr val="006699"/>
                          </a:solidFill>
                        </a:rPr>
                        <a:t>Jedna objaśniająca</a:t>
                      </a:r>
                      <a:endParaRPr lang="pl-PL" dirty="0">
                        <a:solidFill>
                          <a:srgbClr val="006699"/>
                        </a:solidFill>
                      </a:endParaRPr>
                    </a:p>
                  </a:txBody>
                  <a:tcPr/>
                </a:tc>
                <a:tc>
                  <a:txBody>
                    <a:bodyPr/>
                    <a:lstStyle/>
                    <a:p>
                      <a:r>
                        <a:rPr lang="pl-PL" dirty="0" smtClean="0">
                          <a:solidFill>
                            <a:srgbClr val="006699"/>
                          </a:solidFill>
                        </a:rPr>
                        <a:t>1:n</a:t>
                      </a:r>
                    </a:p>
                    <a:p>
                      <a:r>
                        <a:rPr lang="pl-PL" dirty="0" smtClean="0">
                          <a:solidFill>
                            <a:srgbClr val="006699"/>
                          </a:solidFill>
                        </a:rPr>
                        <a:t>Wiele zmiennych</a:t>
                      </a:r>
                      <a:endParaRPr lang="pl-PL" dirty="0">
                        <a:solidFill>
                          <a:srgbClr val="006699"/>
                        </a:solidFill>
                      </a:endParaRPr>
                    </a:p>
                  </a:txBody>
                  <a:tcPr/>
                </a:tc>
              </a:tr>
              <a:tr h="370840">
                <a:tc>
                  <a:txBody>
                    <a:bodyPr/>
                    <a:lstStyle/>
                    <a:p>
                      <a:r>
                        <a:rPr lang="pl-PL" dirty="0" smtClean="0"/>
                        <a:t>Ilościowe</a:t>
                      </a:r>
                      <a:endParaRPr lang="pl-PL" dirty="0"/>
                    </a:p>
                  </a:txBody>
                  <a:tcPr/>
                </a:tc>
                <a:tc>
                  <a:txBody>
                    <a:bodyPr/>
                    <a:lstStyle/>
                    <a:p>
                      <a:r>
                        <a:rPr lang="pl-PL" dirty="0" smtClean="0"/>
                        <a:t>Korelacja, wykres rozrzutu</a:t>
                      </a:r>
                      <a:endParaRPr lang="pl-PL" dirty="0"/>
                    </a:p>
                  </a:txBody>
                  <a:tcPr/>
                </a:tc>
                <a:tc>
                  <a:txBody>
                    <a:bodyPr/>
                    <a:lstStyle/>
                    <a:p>
                      <a:r>
                        <a:rPr lang="pl-PL" dirty="0" smtClean="0"/>
                        <a:t>Macierz korelacji, F</a:t>
                      </a:r>
                      <a:endParaRPr lang="pl-PL" dirty="0"/>
                    </a:p>
                  </a:txBody>
                  <a:tcPr/>
                </a:tc>
              </a:tr>
              <a:tr h="370840">
                <a:tc>
                  <a:txBody>
                    <a:bodyPr/>
                    <a:lstStyle/>
                    <a:p>
                      <a:r>
                        <a:rPr lang="pl-PL" dirty="0" smtClean="0"/>
                        <a:t>Ilościowa zależna, jakościowa objaśniająca</a:t>
                      </a:r>
                      <a:endParaRPr lang="pl-PL" dirty="0"/>
                    </a:p>
                  </a:txBody>
                  <a:tcPr/>
                </a:tc>
                <a:tc>
                  <a:txBody>
                    <a:bodyPr/>
                    <a:lstStyle/>
                    <a:p>
                      <a:r>
                        <a:rPr lang="pl-PL" dirty="0" smtClean="0"/>
                        <a:t>ANOVA, </a:t>
                      </a:r>
                      <a:r>
                        <a:rPr lang="el-GR" dirty="0" smtClean="0"/>
                        <a:t>χ</a:t>
                      </a:r>
                      <a:r>
                        <a:rPr lang="pl-PL" baseline="30000" dirty="0" smtClean="0"/>
                        <a:t>2</a:t>
                      </a:r>
                    </a:p>
                    <a:p>
                      <a:r>
                        <a:rPr lang="pl-PL" baseline="0" dirty="0" smtClean="0"/>
                        <a:t>skategoryzowany histogram</a:t>
                      </a:r>
                      <a:endParaRPr lang="pl-PL" baseline="0" dirty="0"/>
                    </a:p>
                  </a:txBody>
                  <a:tcPr/>
                </a:tc>
                <a:tc>
                  <a:txBody>
                    <a:bodyPr/>
                    <a:lstStyle/>
                    <a:p>
                      <a:r>
                        <a:rPr lang="pl-PL" baseline="0" dirty="0" smtClean="0"/>
                        <a:t>Skategoryzowany wykres rozrzutu, </a:t>
                      </a:r>
                      <a:r>
                        <a:rPr lang="el-GR" dirty="0" smtClean="0"/>
                        <a:t>χ</a:t>
                      </a:r>
                      <a:r>
                        <a:rPr lang="pl-PL" baseline="30000" dirty="0" smtClean="0"/>
                        <a:t>2</a:t>
                      </a:r>
                    </a:p>
                    <a:p>
                      <a:endParaRPr lang="pl-PL" dirty="0"/>
                    </a:p>
                  </a:txBody>
                  <a:tcPr/>
                </a:tc>
              </a:tr>
              <a:tr h="370840">
                <a:tc>
                  <a:txBody>
                    <a:bodyPr/>
                    <a:lstStyle/>
                    <a:p>
                      <a:r>
                        <a:rPr lang="pl-PL" dirty="0" smtClean="0"/>
                        <a:t>Jakościowa zależna</a:t>
                      </a:r>
                      <a:endParaRPr lang="pl-PL" dirty="0"/>
                    </a:p>
                  </a:txBody>
                  <a:tcPr/>
                </a:tc>
                <a:tc>
                  <a:txBody>
                    <a:bodyPr/>
                    <a:lstStyle/>
                    <a:p>
                      <a:r>
                        <a:rPr lang="pl-PL" dirty="0" smtClean="0"/>
                        <a:t>Tabela </a:t>
                      </a:r>
                      <a:r>
                        <a:rPr lang="pl-PL" dirty="0" err="1" smtClean="0"/>
                        <a:t>wielodzielcza</a:t>
                      </a:r>
                      <a:r>
                        <a:rPr lang="pl-PL"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skategoryzowany histogram</a:t>
                      </a:r>
                    </a:p>
                    <a:p>
                      <a:r>
                        <a:rPr lang="el-GR" dirty="0" smtClean="0"/>
                        <a:t>χ</a:t>
                      </a:r>
                      <a:r>
                        <a:rPr lang="pl-PL" baseline="30000" dirty="0" smtClean="0"/>
                        <a:t>2</a:t>
                      </a:r>
                      <a:endParaRPr lang="pl-PL" dirty="0"/>
                    </a:p>
                  </a:txBody>
                  <a:tcPr/>
                </a:tc>
                <a:tc>
                  <a:txBody>
                    <a:bodyPr/>
                    <a:lstStyle/>
                    <a:p>
                      <a:r>
                        <a:rPr lang="el-GR" dirty="0" smtClean="0"/>
                        <a:t>χ</a:t>
                      </a:r>
                      <a:r>
                        <a:rPr lang="pl-PL" baseline="30000" dirty="0" smtClean="0"/>
                        <a:t>2,</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Tabele </a:t>
                      </a:r>
                      <a:r>
                        <a:rPr lang="pl-PL" dirty="0" err="1" smtClean="0"/>
                        <a:t>wielodzielcze</a:t>
                      </a:r>
                      <a:r>
                        <a:rPr lang="pl-PL" dirty="0" smtClean="0"/>
                        <a:t>, </a:t>
                      </a:r>
                    </a:p>
                    <a:p>
                      <a:endParaRPr lang="pl-PL" dirty="0"/>
                    </a:p>
                  </a:txBody>
                  <a:tcPr/>
                </a:tc>
              </a:tr>
            </a:tbl>
          </a:graphicData>
        </a:graphic>
      </p:graphicFrame>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96259" name="Rectangle 2"/>
          <p:cNvSpPr>
            <a:spLocks noGrp="1" noChangeArrowheads="1"/>
          </p:cNvSpPr>
          <p:nvPr>
            <p:ph type="title"/>
          </p:nvPr>
        </p:nvSpPr>
        <p:spPr>
          <a:xfrm>
            <a:off x="1042988" y="2924175"/>
            <a:ext cx="7488237" cy="576263"/>
          </a:xfrm>
        </p:spPr>
        <p:txBody>
          <a:bodyPr/>
          <a:lstStyle/>
          <a:p>
            <a:pPr eaLnBrk="1" hangingPunct="1"/>
            <a:r>
              <a:rPr lang="pl-PL" smtClean="0"/>
              <a:t>Przykłady w STATISTICA</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73059" name="Rectangle 2"/>
          <p:cNvSpPr>
            <a:spLocks noGrp="1" noChangeArrowheads="1"/>
          </p:cNvSpPr>
          <p:nvPr>
            <p:ph type="title"/>
          </p:nvPr>
        </p:nvSpPr>
        <p:spPr/>
        <p:txBody>
          <a:bodyPr/>
          <a:lstStyle/>
          <a:p>
            <a:pPr eaLnBrk="1" hangingPunct="1"/>
            <a:r>
              <a:rPr lang="pl-PL" smtClean="0"/>
              <a:t>Macierz korelacji</a:t>
            </a:r>
          </a:p>
        </p:txBody>
      </p:sp>
      <p:pic>
        <p:nvPicPr>
          <p:cNvPr id="173060" name="Picture 3"/>
          <p:cNvPicPr>
            <a:picLocks noChangeAspect="1" noChangeArrowheads="1"/>
          </p:cNvPicPr>
          <p:nvPr/>
        </p:nvPicPr>
        <p:blipFill>
          <a:blip r:embed="rId2" cstate="print"/>
          <a:srcRect/>
          <a:stretch>
            <a:fillRect/>
          </a:stretch>
        </p:blipFill>
        <p:spPr bwMode="auto">
          <a:xfrm>
            <a:off x="250825" y="3789363"/>
            <a:ext cx="8610600" cy="2647950"/>
          </a:xfrm>
          <a:prstGeom prst="rect">
            <a:avLst/>
          </a:prstGeom>
          <a:noFill/>
          <a:ln w="9525">
            <a:noFill/>
            <a:miter lim="800000"/>
            <a:headEnd/>
            <a:tailEnd/>
          </a:ln>
        </p:spPr>
      </p:pic>
      <p:pic>
        <p:nvPicPr>
          <p:cNvPr id="173061" name="Picture 4"/>
          <p:cNvPicPr>
            <a:picLocks noChangeAspect="1" noChangeArrowheads="1"/>
          </p:cNvPicPr>
          <p:nvPr/>
        </p:nvPicPr>
        <p:blipFill>
          <a:blip r:embed="rId3" cstate="print"/>
          <a:srcRect/>
          <a:stretch>
            <a:fillRect/>
          </a:stretch>
        </p:blipFill>
        <p:spPr bwMode="auto">
          <a:xfrm>
            <a:off x="2987675" y="1125538"/>
            <a:ext cx="3135313"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stopki 3"/>
          <p:cNvSpPr>
            <a:spLocks noGrp="1"/>
          </p:cNvSpPr>
          <p:nvPr>
            <p:ph type="ftr" sz="quarter" idx="10"/>
          </p:nvPr>
        </p:nvSpPr>
        <p:spPr/>
        <p:txBody>
          <a:bodyPr/>
          <a:lstStyle/>
          <a:p>
            <a:pPr>
              <a:defRPr/>
            </a:pPr>
            <a:r>
              <a:rPr lang="pl-PL"/>
              <a:t>KISIM, WIMiIP, AGH</a:t>
            </a:r>
          </a:p>
        </p:txBody>
      </p:sp>
      <p:sp>
        <p:nvSpPr>
          <p:cNvPr id="174083" name="Rectangle 2"/>
          <p:cNvSpPr>
            <a:spLocks noGrp="1" noChangeArrowheads="1"/>
          </p:cNvSpPr>
          <p:nvPr>
            <p:ph type="title"/>
          </p:nvPr>
        </p:nvSpPr>
        <p:spPr/>
        <p:txBody>
          <a:bodyPr/>
          <a:lstStyle/>
          <a:p>
            <a:pPr eaLnBrk="1" hangingPunct="1"/>
            <a:r>
              <a:rPr lang="pl-PL" smtClean="0"/>
              <a:t>Dobór i eliminacja zmiennych</a:t>
            </a:r>
          </a:p>
        </p:txBody>
      </p:sp>
      <p:sp>
        <p:nvSpPr>
          <p:cNvPr id="174084" name="Rectangle 3"/>
          <p:cNvSpPr>
            <a:spLocks noGrp="1" noChangeArrowheads="1"/>
          </p:cNvSpPr>
          <p:nvPr>
            <p:ph type="body" idx="1"/>
          </p:nvPr>
        </p:nvSpPr>
        <p:spPr/>
        <p:txBody>
          <a:bodyPr/>
          <a:lstStyle/>
          <a:p>
            <a:pPr eaLnBrk="1" hangingPunct="1"/>
            <a:endParaRPr lang="pl-PL" smtClean="0"/>
          </a:p>
        </p:txBody>
      </p:sp>
      <p:pic>
        <p:nvPicPr>
          <p:cNvPr id="174085" name="Picture 4"/>
          <p:cNvPicPr>
            <a:picLocks noChangeAspect="1" noChangeArrowheads="1"/>
          </p:cNvPicPr>
          <p:nvPr/>
        </p:nvPicPr>
        <p:blipFill>
          <a:blip r:embed="rId2" cstate="print"/>
          <a:srcRect/>
          <a:stretch>
            <a:fillRect/>
          </a:stretch>
        </p:blipFill>
        <p:spPr bwMode="auto">
          <a:xfrm>
            <a:off x="179388" y="1052513"/>
            <a:ext cx="2981325" cy="4895850"/>
          </a:xfrm>
          <a:prstGeom prst="rect">
            <a:avLst/>
          </a:prstGeom>
          <a:noFill/>
          <a:ln w="9525">
            <a:noFill/>
            <a:miter lim="800000"/>
            <a:headEnd/>
            <a:tailEnd/>
          </a:ln>
        </p:spPr>
      </p:pic>
      <p:pic>
        <p:nvPicPr>
          <p:cNvPr id="174086" name="Picture 5"/>
          <p:cNvPicPr>
            <a:picLocks noChangeAspect="1" noChangeArrowheads="1"/>
          </p:cNvPicPr>
          <p:nvPr/>
        </p:nvPicPr>
        <p:blipFill>
          <a:blip r:embed="rId3" cstate="print"/>
          <a:srcRect/>
          <a:stretch>
            <a:fillRect/>
          </a:stretch>
        </p:blipFill>
        <p:spPr bwMode="auto">
          <a:xfrm>
            <a:off x="2700338" y="1052513"/>
            <a:ext cx="6286500" cy="2952750"/>
          </a:xfrm>
          <a:prstGeom prst="rect">
            <a:avLst/>
          </a:prstGeom>
          <a:noFill/>
          <a:ln w="9525">
            <a:noFill/>
            <a:miter lim="800000"/>
            <a:headEnd/>
            <a:tailEnd/>
          </a:ln>
        </p:spPr>
      </p:pic>
      <p:sp>
        <p:nvSpPr>
          <p:cNvPr id="174087" name="AutoShape 6"/>
          <p:cNvSpPr>
            <a:spLocks noChangeArrowheads="1"/>
          </p:cNvSpPr>
          <p:nvPr/>
        </p:nvSpPr>
        <p:spPr bwMode="auto">
          <a:xfrm>
            <a:off x="0" y="4941888"/>
            <a:ext cx="3419475" cy="431800"/>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174088" name="Line 7"/>
          <p:cNvSpPr>
            <a:spLocks noChangeShapeType="1"/>
          </p:cNvSpPr>
          <p:nvPr/>
        </p:nvSpPr>
        <p:spPr bwMode="auto">
          <a:xfrm flipH="1" flipV="1">
            <a:off x="2916238" y="3933825"/>
            <a:ext cx="71437" cy="1008063"/>
          </a:xfrm>
          <a:prstGeom prst="line">
            <a:avLst/>
          </a:prstGeom>
          <a:noFill/>
          <a:ln w="28575">
            <a:solidFill>
              <a:srgbClr val="996633"/>
            </a:solidFill>
            <a:round/>
            <a:headEnd/>
            <a:tailEnd type="arrow" w="med" len="med"/>
          </a:ln>
        </p:spPr>
        <p:txBody>
          <a:bodyPr/>
          <a:lstStyle/>
          <a:p>
            <a:endParaRPr lang="pl-PL"/>
          </a:p>
        </p:txBody>
      </p:sp>
      <p:pic>
        <p:nvPicPr>
          <p:cNvPr id="174089" name="Picture 8"/>
          <p:cNvPicPr>
            <a:picLocks noChangeAspect="1" noChangeArrowheads="1"/>
          </p:cNvPicPr>
          <p:nvPr/>
        </p:nvPicPr>
        <p:blipFill>
          <a:blip r:embed="rId4" cstate="print"/>
          <a:srcRect/>
          <a:stretch>
            <a:fillRect/>
          </a:stretch>
        </p:blipFill>
        <p:spPr bwMode="auto">
          <a:xfrm>
            <a:off x="4643438" y="3860800"/>
            <a:ext cx="3924300" cy="2871788"/>
          </a:xfrm>
          <a:prstGeom prst="rect">
            <a:avLst/>
          </a:prstGeom>
          <a:noFill/>
          <a:ln w="9525">
            <a:noFill/>
            <a:miter lim="800000"/>
            <a:headEnd/>
            <a:tailEnd/>
          </a:ln>
        </p:spPr>
      </p:pic>
      <p:sp>
        <p:nvSpPr>
          <p:cNvPr id="174090" name="AutoShape 9"/>
          <p:cNvSpPr>
            <a:spLocks noChangeArrowheads="1"/>
          </p:cNvSpPr>
          <p:nvPr/>
        </p:nvSpPr>
        <p:spPr bwMode="auto">
          <a:xfrm>
            <a:off x="4716463" y="5734050"/>
            <a:ext cx="2735262" cy="863600"/>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174091" name="Line 10"/>
          <p:cNvSpPr>
            <a:spLocks noChangeShapeType="1"/>
          </p:cNvSpPr>
          <p:nvPr/>
        </p:nvSpPr>
        <p:spPr bwMode="auto">
          <a:xfrm flipH="1">
            <a:off x="6804025" y="1484313"/>
            <a:ext cx="1439863" cy="4176712"/>
          </a:xfrm>
          <a:prstGeom prst="line">
            <a:avLst/>
          </a:prstGeom>
          <a:noFill/>
          <a:ln w="28575">
            <a:solidFill>
              <a:srgbClr val="996633"/>
            </a:solidFill>
            <a:round/>
            <a:headEnd/>
            <a:tailEnd type="arrow" w="med" len="med"/>
          </a:ln>
        </p:spPr>
        <p:txBody>
          <a:bodyPr/>
          <a:lstStyle/>
          <a:p>
            <a:endParaRPr lang="pl-PL"/>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75107" name="Rectangle 2"/>
          <p:cNvSpPr>
            <a:spLocks noGrp="1" noChangeArrowheads="1"/>
          </p:cNvSpPr>
          <p:nvPr>
            <p:ph type="title"/>
          </p:nvPr>
        </p:nvSpPr>
        <p:spPr/>
        <p:txBody>
          <a:bodyPr/>
          <a:lstStyle/>
          <a:p>
            <a:pPr eaLnBrk="1" hangingPunct="1"/>
            <a:r>
              <a:rPr lang="pl-PL" smtClean="0"/>
              <a:t>Ważność predyktorów</a:t>
            </a:r>
          </a:p>
        </p:txBody>
      </p:sp>
      <p:pic>
        <p:nvPicPr>
          <p:cNvPr id="175108" name="Picture 3"/>
          <p:cNvPicPr>
            <a:picLocks noChangeAspect="1" noChangeArrowheads="1"/>
          </p:cNvPicPr>
          <p:nvPr/>
        </p:nvPicPr>
        <p:blipFill>
          <a:blip r:embed="rId2" cstate="print"/>
          <a:srcRect/>
          <a:stretch>
            <a:fillRect/>
          </a:stretch>
        </p:blipFill>
        <p:spPr bwMode="auto">
          <a:xfrm>
            <a:off x="539552" y="1052736"/>
            <a:ext cx="3800475" cy="2543175"/>
          </a:xfrm>
          <a:prstGeom prst="rect">
            <a:avLst/>
          </a:prstGeom>
          <a:noFill/>
          <a:ln w="9525">
            <a:noFill/>
            <a:miter lim="800000"/>
            <a:headEnd/>
            <a:tailEnd/>
          </a:ln>
        </p:spPr>
      </p:pic>
      <p:pic>
        <p:nvPicPr>
          <p:cNvPr id="175109" name="Picture 4"/>
          <p:cNvPicPr>
            <a:picLocks noChangeAspect="1" noChangeArrowheads="1"/>
          </p:cNvPicPr>
          <p:nvPr/>
        </p:nvPicPr>
        <p:blipFill>
          <a:blip r:embed="rId3" cstate="print"/>
          <a:srcRect/>
          <a:stretch>
            <a:fillRect/>
          </a:stretch>
        </p:blipFill>
        <p:spPr bwMode="auto">
          <a:xfrm>
            <a:off x="468313" y="4076700"/>
            <a:ext cx="2686050" cy="2162175"/>
          </a:xfrm>
          <a:prstGeom prst="rect">
            <a:avLst/>
          </a:prstGeom>
          <a:noFill/>
          <a:ln w="9525">
            <a:noFill/>
            <a:miter lim="800000"/>
            <a:headEnd/>
            <a:tailEnd/>
          </a:ln>
        </p:spPr>
      </p:pic>
      <p:pic>
        <p:nvPicPr>
          <p:cNvPr id="175110" name="Picture 5"/>
          <p:cNvPicPr>
            <a:picLocks noChangeAspect="1" noChangeArrowheads="1"/>
          </p:cNvPicPr>
          <p:nvPr/>
        </p:nvPicPr>
        <p:blipFill>
          <a:blip r:embed="rId4" cstate="print"/>
          <a:srcRect/>
          <a:stretch>
            <a:fillRect/>
          </a:stretch>
        </p:blipFill>
        <p:spPr bwMode="auto">
          <a:xfrm>
            <a:off x="3492500" y="2636838"/>
            <a:ext cx="5329238" cy="405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2996952"/>
            <a:ext cx="7488237" cy="576262"/>
          </a:xfrm>
        </p:spPr>
        <p:txBody>
          <a:bodyPr/>
          <a:lstStyle/>
          <a:p>
            <a:r>
              <a:rPr lang="pl-PL" dirty="0" smtClean="0"/>
              <a:t>Zmienne jakościowe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Tabele przestawne Excel</a:t>
            </a:r>
            <a:endParaRPr lang="pl-PL" dirty="0"/>
          </a:p>
        </p:txBody>
      </p:sp>
      <p:sp>
        <p:nvSpPr>
          <p:cNvPr id="3" name="Symbol zastępczy zawartości 2"/>
          <p:cNvSpPr>
            <a:spLocks noGrp="1"/>
          </p:cNvSpPr>
          <p:nvPr>
            <p:ph idx="1"/>
          </p:nvPr>
        </p:nvSpPr>
        <p:spPr>
          <a:xfrm>
            <a:off x="468313" y="3356992"/>
            <a:ext cx="3383607" cy="3024758"/>
          </a:xfrm>
        </p:spPr>
        <p:txBody>
          <a:bodyPr/>
          <a:lstStyle/>
          <a:p>
            <a:r>
              <a:rPr lang="pl-PL" dirty="0" smtClean="0"/>
              <a:t>Czy stan cywilny, zarobki oraz płeć wpływa na rozkład czasu pracy?</a:t>
            </a:r>
          </a:p>
          <a:p>
            <a:r>
              <a:rPr lang="pl-PL" dirty="0" smtClean="0"/>
              <a:t>Kto pracuje dłużej?</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7042" name="Picture 2"/>
          <p:cNvPicPr>
            <a:picLocks noChangeAspect="1" noChangeArrowheads="1"/>
          </p:cNvPicPr>
          <p:nvPr/>
        </p:nvPicPr>
        <p:blipFill>
          <a:blip r:embed="rId2" cstate="print"/>
          <a:srcRect/>
          <a:stretch>
            <a:fillRect/>
          </a:stretch>
        </p:blipFill>
        <p:spPr bwMode="auto">
          <a:xfrm>
            <a:off x="3419872" y="1124744"/>
            <a:ext cx="5479385" cy="4752528"/>
          </a:xfrm>
          <a:prstGeom prst="rect">
            <a:avLst/>
          </a:prstGeom>
          <a:noFill/>
          <a:ln w="9525">
            <a:noFill/>
            <a:miter lim="800000"/>
            <a:headEnd/>
            <a:tailEnd/>
          </a:ln>
        </p:spPr>
      </p:pic>
      <p:sp>
        <p:nvSpPr>
          <p:cNvPr id="6" name="Elipsa 5"/>
          <p:cNvSpPr/>
          <p:nvPr/>
        </p:nvSpPr>
        <p:spPr>
          <a:xfrm>
            <a:off x="6084168" y="2420888"/>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p:nvSpPr>
        <p:spPr>
          <a:xfrm>
            <a:off x="6084168" y="3429000"/>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Elipsa 7"/>
          <p:cNvSpPr/>
          <p:nvPr/>
        </p:nvSpPr>
        <p:spPr>
          <a:xfrm>
            <a:off x="7596336" y="2420888"/>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Elipsa 8"/>
          <p:cNvSpPr/>
          <p:nvPr/>
        </p:nvSpPr>
        <p:spPr>
          <a:xfrm>
            <a:off x="7596336" y="3068960"/>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Elipsa 9"/>
          <p:cNvSpPr/>
          <p:nvPr/>
        </p:nvSpPr>
        <p:spPr>
          <a:xfrm>
            <a:off x="6084168" y="4293096"/>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7668344" y="4149080"/>
            <a:ext cx="7200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Elipsa 11"/>
          <p:cNvSpPr/>
          <p:nvPr/>
        </p:nvSpPr>
        <p:spPr>
          <a:xfrm>
            <a:off x="7668344" y="5157192"/>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Elipsa 12"/>
          <p:cNvSpPr/>
          <p:nvPr/>
        </p:nvSpPr>
        <p:spPr>
          <a:xfrm>
            <a:off x="6084168" y="2636912"/>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Elipsa 14"/>
          <p:cNvSpPr/>
          <p:nvPr/>
        </p:nvSpPr>
        <p:spPr>
          <a:xfrm>
            <a:off x="6084168" y="3717032"/>
            <a:ext cx="720080"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Elipsa 15"/>
          <p:cNvSpPr/>
          <p:nvPr/>
        </p:nvSpPr>
        <p:spPr>
          <a:xfrm>
            <a:off x="7668344" y="2852936"/>
            <a:ext cx="720080"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Elipsa 16"/>
          <p:cNvSpPr/>
          <p:nvPr/>
        </p:nvSpPr>
        <p:spPr>
          <a:xfrm>
            <a:off x="7668344" y="3717032"/>
            <a:ext cx="720080"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Elipsa 17"/>
          <p:cNvSpPr/>
          <p:nvPr/>
        </p:nvSpPr>
        <p:spPr>
          <a:xfrm>
            <a:off x="7668344" y="5373216"/>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Elipsa 18"/>
          <p:cNvSpPr/>
          <p:nvPr/>
        </p:nvSpPr>
        <p:spPr>
          <a:xfrm>
            <a:off x="6084168" y="5373216"/>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Tytuł 1"/>
          <p:cNvSpPr txBox="1">
            <a:spLocks/>
          </p:cNvSpPr>
          <p:nvPr/>
        </p:nvSpPr>
        <p:spPr bwMode="auto">
          <a:xfrm>
            <a:off x="395537" y="1340768"/>
            <a:ext cx="2808312" cy="1296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0" i="0" u="none" strike="noStrike" kern="0" cap="none" spc="0" normalizeH="0" baseline="0" noProof="0" dirty="0" smtClean="0">
                <a:ln>
                  <a:noFill/>
                </a:ln>
                <a:solidFill>
                  <a:srgbClr val="006699"/>
                </a:solidFill>
                <a:effectLst/>
                <a:uLnTx/>
                <a:uFillTx/>
                <a:latin typeface="+mj-lt"/>
                <a:ea typeface="+mj-ea"/>
                <a:cs typeface="+mj-cs"/>
              </a:rPr>
              <a:t>Liczba godzin w pracy w tygodniu</a:t>
            </a:r>
            <a:endParaRPr kumimoji="0" lang="pl-PL" sz="2800" b="0" i="0" u="none" strike="noStrike" kern="0" cap="none" spc="0" normalizeH="0" baseline="0" noProof="0" dirty="0">
              <a:ln>
                <a:noFill/>
              </a:ln>
              <a:solidFill>
                <a:srgbClr val="00669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3337</TotalTime>
  <Words>3499</Words>
  <Application>Microsoft Office PowerPoint</Application>
  <PresentationFormat>Pokaz na ekranie (4:3)</PresentationFormat>
  <Paragraphs>641</Paragraphs>
  <Slides>121</Slides>
  <Notes>0</Notes>
  <HiddenSlides>0</HiddenSlides>
  <MMClips>0</MMClips>
  <ScaleCrop>false</ScaleCrop>
  <HeadingPairs>
    <vt:vector size="6" baseType="variant">
      <vt:variant>
        <vt:lpstr>Motyw</vt:lpstr>
      </vt:variant>
      <vt:variant>
        <vt:i4>1</vt:i4>
      </vt:variant>
      <vt:variant>
        <vt:lpstr>Osadzone serwery OLE</vt:lpstr>
      </vt:variant>
      <vt:variant>
        <vt:i4>5</vt:i4>
      </vt:variant>
      <vt:variant>
        <vt:lpstr>Tytuły slajdów</vt:lpstr>
      </vt:variant>
      <vt:variant>
        <vt:i4>121</vt:i4>
      </vt:variant>
    </vt:vector>
  </HeadingPairs>
  <TitlesOfParts>
    <vt:vector size="127" baseType="lpstr">
      <vt:lpstr>Projekt domyślny</vt:lpstr>
      <vt:lpstr>Równanie</vt:lpstr>
      <vt:lpstr>Obraz - mapa bitowa</vt:lpstr>
      <vt:lpstr>Graph</vt:lpstr>
      <vt:lpstr>Wykres</vt:lpstr>
      <vt:lpstr>Spreadsheet</vt:lpstr>
      <vt:lpstr>Analiza Regresji</vt:lpstr>
      <vt:lpstr>Model deterministyczny</vt:lpstr>
      <vt:lpstr>Model probabilistyczny</vt:lpstr>
      <vt:lpstr>Model probabilistyczny</vt:lpstr>
      <vt:lpstr>Regresja wieloraka –  regresja dla wielu zmiennych niezależnych</vt:lpstr>
      <vt:lpstr>Regresja wieloraka</vt:lpstr>
      <vt:lpstr>Slajd 7</vt:lpstr>
      <vt:lpstr>Slajd 8</vt:lpstr>
      <vt:lpstr>Slajd 9</vt:lpstr>
      <vt:lpstr>Postaci zależności</vt:lpstr>
      <vt:lpstr>Regresja wielomianowa dla n=2</vt:lpstr>
      <vt:lpstr>Regresja wielomianowa</vt:lpstr>
      <vt:lpstr>Slajd 13</vt:lpstr>
      <vt:lpstr>Slajd 14</vt:lpstr>
      <vt:lpstr>Slajd 15</vt:lpstr>
      <vt:lpstr>Weryfikacja modelu</vt:lpstr>
      <vt:lpstr>Ocena dopasowania modelu do danych  Współczynnik determinacji R2</vt:lpstr>
      <vt:lpstr>Ocena estymacji parametrów modelu (1)</vt:lpstr>
      <vt:lpstr>Ocena estymacji parametrów modelu (2)</vt:lpstr>
      <vt:lpstr>Analiza reszt</vt:lpstr>
      <vt:lpstr>Współczynnik zmienności losowej</vt:lpstr>
      <vt:lpstr>Podsumowanie</vt:lpstr>
      <vt:lpstr>Interpretacja wyników  obliczeń dla regresji liniowej</vt:lpstr>
      <vt:lpstr>Weryfikacja statystyczna modelu</vt:lpstr>
      <vt:lpstr>Inne wskaźniki dopasowania modelu</vt:lpstr>
      <vt:lpstr>Inne wskaźniki dopasowania modelu</vt:lpstr>
      <vt:lpstr>Weryfikacja hipotez </vt:lpstr>
      <vt:lpstr>Regresja wieloraka</vt:lpstr>
      <vt:lpstr>Regresja wieloraka</vt:lpstr>
      <vt:lpstr>Wykres rozrzutu z dopasowaną linią regresji</vt:lpstr>
      <vt:lpstr>Slajd 31</vt:lpstr>
      <vt:lpstr>Slajd 32</vt:lpstr>
      <vt:lpstr>Slajd 33</vt:lpstr>
      <vt:lpstr>Obliczanie współczynników korelacji w Statistica, gdy zmienna objaśniana jest jednowymiarowa,  a zmiennych niezależnych jest wiele</vt:lpstr>
      <vt:lpstr>Slajd 35</vt:lpstr>
      <vt:lpstr>Zależność od wielu zmiennych.  Korelacje cząstkowe</vt:lpstr>
      <vt:lpstr>Korelacje cząstkowe</vt:lpstr>
      <vt:lpstr>Slajd 38</vt:lpstr>
      <vt:lpstr>Slajd 39</vt:lpstr>
      <vt:lpstr>Przykład</vt:lpstr>
      <vt:lpstr>Slajd 41</vt:lpstr>
      <vt:lpstr>Slajd 42</vt:lpstr>
      <vt:lpstr>Slajd 43</vt:lpstr>
      <vt:lpstr>Wyniki regresji</vt:lpstr>
      <vt:lpstr>Predykcja na podstawie modelu</vt:lpstr>
      <vt:lpstr>Analiza reszt</vt:lpstr>
      <vt:lpstr>Slajd 47</vt:lpstr>
      <vt:lpstr>Wykresy reszt</vt:lpstr>
      <vt:lpstr>Slajd 49</vt:lpstr>
      <vt:lpstr>Wybór zmiennych do modelu</vt:lpstr>
      <vt:lpstr>Regresja nieliniowa</vt:lpstr>
      <vt:lpstr>Linearyzacja modelu regresji</vt:lpstr>
      <vt:lpstr>Slajd 53</vt:lpstr>
      <vt:lpstr>Błąd addytywny i multiplikatywny</vt:lpstr>
      <vt:lpstr>Modele regresji wewnętrznie nieliniowe</vt:lpstr>
      <vt:lpstr>Szukanie minimum funkcji straty</vt:lpstr>
      <vt:lpstr>Yacht Hydrodynamics</vt:lpstr>
      <vt:lpstr>Regresja liniowa</vt:lpstr>
      <vt:lpstr>Linearyzowana regresja nieliniowa</vt:lpstr>
      <vt:lpstr>Slajd 60</vt:lpstr>
      <vt:lpstr>Slajd 61</vt:lpstr>
      <vt:lpstr>Slajd 62</vt:lpstr>
      <vt:lpstr>Estymacja nieliniowa</vt:lpstr>
      <vt:lpstr>Nieciągłe modele regresji</vt:lpstr>
      <vt:lpstr>Regresja segmentowa</vt:lpstr>
      <vt:lpstr>Regresja ze zmienną jakościową</vt:lpstr>
      <vt:lpstr>Slajd 67</vt:lpstr>
      <vt:lpstr>Slajd 68</vt:lpstr>
      <vt:lpstr>Skategoryzowane wykresy rozrzutu</vt:lpstr>
      <vt:lpstr>Regresja logistyczna</vt:lpstr>
      <vt:lpstr>Regresja logistyczna (logit)</vt:lpstr>
      <vt:lpstr>Slajd 72</vt:lpstr>
      <vt:lpstr>Statystyczna analiza danych jakościowych </vt:lpstr>
      <vt:lpstr>Przykład</vt:lpstr>
      <vt:lpstr>Wnioskowanie o zmiennych jakościowych.  Testowanie zgodności</vt:lpstr>
      <vt:lpstr>Testowanie niezależności</vt:lpstr>
      <vt:lpstr>Analiza studenckiej oceny kadry  – test jednorodności</vt:lpstr>
      <vt:lpstr>Tablice kontyngencji tabele liczebności, tabele krzyżowe albo rozdzielcze,  a w przypadku dwóch wskaźników także dwudzielcze </vt:lpstr>
      <vt:lpstr>Przykład</vt:lpstr>
      <vt:lpstr>Slajd 80</vt:lpstr>
      <vt:lpstr>Slajd 81</vt:lpstr>
      <vt:lpstr>Korelacje nieparametryczne </vt:lpstr>
      <vt:lpstr>Slajd 83</vt:lpstr>
      <vt:lpstr>Slajd 84</vt:lpstr>
      <vt:lpstr>Metody doboru zmiennych do modelu</vt:lpstr>
      <vt:lpstr>Wybór zmiennych do modelu</vt:lpstr>
      <vt:lpstr>STATISTICA - Dobór i eliminacja zmiennych</vt:lpstr>
      <vt:lpstr>Chi-kwadrat. Test niezależności</vt:lpstr>
      <vt:lpstr>Dobór i eliminacja zmiennych</vt:lpstr>
      <vt:lpstr>Metoda analizy grafów (metoda Bartosiewicz)</vt:lpstr>
      <vt:lpstr>Slajd 91</vt:lpstr>
      <vt:lpstr>Slajd 92</vt:lpstr>
      <vt:lpstr>wybór predyktorów – ocena zależności zmiennych</vt:lpstr>
      <vt:lpstr>Przykłady w STATISTICA</vt:lpstr>
      <vt:lpstr>Macierz korelacji</vt:lpstr>
      <vt:lpstr>Dobór i eliminacja zmiennych</vt:lpstr>
      <vt:lpstr>Ważność predyktorów</vt:lpstr>
      <vt:lpstr>Zmienne jakościowe</vt:lpstr>
      <vt:lpstr>Tabele przestawne Excel</vt:lpstr>
      <vt:lpstr>Slajd 100</vt:lpstr>
      <vt:lpstr>Liczba godzin w pracy w tygodniu</vt:lpstr>
      <vt:lpstr>Zarobki vs. Rasa vs. Edukacja</vt:lpstr>
      <vt:lpstr>Tabele wielodzielcze</vt:lpstr>
      <vt:lpstr>Slajd 104</vt:lpstr>
      <vt:lpstr>Histogramy skategoryzowane</vt:lpstr>
      <vt:lpstr>Slajd 106</vt:lpstr>
      <vt:lpstr>Slajd 107</vt:lpstr>
      <vt:lpstr>Tabele raportujące</vt:lpstr>
      <vt:lpstr>Slajd 109</vt:lpstr>
      <vt:lpstr>Porównanie dwóch wskaźników struktury (proporcji)</vt:lpstr>
      <vt:lpstr>Wykresy rozrzutu (skategoryzowane i 3D)</vt:lpstr>
      <vt:lpstr>Przykład 1a (ANOVA)</vt:lpstr>
      <vt:lpstr>Przykład 1b</vt:lpstr>
      <vt:lpstr>Przykład 1c</vt:lpstr>
      <vt:lpstr>Przykład 1d</vt:lpstr>
      <vt:lpstr>Slajd 116</vt:lpstr>
      <vt:lpstr>Płace – wykres rozrzutu</vt:lpstr>
      <vt:lpstr>Macierz wykresów rozrzutu </vt:lpstr>
      <vt:lpstr>Wykresy interakcji  (ANOVA)</vt:lpstr>
      <vt:lpstr>Przekroje</vt:lpstr>
      <vt:lpstr>Slajd 121</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Regulski</dc:creator>
  <cp:lastModifiedBy>regulski</cp:lastModifiedBy>
  <cp:revision>101</cp:revision>
  <dcterms:created xsi:type="dcterms:W3CDTF">2009-12-04T09:17:17Z</dcterms:created>
  <dcterms:modified xsi:type="dcterms:W3CDTF">2020-03-13T14:37:42Z</dcterms:modified>
</cp:coreProperties>
</file>