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640" r:id="rId2"/>
    <p:sldId id="558" r:id="rId3"/>
    <p:sldId id="559" r:id="rId4"/>
    <p:sldId id="560" r:id="rId5"/>
    <p:sldId id="561" r:id="rId6"/>
    <p:sldId id="562" r:id="rId7"/>
    <p:sldId id="563" r:id="rId8"/>
    <p:sldId id="564" r:id="rId9"/>
    <p:sldId id="565" r:id="rId10"/>
    <p:sldId id="566" r:id="rId11"/>
    <p:sldId id="567" r:id="rId12"/>
    <p:sldId id="568" r:id="rId13"/>
    <p:sldId id="569" r:id="rId14"/>
    <p:sldId id="570" r:id="rId15"/>
    <p:sldId id="571" r:id="rId16"/>
    <p:sldId id="642" r:id="rId17"/>
    <p:sldId id="643" r:id="rId18"/>
    <p:sldId id="644" r:id="rId19"/>
    <p:sldId id="645" r:id="rId20"/>
    <p:sldId id="646" r:id="rId21"/>
    <p:sldId id="595" r:id="rId22"/>
    <p:sldId id="586" r:id="rId23"/>
    <p:sldId id="641" r:id="rId24"/>
    <p:sldId id="654" r:id="rId25"/>
    <p:sldId id="655" r:id="rId26"/>
    <p:sldId id="587" r:id="rId27"/>
    <p:sldId id="577" r:id="rId28"/>
    <p:sldId id="647" r:id="rId29"/>
    <p:sldId id="648" r:id="rId30"/>
    <p:sldId id="649" r:id="rId31"/>
    <p:sldId id="653" r:id="rId32"/>
    <p:sldId id="650" r:id="rId33"/>
    <p:sldId id="651" r:id="rId34"/>
    <p:sldId id="652" r:id="rId35"/>
    <p:sldId id="581" r:id="rId36"/>
    <p:sldId id="585" r:id="rId37"/>
    <p:sldId id="612" r:id="rId38"/>
    <p:sldId id="614" r:id="rId39"/>
    <p:sldId id="615" r:id="rId40"/>
    <p:sldId id="616" r:id="rId41"/>
    <p:sldId id="617" r:id="rId42"/>
    <p:sldId id="618" r:id="rId43"/>
    <p:sldId id="619" r:id="rId44"/>
    <p:sldId id="620" r:id="rId45"/>
    <p:sldId id="621" r:id="rId46"/>
    <p:sldId id="622" r:id="rId47"/>
    <p:sldId id="624" r:id="rId48"/>
    <p:sldId id="631" r:id="rId49"/>
    <p:sldId id="632" r:id="rId50"/>
    <p:sldId id="633" r:id="rId51"/>
    <p:sldId id="634" r:id="rId52"/>
    <p:sldId id="635" r:id="rId53"/>
    <p:sldId id="636" r:id="rId54"/>
    <p:sldId id="637" r:id="rId55"/>
    <p:sldId id="638" r:id="rId56"/>
    <p:sldId id="639" r:id="rId57"/>
    <p:sldId id="656" r:id="rId58"/>
    <p:sldId id="657" r:id="rId59"/>
    <p:sldId id="658" r:id="rId60"/>
    <p:sldId id="659" r:id="rId61"/>
    <p:sldId id="660" r:id="rId62"/>
    <p:sldId id="661" r:id="rId63"/>
    <p:sldId id="662" r:id="rId64"/>
    <p:sldId id="663" r:id="rId65"/>
    <p:sldId id="664" r:id="rId66"/>
    <p:sldId id="665" r:id="rId67"/>
    <p:sldId id="666" r:id="rId68"/>
    <p:sldId id="667" r:id="rId69"/>
    <p:sldId id="668" r:id="rId70"/>
    <p:sldId id="669" r:id="rId71"/>
    <p:sldId id="670" r:id="rId72"/>
    <p:sldId id="671" r:id="rId73"/>
    <p:sldId id="672" r:id="rId74"/>
    <p:sldId id="673" r:id="rId75"/>
    <p:sldId id="674" r:id="rId76"/>
    <p:sldId id="675" r:id="rId77"/>
    <p:sldId id="676" r:id="rId78"/>
    <p:sldId id="677" r:id="rId79"/>
    <p:sldId id="678" r:id="rId80"/>
    <p:sldId id="679" r:id="rId81"/>
    <p:sldId id="680" r:id="rId82"/>
    <p:sldId id="681" r:id="rId83"/>
    <p:sldId id="682" r:id="rId84"/>
    <p:sldId id="683" r:id="rId85"/>
    <p:sldId id="684" r:id="rId86"/>
    <p:sldId id="685" r:id="rId87"/>
    <p:sldId id="686" r:id="rId88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R:\%23AGH-REGULSKI\%23AGH-DOKUMENTY\%23URLOPY\2015\2015_RegulskiUrlop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R:\%23AGH-REGULSKI\%23AGH-DOKUMENTY\%23URLOPY\2015\2015_RegulskiUrlop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Arkusz2!$A$3</c:f>
              <c:strCache>
                <c:ptCount val="1"/>
                <c:pt idx="0">
                  <c:v>Mężczyzna </c:v>
                </c:pt>
              </c:strCache>
            </c:strRef>
          </c:tx>
          <c:cat>
            <c:multiLvlStrRef>
              <c:f>Arkusz2!$B$1:$C$2</c:f>
              <c:multiLvlStrCache>
                <c:ptCount val="2"/>
                <c:lvl>
                  <c:pt idx="0">
                    <c:v>Tak </c:v>
                  </c:pt>
                  <c:pt idx="1">
                    <c:v>Nie </c:v>
                  </c:pt>
                </c:lvl>
                <c:lvl>
                  <c:pt idx="0">
                    <c:v>Czy czuje się Pan/Pani bezpiecznie?</c:v>
                  </c:pt>
                </c:lvl>
              </c:multiLvlStrCache>
            </c:multiLvlStrRef>
          </c:cat>
          <c:val>
            <c:numRef>
              <c:f>Arkusz2!$B$3:$C$3</c:f>
              <c:numCache>
                <c:formatCode>General</c:formatCode>
                <c:ptCount val="2"/>
                <c:pt idx="0">
                  <c:v>30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Arkusz2!$A$4</c:f>
              <c:strCache>
                <c:ptCount val="1"/>
                <c:pt idx="0">
                  <c:v>Kobieta </c:v>
                </c:pt>
              </c:strCache>
            </c:strRef>
          </c:tx>
          <c:cat>
            <c:multiLvlStrRef>
              <c:f>Arkusz2!$B$1:$C$2</c:f>
              <c:multiLvlStrCache>
                <c:ptCount val="2"/>
                <c:lvl>
                  <c:pt idx="0">
                    <c:v>Tak </c:v>
                  </c:pt>
                  <c:pt idx="1">
                    <c:v>Nie </c:v>
                  </c:pt>
                </c:lvl>
                <c:lvl>
                  <c:pt idx="0">
                    <c:v>Czy czuje się Pan/Pani bezpiecznie?</c:v>
                  </c:pt>
                </c:lvl>
              </c:multiLvlStrCache>
            </c:multiLvlStrRef>
          </c:cat>
          <c:val>
            <c:numRef>
              <c:f>Arkusz2!$B$4:$C$4</c:f>
              <c:numCache>
                <c:formatCode>General</c:formatCode>
                <c:ptCount val="2"/>
                <c:pt idx="0">
                  <c:v>170</c:v>
                </c:pt>
                <c:pt idx="1">
                  <c:v>220</c:v>
                </c:pt>
              </c:numCache>
            </c:numRef>
          </c:val>
        </c:ser>
        <c:axId val="84870656"/>
        <c:axId val="84872192"/>
      </c:barChart>
      <c:catAx>
        <c:axId val="84870656"/>
        <c:scaling>
          <c:orientation val="minMax"/>
        </c:scaling>
        <c:axPos val="b"/>
        <c:tickLblPos val="nextTo"/>
        <c:crossAx val="84872192"/>
        <c:crosses val="autoZero"/>
        <c:auto val="1"/>
        <c:lblAlgn val="ctr"/>
        <c:lblOffset val="100"/>
      </c:catAx>
      <c:valAx>
        <c:axId val="84872192"/>
        <c:scaling>
          <c:orientation val="minMax"/>
        </c:scaling>
        <c:axPos val="l"/>
        <c:majorGridlines/>
        <c:numFmt formatCode="General" sourceLinked="1"/>
        <c:tickLblPos val="nextTo"/>
        <c:crossAx val="8487065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plotArea>
      <c:layout/>
      <c:barChart>
        <c:barDir val="col"/>
        <c:grouping val="clustered"/>
        <c:ser>
          <c:idx val="0"/>
          <c:order val="0"/>
          <c:tx>
            <c:strRef>
              <c:f>Arkusz2!$A$3</c:f>
              <c:strCache>
                <c:ptCount val="1"/>
                <c:pt idx="0">
                  <c:v>Mężczyzna </c:v>
                </c:pt>
              </c:strCache>
            </c:strRef>
          </c:tx>
          <c:cat>
            <c:multiLvlStrRef>
              <c:f>Arkusz2!$B$1:$C$2</c:f>
              <c:multiLvlStrCache>
                <c:ptCount val="2"/>
                <c:lvl>
                  <c:pt idx="0">
                    <c:v>Tak </c:v>
                  </c:pt>
                  <c:pt idx="1">
                    <c:v>Nie </c:v>
                  </c:pt>
                </c:lvl>
                <c:lvl>
                  <c:pt idx="0">
                    <c:v>Czy czuje się Pan/Pani bezpiecznie?</c:v>
                  </c:pt>
                </c:lvl>
              </c:multiLvlStrCache>
            </c:multiLvlStrRef>
          </c:cat>
          <c:val>
            <c:numRef>
              <c:f>Arkusz2!$B$3:$C$3</c:f>
              <c:numCache>
                <c:formatCode>General</c:formatCode>
                <c:ptCount val="2"/>
                <c:pt idx="0">
                  <c:v>30</c:v>
                </c:pt>
                <c:pt idx="1">
                  <c:v>80</c:v>
                </c:pt>
              </c:numCache>
            </c:numRef>
          </c:val>
        </c:ser>
        <c:ser>
          <c:idx val="1"/>
          <c:order val="1"/>
          <c:tx>
            <c:strRef>
              <c:f>Arkusz2!$A$4</c:f>
              <c:strCache>
                <c:ptCount val="1"/>
                <c:pt idx="0">
                  <c:v>Kobieta </c:v>
                </c:pt>
              </c:strCache>
            </c:strRef>
          </c:tx>
          <c:cat>
            <c:multiLvlStrRef>
              <c:f>Arkusz2!$B$1:$C$2</c:f>
              <c:multiLvlStrCache>
                <c:ptCount val="2"/>
                <c:lvl>
                  <c:pt idx="0">
                    <c:v>Tak </c:v>
                  </c:pt>
                  <c:pt idx="1">
                    <c:v>Nie </c:v>
                  </c:pt>
                </c:lvl>
                <c:lvl>
                  <c:pt idx="0">
                    <c:v>Czy czuje się Pan/Pani bezpiecznie?</c:v>
                  </c:pt>
                </c:lvl>
              </c:multiLvlStrCache>
            </c:multiLvlStrRef>
          </c:cat>
          <c:val>
            <c:numRef>
              <c:f>Arkusz2!$B$4:$C$4</c:f>
              <c:numCache>
                <c:formatCode>General</c:formatCode>
                <c:ptCount val="2"/>
                <c:pt idx="0">
                  <c:v>170</c:v>
                </c:pt>
                <c:pt idx="1">
                  <c:v>220</c:v>
                </c:pt>
              </c:numCache>
            </c:numRef>
          </c:val>
        </c:ser>
        <c:axId val="95742976"/>
        <c:axId val="95646464"/>
      </c:barChart>
      <c:catAx>
        <c:axId val="95742976"/>
        <c:scaling>
          <c:orientation val="minMax"/>
        </c:scaling>
        <c:axPos val="b"/>
        <c:tickLblPos val="nextTo"/>
        <c:crossAx val="95646464"/>
        <c:crosses val="autoZero"/>
        <c:auto val="1"/>
        <c:lblAlgn val="ctr"/>
        <c:lblOffset val="100"/>
      </c:catAx>
      <c:valAx>
        <c:axId val="95646464"/>
        <c:scaling>
          <c:orientation val="minMax"/>
        </c:scaling>
        <c:axPos val="l"/>
        <c:majorGridlines/>
        <c:numFmt formatCode="General" sourceLinked="1"/>
        <c:tickLblPos val="nextTo"/>
        <c:crossAx val="95742976"/>
        <c:crosses val="autoZero"/>
        <c:crossBetween val="between"/>
      </c:valAx>
    </c:plotArea>
    <c:legend>
      <c:legendPos val="r"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665CA-AA43-4670-99B5-183A9DFA48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8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225550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Analiza korelacji i regresji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Zmienne jakościowe</a:t>
            </a:r>
            <a:endParaRPr lang="pl-PL" dirty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Wprowadzenie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556792"/>
            <a:ext cx="8270875" cy="482453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dirty="0" smtClean="0"/>
              <a:t>Rozróżnia się dwa typy danych  jakościowych:</a:t>
            </a:r>
          </a:p>
          <a:p>
            <a:pPr eaLnBrk="1" hangingPunct="1">
              <a:lnSpc>
                <a:spcPct val="80000"/>
              </a:lnSpc>
            </a:pPr>
            <a:r>
              <a:rPr lang="pl-PL" sz="2800" dirty="0" smtClean="0">
                <a:solidFill>
                  <a:srgbClr val="006699"/>
                </a:solidFill>
              </a:rPr>
              <a:t>Nominalne </a:t>
            </a:r>
            <a:r>
              <a:rPr lang="pl-PL" sz="2800" dirty="0" smtClean="0"/>
              <a:t>– jeśli opisują cechy nominalne, np. kolor, zawód, województwo, wyznanie…</a:t>
            </a:r>
          </a:p>
          <a:p>
            <a:pPr eaLnBrk="1" hangingPunct="1">
              <a:lnSpc>
                <a:spcPct val="80000"/>
              </a:lnSpc>
            </a:pPr>
            <a:endParaRPr lang="pl-PL" sz="2800" dirty="0" smtClean="0">
              <a:solidFill>
                <a:srgbClr val="0066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l-PL" sz="2800" dirty="0" smtClean="0">
                <a:solidFill>
                  <a:srgbClr val="006699"/>
                </a:solidFill>
              </a:rPr>
              <a:t>Uporządkowane</a:t>
            </a:r>
            <a:r>
              <a:rPr lang="pl-PL" sz="2800" dirty="0" smtClean="0"/>
              <a:t> – gdy badana cecha może być opisana przy użyciu wartości wyrażających poziom (stopień, kategorię) </a:t>
            </a:r>
            <a:br>
              <a:rPr lang="pl-PL" sz="2800" dirty="0" smtClean="0"/>
            </a:br>
            <a:r>
              <a:rPr lang="pl-PL" sz="2800" dirty="0" smtClean="0"/>
              <a:t>	</a:t>
            </a:r>
          </a:p>
          <a:p>
            <a:pPr eaLnBrk="1" hangingPunct="1">
              <a:lnSpc>
                <a:spcPct val="80000"/>
              </a:lnSpc>
            </a:pPr>
            <a:r>
              <a:rPr lang="pl-PL" dirty="0" smtClean="0"/>
              <a:t>	</a:t>
            </a:r>
            <a:r>
              <a:rPr lang="pl-PL" sz="2800" dirty="0" smtClean="0"/>
              <a:t>np. stopień opanowania wiedzy: </a:t>
            </a:r>
            <a:r>
              <a:rPr lang="pl-PL" sz="2800" dirty="0" err="1" smtClean="0"/>
              <a:t>dst</a:t>
            </a:r>
            <a:r>
              <a:rPr lang="pl-PL" sz="2800" dirty="0" smtClean="0"/>
              <a:t>, </a:t>
            </a:r>
            <a:r>
              <a:rPr lang="pl-PL" sz="2800" dirty="0" err="1" smtClean="0"/>
              <a:t>db</a:t>
            </a:r>
            <a:r>
              <a:rPr lang="pl-PL" sz="2800" dirty="0" smtClean="0"/>
              <a:t>, </a:t>
            </a:r>
            <a:r>
              <a:rPr lang="pl-PL" sz="2800" dirty="0" err="1" smtClean="0"/>
              <a:t>bdb</a:t>
            </a:r>
            <a:r>
              <a:rPr lang="pl-PL" sz="28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800" dirty="0" smtClean="0"/>
              <a:t>	albo miasto małe, średnie, duże </a:t>
            </a:r>
            <a:r>
              <a:rPr lang="pl-PL" sz="2800" dirty="0" err="1" smtClean="0"/>
              <a:t>itp</a:t>
            </a:r>
            <a:endParaRPr lang="pl-PL" sz="2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pl-PL" sz="2000" dirty="0" smtClean="0"/>
              <a:t>	 </a:t>
            </a:r>
          </a:p>
          <a:p>
            <a:pPr eaLnBrk="1" hangingPunct="1">
              <a:lnSpc>
                <a:spcPct val="80000"/>
              </a:lnSpc>
            </a:pPr>
            <a:endParaRPr 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469188" cy="980728"/>
          </a:xfrm>
        </p:spPr>
        <p:txBody>
          <a:bodyPr>
            <a:normAutofit/>
          </a:bodyPr>
          <a:lstStyle/>
          <a:p>
            <a:pPr eaLnBrk="1" hangingPunct="1"/>
            <a:r>
              <a:rPr lang="pl-PL" dirty="0" smtClean="0"/>
              <a:t>Cechy – atrybuty – zmienne jakościowe </a:t>
            </a:r>
            <a:br>
              <a:rPr lang="pl-PL" dirty="0" smtClean="0"/>
            </a:br>
            <a:r>
              <a:rPr lang="pl-PL" dirty="0" smtClean="0"/>
              <a:t>i ich związek z ilościowymi</a:t>
            </a:r>
            <a:r>
              <a:rPr lang="pl-PL" sz="2400" dirty="0" smtClean="0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313384"/>
            <a:ext cx="8704263" cy="4995936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l-PL" sz="2800" dirty="0" smtClean="0">
                <a:solidFill>
                  <a:srgbClr val="006699"/>
                </a:solidFill>
              </a:rPr>
              <a:t>Cechy nominalne </a:t>
            </a:r>
            <a:r>
              <a:rPr lang="pl-PL" sz="2800" dirty="0" smtClean="0"/>
              <a:t>są cechami </a:t>
            </a:r>
            <a:r>
              <a:rPr lang="pl-PL" sz="2800" dirty="0" smtClean="0">
                <a:solidFill>
                  <a:srgbClr val="800000"/>
                </a:solidFill>
              </a:rPr>
              <a:t>fundamentalnie jakościowymi </a:t>
            </a:r>
            <a:r>
              <a:rPr lang="pl-PL" sz="2800" dirty="0" smtClean="0"/>
              <a:t>nawet gdy zakodujemy je jako liczby (etykiety liczbowe </a:t>
            </a:r>
            <a:r>
              <a:rPr lang="pl-PL" sz="2800" dirty="0" err="1" smtClean="0"/>
              <a:t>np</a:t>
            </a:r>
            <a:r>
              <a:rPr lang="pl-PL" sz="2800" dirty="0" smtClean="0"/>
              <a:t> stolarz: 1, malarz: 2)</a:t>
            </a:r>
          </a:p>
          <a:p>
            <a:pPr eaLnBrk="1" hangingPunct="1"/>
            <a:r>
              <a:rPr lang="pl-PL" sz="2800" dirty="0" smtClean="0">
                <a:solidFill>
                  <a:srgbClr val="006699"/>
                </a:solidFill>
              </a:rPr>
              <a:t>Cechy uporządkowane </a:t>
            </a:r>
            <a:r>
              <a:rPr lang="pl-PL" sz="2800" dirty="0" smtClean="0"/>
              <a:t>mają w pewnym stopniu związek </a:t>
            </a:r>
            <a:br>
              <a:rPr lang="pl-PL" sz="2800" dirty="0" smtClean="0"/>
            </a:br>
            <a:r>
              <a:rPr lang="pl-PL" sz="2800" dirty="0" smtClean="0"/>
              <a:t>z cechami mierzalnymi i wyrażanymi ilościowo</a:t>
            </a:r>
          </a:p>
          <a:p>
            <a:pPr lvl="1" eaLnBrk="1" hangingPunct="1"/>
            <a:r>
              <a:rPr lang="pl-PL" sz="2400" dirty="0" smtClean="0"/>
              <a:t>W przypadku określenia stopnia sympatii np. do osoby można uznać, że zmienia się w sposób ciągły od nienawiści do bezkrytycznej miłości, można te wartości skategoryzować i nadać im wartości: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nie lubi, toleruje, lubi</a:t>
            </a:r>
            <a:r>
              <a:rPr lang="pl-PL" sz="2400" dirty="0" smtClean="0"/>
              <a:t>….- to jest </a:t>
            </a:r>
            <a:r>
              <a:rPr lang="pl-PL" sz="2400" dirty="0" smtClean="0">
                <a:solidFill>
                  <a:srgbClr val="800000"/>
                </a:solidFill>
              </a:rPr>
              <a:t>dyskretyzacja</a:t>
            </a:r>
          </a:p>
          <a:p>
            <a:pPr lvl="1" eaLnBrk="1" hangingPunct="1"/>
            <a:r>
              <a:rPr lang="pl-PL" sz="2400" dirty="0" smtClean="0"/>
              <a:t>Miasto małe do 50000 mieszkańców, średnie 50000-200000, duże powyżej 200 000; oceny </a:t>
            </a:r>
            <a:r>
              <a:rPr lang="pl-PL" sz="2400" dirty="0" err="1" smtClean="0"/>
              <a:t>dst</a:t>
            </a:r>
            <a:r>
              <a:rPr lang="pl-PL" sz="2400" dirty="0" smtClean="0"/>
              <a:t> = 3, </a:t>
            </a:r>
            <a:r>
              <a:rPr lang="pl-PL" sz="2400" dirty="0" err="1" smtClean="0"/>
              <a:t>db</a:t>
            </a:r>
            <a:r>
              <a:rPr lang="pl-PL" sz="2400" dirty="0" smtClean="0"/>
              <a:t> = 4, </a:t>
            </a:r>
            <a:r>
              <a:rPr lang="pl-PL" sz="2400" dirty="0" err="1" smtClean="0"/>
              <a:t>bdb</a:t>
            </a:r>
            <a:r>
              <a:rPr lang="pl-PL" sz="2400" dirty="0" smtClean="0"/>
              <a:t> = 5, miary zastosowane w wyrażaniu kategorii </a:t>
            </a:r>
            <a:r>
              <a:rPr lang="pl-PL" sz="2400" dirty="0" smtClean="0">
                <a:solidFill>
                  <a:srgbClr val="800000"/>
                </a:solidFill>
              </a:rPr>
              <a:t>wskazują kolejność </a:t>
            </a:r>
            <a:r>
              <a:rPr lang="pl-PL" sz="2400" dirty="0" smtClean="0"/>
              <a:t>i </a:t>
            </a:r>
            <a:r>
              <a:rPr lang="pl-PL" sz="2400" u="sng" dirty="0" smtClean="0"/>
              <a:t>nie uwzględniają odległości </a:t>
            </a:r>
            <a:endParaRPr lang="pl-PL" sz="32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l-PL" dirty="0" smtClean="0"/>
              <a:t>Interpretacja danych </a:t>
            </a:r>
            <a:r>
              <a:rPr lang="pl-PL" dirty="0" smtClean="0">
                <a:solidFill>
                  <a:srgbClr val="800000"/>
                </a:solidFill>
              </a:rPr>
              <a:t>jakościowych uporządkowanych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281987" cy="508441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</a:rPr>
              <a:t>Cechy uporządkowane </a:t>
            </a:r>
            <a:r>
              <a:rPr lang="pl-PL" dirty="0" smtClean="0"/>
              <a:t>mają w jakimś stopniu związek z cechami ilościowymi, np. system ocen szkolnych</a:t>
            </a:r>
          </a:p>
          <a:p>
            <a:pPr lvl="1" eaLnBrk="1" hangingPunct="1"/>
            <a:r>
              <a:rPr lang="pl-PL" sz="2400" dirty="0" smtClean="0"/>
              <a:t>Polski:   2; 3; 3,5; 4….</a:t>
            </a:r>
          </a:p>
          <a:p>
            <a:pPr lvl="1" eaLnBrk="1" hangingPunct="1"/>
            <a:r>
              <a:rPr lang="pl-PL" sz="2400" dirty="0" smtClean="0"/>
              <a:t>Angielski F; E, D; C;</a:t>
            </a:r>
          </a:p>
          <a:p>
            <a:pPr lvl="1" eaLnBrk="1" hangingPunct="1"/>
            <a:r>
              <a:rPr lang="pl-PL" sz="2400" dirty="0" smtClean="0"/>
              <a:t>Który z podanych  systemów oceny jest bardziej odpowiedni </a:t>
            </a:r>
            <a:br>
              <a:rPr lang="pl-PL" sz="2400" dirty="0" smtClean="0"/>
            </a:br>
            <a:r>
              <a:rPr lang="pl-PL" sz="2400" dirty="0" smtClean="0"/>
              <a:t>i dlaczego </a:t>
            </a:r>
          </a:p>
          <a:p>
            <a:pPr lvl="2" eaLnBrk="1" hangingPunct="1"/>
            <a:r>
              <a:rPr lang="pl-PL" sz="2400" dirty="0" smtClean="0"/>
              <a:t>Jak interpretować średnią ocenę - </a:t>
            </a:r>
            <a:r>
              <a:rPr lang="pl-PL" sz="2400" dirty="0" smtClean="0">
                <a:solidFill>
                  <a:srgbClr val="006699"/>
                </a:solidFill>
              </a:rPr>
              <a:t>krok arbitralny</a:t>
            </a:r>
            <a:r>
              <a:rPr lang="pl-PL" sz="2400" dirty="0" smtClean="0"/>
              <a:t>, dla którego trudno znaleźć ścisłe uzasadnienie</a:t>
            </a:r>
          </a:p>
          <a:p>
            <a:pPr lvl="2" eaLnBrk="1" hangingPunct="1"/>
            <a:r>
              <a:rPr lang="pl-PL" sz="2400" dirty="0" smtClean="0"/>
              <a:t>Jaka jest istotna </a:t>
            </a:r>
            <a:r>
              <a:rPr lang="pl-PL" sz="2400" dirty="0" smtClean="0">
                <a:solidFill>
                  <a:srgbClr val="006699"/>
                </a:solidFill>
              </a:rPr>
              <a:t>różnica</a:t>
            </a:r>
            <a:r>
              <a:rPr lang="pl-PL" sz="2400" dirty="0" smtClean="0"/>
              <a:t> pomiędzy wartością ilościową, </a:t>
            </a:r>
            <a:br>
              <a:rPr lang="pl-PL" sz="2400" dirty="0" smtClean="0"/>
            </a:br>
            <a:r>
              <a:rPr lang="pl-PL" sz="2400" dirty="0" smtClean="0"/>
              <a:t>a kodem liczbowym wartości jakościowej</a:t>
            </a:r>
          </a:p>
          <a:p>
            <a:pPr lvl="2" eaLnBrk="1" hangingPunct="1"/>
            <a:r>
              <a:rPr lang="pl-PL" sz="2400" dirty="0" smtClean="0"/>
              <a:t>Czy student czwórkowy jest </a:t>
            </a:r>
            <a:r>
              <a:rPr lang="pl-PL" sz="2400" dirty="0" smtClean="0">
                <a:solidFill>
                  <a:srgbClr val="006699"/>
                </a:solidFill>
              </a:rPr>
              <a:t>dwa razy </a:t>
            </a:r>
            <a:r>
              <a:rPr lang="pl-PL" sz="2400" dirty="0" smtClean="0"/>
              <a:t>lepszy od studenta dwójkowego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Interpretacja wyników analizy </a:t>
            </a:r>
            <a:r>
              <a:rPr lang="pl-PL" dirty="0" smtClean="0">
                <a:solidFill>
                  <a:srgbClr val="800000"/>
                </a:solidFill>
              </a:rPr>
              <a:t>ocen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wyrażanych w </a:t>
            </a:r>
            <a:r>
              <a:rPr lang="pl-PL" dirty="0" smtClean="0">
                <a:solidFill>
                  <a:srgbClr val="006699"/>
                </a:solidFill>
              </a:rPr>
              <a:t>różnych skalach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484784"/>
            <a:ext cx="7715250" cy="4497388"/>
          </a:xfrm>
        </p:spPr>
        <p:txBody>
          <a:bodyPr>
            <a:normAutofit fontScale="85000" lnSpcReduction="10000"/>
          </a:bodyPr>
          <a:lstStyle/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pl-PL" dirty="0" smtClean="0"/>
              <a:t>Ocena z przedmiotu jest wyrażona w skali porządkowej.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pl-PL" dirty="0" smtClean="0"/>
              <a:t>Jej interpretacja w skali przedziałowej, a tym bardziej ilorazowej prowadzi do absurdalnych wniosków.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pl-PL" dirty="0" smtClean="0"/>
              <a:t>Oceną mierzoną w skali ilorazowej może być ocena punktowa, tzn. student za poprawna odpowiedź otrzymuje 1 punkt, a za błędną 0 punktów. Suma uzyskanych punktów jest oceną wiedzy studenta. 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pl-PL" dirty="0" smtClean="0"/>
              <a:t>Jeszcze bardziej obiektywną jest ocena procentowa (suma punktów uzyskanych/ liczba pytań )*100%.</a:t>
            </a:r>
          </a:p>
          <a:p>
            <a:pPr marL="269875" indent="-269875" eaLnBrk="1" hangingPunct="1">
              <a:buFont typeface="Arial" pitchFamily="34" charset="0"/>
              <a:buChar char="•"/>
              <a:defRPr/>
            </a:pPr>
            <a:r>
              <a:rPr lang="pl-PL" dirty="0" smtClean="0"/>
              <a:t>Student, który uzyskał 80%  odpowiedział na dwa razy więcej pytań niż ten, który uzyskał 40%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793037" cy="1143000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006699"/>
                </a:solidFill>
              </a:rPr>
              <a:t>Skale</a:t>
            </a:r>
            <a:r>
              <a:rPr lang="pl-PL" dirty="0" smtClean="0"/>
              <a:t> stosowane dla </a:t>
            </a:r>
            <a:r>
              <a:rPr lang="pl-PL" dirty="0" smtClean="0">
                <a:solidFill>
                  <a:srgbClr val="006699"/>
                </a:solidFill>
              </a:rPr>
              <a:t>zmiennych ilościowych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97068" cy="5256584"/>
          </a:xfrm>
        </p:spPr>
        <p:txBody>
          <a:bodyPr>
            <a:normAutofit fontScale="92500"/>
          </a:bodyPr>
          <a:lstStyle/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800000"/>
                </a:solidFill>
              </a:rPr>
              <a:t>Ilorazowa</a:t>
            </a:r>
            <a:r>
              <a:rPr lang="pl-PL" dirty="0" smtClean="0"/>
              <a:t> – wyniki pomiarów/obserwacji  są wyrażone</a:t>
            </a:r>
            <a:br>
              <a:rPr lang="pl-PL" dirty="0" smtClean="0"/>
            </a:br>
            <a:r>
              <a:rPr lang="pl-PL" dirty="0" smtClean="0"/>
              <a:t>w sposób jednoznaczny z dokładnością do zastosowanej jednostki pomiaru (ilość, długość, pojemność…)</a:t>
            </a: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>
                <a:solidFill>
                  <a:srgbClr val="800000"/>
                </a:solidFill>
              </a:rPr>
              <a:t>Przedziałowa</a:t>
            </a:r>
            <a:r>
              <a:rPr lang="pl-PL" dirty="0" smtClean="0"/>
              <a:t> – daje możliwość wyboru jednostki pomiaru </a:t>
            </a:r>
            <a:br>
              <a:rPr lang="pl-PL" dirty="0" smtClean="0"/>
            </a:br>
            <a:r>
              <a:rPr lang="pl-PL" dirty="0" smtClean="0"/>
              <a:t>i położenia zera (punktu odniesienia) </a:t>
            </a:r>
          </a:p>
          <a:p>
            <a:pPr marL="1004888" lvl="1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np. pomiar temperatury  w skali bezwzględnej, Celsjusza, Farenheita; zero w tych dwóch skalach jest przesunięte o 32 </a:t>
            </a:r>
            <a:r>
              <a:rPr lang="pl-PL" baseline="30000" dirty="0" err="1" smtClean="0"/>
              <a:t>o</a:t>
            </a:r>
            <a:r>
              <a:rPr lang="pl-PL" dirty="0" err="1" smtClean="0"/>
              <a:t>C</a:t>
            </a:r>
            <a:r>
              <a:rPr lang="pl-PL" dirty="0" smtClean="0"/>
              <a:t>. </a:t>
            </a:r>
          </a:p>
          <a:p>
            <a:pPr marL="1004888" lvl="1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Ze względu na względność położenia zera w tych skalach, nie można uznać że temperatura 36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r>
              <a:rPr lang="pl-PL" baseline="30000" dirty="0" smtClean="0"/>
              <a:t> </a:t>
            </a:r>
            <a:r>
              <a:rPr lang="pl-PL" dirty="0" smtClean="0"/>
              <a:t>jest dwa razy wyższa od 18</a:t>
            </a:r>
            <a:r>
              <a:rPr lang="pl-PL" baseline="30000" dirty="0" smtClean="0"/>
              <a:t>o</a:t>
            </a:r>
            <a:r>
              <a:rPr lang="pl-PL" dirty="0" smtClean="0"/>
              <a:t>C, jest tylko wyższa o 18</a:t>
            </a:r>
            <a:r>
              <a:rPr lang="pl-PL" baseline="30000" dirty="0" smtClean="0"/>
              <a:t>o</a:t>
            </a:r>
            <a:r>
              <a:rPr lang="pl-PL" dirty="0" smtClean="0"/>
              <a:t>C.</a:t>
            </a:r>
          </a:p>
          <a:p>
            <a:pPr marL="179388" indent="-179388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pl-PL" dirty="0" smtClean="0"/>
              <a:t>Temperatura w skali bezwzględnej Kelvina, jest wyrażana w skali ilorazowej, dlatego temperatura 300 K jest dwa razy większa od temperatury 150 K, a jednocześnie jest  od niej wyższa o 150K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7740650" cy="720080"/>
          </a:xfrm>
        </p:spPr>
        <p:txBody>
          <a:bodyPr/>
          <a:lstStyle/>
          <a:p>
            <a:pPr eaLnBrk="1" hangingPunct="1"/>
            <a:r>
              <a:rPr lang="pl-PL" dirty="0" smtClean="0"/>
              <a:t>Przypisywanie </a:t>
            </a:r>
            <a:r>
              <a:rPr lang="pl-PL" dirty="0" smtClean="0">
                <a:solidFill>
                  <a:srgbClr val="006699"/>
                </a:solidFill>
              </a:rPr>
              <a:t>zmiennym ilościowym wartości jakościowych</a:t>
            </a:r>
            <a:r>
              <a:rPr lang="pl-PL" dirty="0" smtClean="0"/>
              <a:t> - </a:t>
            </a:r>
            <a:r>
              <a:rPr lang="pl-PL" dirty="0" smtClean="0">
                <a:solidFill>
                  <a:srgbClr val="800000"/>
                </a:solidFill>
              </a:rPr>
              <a:t>zmienne skategoryzowane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533705" cy="51125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dirty="0" smtClean="0"/>
              <a:t>W wielu badaniach jest uzasadnione zastępowanie wartości liczbowych </a:t>
            </a:r>
            <a:r>
              <a:rPr lang="pl-PL" sz="2800" dirty="0" smtClean="0">
                <a:solidFill>
                  <a:srgbClr val="800000"/>
                </a:solidFill>
              </a:rPr>
              <a:t>nazwami lingwistycznymi</a:t>
            </a:r>
            <a:r>
              <a:rPr lang="pl-PL" sz="2800" dirty="0" smtClean="0"/>
              <a:t>, np. 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400" dirty="0" smtClean="0"/>
              <a:t>Zmienna ilościowa przyjmuje zaledwie kilka wartości</a:t>
            </a:r>
          </a:p>
          <a:p>
            <a:pPr lvl="1" eaLnBrk="1" hangingPunct="1">
              <a:lnSpc>
                <a:spcPct val="90000"/>
              </a:lnSpc>
            </a:pPr>
            <a:r>
              <a:rPr lang="pl-PL" sz="2400" dirty="0" smtClean="0"/>
              <a:t>Przedziały wiekowe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dirty="0" smtClean="0"/>
              <a:t>Należy pamiętać , że od chwili podjęcia decyzji o  zmianie typu zmiennej z ilościowego na jakościowy pozbywamy się możliwości stosowania metod dla danych liczbowych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l-PL" sz="2800" dirty="0" smtClean="0"/>
              <a:t>Traktowanie zmiennych ilościowych jako jakościowe może usprawiedliwiać cel badań – </a:t>
            </a:r>
            <a:r>
              <a:rPr lang="pl-PL" sz="2800" dirty="0" smtClean="0">
                <a:solidFill>
                  <a:srgbClr val="006699"/>
                </a:solidFill>
              </a:rPr>
              <a:t>badanie niezależności </a:t>
            </a:r>
            <a:r>
              <a:rPr lang="pl-PL" sz="2800" dirty="0" smtClean="0"/>
              <a:t>zmiennych lub ich zależności, w tym celu najczęściej posługujemy się </a:t>
            </a:r>
            <a:r>
              <a:rPr lang="pl-PL" sz="2800" dirty="0" smtClean="0">
                <a:solidFill>
                  <a:srgbClr val="800000"/>
                </a:solidFill>
              </a:rPr>
              <a:t>tablicami kontyngencji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210425" cy="941388"/>
          </a:xfrm>
        </p:spPr>
        <p:txBody>
          <a:bodyPr/>
          <a:lstStyle/>
          <a:p>
            <a:r>
              <a:rPr lang="pl-PL" dirty="0" smtClean="0"/>
              <a:t>Przykład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569325" cy="5300662"/>
          </a:xfrm>
        </p:spPr>
        <p:txBody>
          <a:bodyPr>
            <a:normAutofit fontScale="77500" lnSpcReduction="20000"/>
          </a:bodyPr>
          <a:lstStyle/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Wykonano 100 rzutów kostką do gry i otrzymano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endParaRPr lang="pl-PL" dirty="0" smtClean="0"/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Czy istnieją podstawy do odrzucenia hipotezy, że rzuty wykonano uczciwą kostką? 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Jeśli jest uczciwa, to mamy rozkład jednostajny , gdzie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=1/6, i=1,..,6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Wtedy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100*1/6 = 16,66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Q=[ (16-16,66)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 (19 -16,66)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+(9 -16,66)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(17-16,66)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+ (25 -16,66)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(14-16,66)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]/16,66 = 8,48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/>
              <a:t>Odczytane z tablic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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dirty="0" smtClean="0">
                <a:sym typeface="Symbol" pitchFamily="18" charset="2"/>
              </a:rPr>
              <a:t>dla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=0,05</a:t>
            </a:r>
            <a:r>
              <a:rPr lang="pl-PL" dirty="0" smtClean="0">
                <a:sym typeface="Symbol" pitchFamily="18" charset="2"/>
              </a:rPr>
              <a:t> 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lang="pl-PL" dirty="0" smtClean="0">
                <a:sym typeface="Symbol" pitchFamily="18" charset="2"/>
              </a:rPr>
              <a:t> stopni swobody wynosi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11,070</a:t>
            </a:r>
          </a:p>
          <a:p>
            <a:pPr marL="179388" indent="-179388">
              <a:lnSpc>
                <a:spcPct val="90000"/>
              </a:lnSpc>
              <a:buFont typeface="Arial" pitchFamily="34" charset="0"/>
              <a:buChar char="•"/>
            </a:pPr>
            <a:r>
              <a:rPr lang="pl-PL" dirty="0" smtClean="0">
                <a:sym typeface="Symbol" pitchFamily="18" charset="2"/>
              </a:rPr>
              <a:t>zatem nie ma podstaw do odrzucenia hipotezy zerowej</a:t>
            </a:r>
          </a:p>
        </p:txBody>
      </p:sp>
      <p:graphicFrame>
        <p:nvGraphicFramePr>
          <p:cNvPr id="28848" name="Group 176"/>
          <p:cNvGraphicFramePr>
            <a:graphicFrameLocks noGrp="1"/>
          </p:cNvGraphicFramePr>
          <p:nvPr>
            <p:ph sz="half" idx="2"/>
          </p:nvPr>
        </p:nvGraphicFramePr>
        <p:xfrm>
          <a:off x="2123728" y="1556792"/>
          <a:ext cx="4032250" cy="1079500"/>
        </p:xfrm>
        <a:graphic>
          <a:graphicData uri="http://schemas.openxmlformats.org/drawingml/2006/table">
            <a:tbl>
              <a:tblPr/>
              <a:tblGrid>
                <a:gridCol w="576263"/>
                <a:gridCol w="576262"/>
                <a:gridCol w="576263"/>
                <a:gridCol w="574675"/>
                <a:gridCol w="576262"/>
                <a:gridCol w="576263"/>
                <a:gridCol w="576262"/>
              </a:tblGrid>
              <a:tr h="5397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2000" b="0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000" b="0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Uwagi do testu zgodności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496944" cy="5229225"/>
          </a:xfrm>
        </p:spPr>
        <p:txBody>
          <a:bodyPr>
            <a:normAutofit fontScale="92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Nie wolno mylić </a:t>
            </a:r>
            <a:r>
              <a:rPr lang="pl-PL" dirty="0" smtClean="0">
                <a:solidFill>
                  <a:srgbClr val="800000"/>
                </a:solidFill>
              </a:rPr>
              <a:t>istotności statystycznej </a:t>
            </a:r>
            <a:r>
              <a:rPr lang="pl-PL" dirty="0" smtClean="0"/>
              <a:t>z </a:t>
            </a:r>
            <a:r>
              <a:rPr lang="pl-PL" dirty="0" smtClean="0">
                <a:solidFill>
                  <a:srgbClr val="006699"/>
                </a:solidFill>
              </a:rPr>
              <a:t>istotnością praktyczną</a:t>
            </a:r>
            <a:r>
              <a:rPr lang="pl-PL" dirty="0" smtClean="0"/>
              <a:t>. Im większa liczność próby tym większa jest czułość testu, czyli skłonność do odrzucenia hipotezy zerowej, gdy prawdziwy rozkład jest tylko nieznacznie (nieistotnie) różny postulowanego w hipotezie (teoretycznego) 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Stosowanie tego testu zgodności z </a:t>
            </a:r>
            <a:r>
              <a:rPr lang="pl-PL" dirty="0" smtClean="0">
                <a:solidFill>
                  <a:srgbClr val="800000"/>
                </a:solidFill>
              </a:rPr>
              <a:t>rozkładem ciągłym </a:t>
            </a:r>
            <a:r>
              <a:rPr lang="pl-PL" dirty="0" smtClean="0"/>
              <a:t>jest przedsięwzięciem kontrowersyjnym, ponieważ punktem wyjścia do konstrukcji testu jest utrata informacji związana z koniecznością </a:t>
            </a:r>
            <a:r>
              <a:rPr lang="pl-PL" dirty="0" smtClean="0">
                <a:solidFill>
                  <a:srgbClr val="006699"/>
                </a:solidFill>
              </a:rPr>
              <a:t>dyskretyzacji</a:t>
            </a:r>
            <a:r>
              <a:rPr lang="pl-PL" dirty="0" smtClean="0"/>
              <a:t>. Dlatego stosowanie tego testu jest zalecane dopiero wtedy gdy próba jest bardzo liczna, a rozkład empiryczny przypomina gładki rozkład ciągły.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Są też inne testy zgodności, </a:t>
            </a:r>
            <a:r>
              <a:rPr lang="pl-PL" dirty="0" err="1" smtClean="0"/>
              <a:t>np</a:t>
            </a:r>
            <a:r>
              <a:rPr lang="pl-PL" dirty="0" smtClean="0"/>
              <a:t> w pakiecie </a:t>
            </a:r>
            <a:r>
              <a:rPr lang="pl-PL" dirty="0" err="1" smtClean="0"/>
              <a:t>Statistica</a:t>
            </a:r>
            <a:r>
              <a:rPr lang="pl-PL" dirty="0" smtClean="0"/>
              <a:t>, które można stosować w mniej licznych próbkach.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Testowanie złożonej hipotezy o zgodności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48712" cy="5400600"/>
          </a:xfrm>
        </p:spPr>
        <p:txBody>
          <a:bodyPr>
            <a:normAutofit/>
          </a:bodyPr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Jeśli postulowany (teoretyczny) rozkład prawdopodobieństwa </a:t>
            </a:r>
            <a:br>
              <a:rPr lang="pl-PL" dirty="0" smtClean="0"/>
            </a:b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{p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,….,p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} </a:t>
            </a:r>
            <a:r>
              <a:rPr lang="pl-PL" dirty="0" smtClean="0"/>
              <a:t>zależy od nieznanych parametrów, np. parametru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>
                <a:sym typeface="Symbol" pitchFamily="18" charset="2"/>
              </a:rPr>
              <a:t>, czyli jest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{p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….,p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} </a:t>
            </a:r>
            <a:r>
              <a:rPr lang="pl-PL" dirty="0" smtClean="0"/>
              <a:t>, który może być inny dla różnych wartości parametru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>
                <a:sym typeface="Symbol" pitchFamily="18" charset="2"/>
              </a:rPr>
              <a:t>.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>
                <a:sym typeface="Symbol" pitchFamily="18" charset="2"/>
              </a:rPr>
              <a:t>Wtedy nie interesuje nas wartość parametru </a:t>
            </a:r>
            <a:r>
              <a:rPr lang="pl-PL" dirty="0" smtClean="0"/>
              <a:t>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>
                <a:sym typeface="Symbol" pitchFamily="18" charset="2"/>
              </a:rPr>
              <a:t>)</a:t>
            </a:r>
            <a:r>
              <a:rPr lang="pl-PL" dirty="0" smtClean="0"/>
              <a:t>, weryfikujemy hipotezę o zgodności rozkładu z rodziną rozkładów  zdefiniowanych przez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/>
              <a:t>, 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Hipoteza zerowa ma wtedy postać </a:t>
            </a:r>
            <a:endParaRPr lang="pl-PL" dirty="0" smtClean="0">
              <a:sym typeface="Symbol" pitchFamily="18" charset="2"/>
            </a:endParaRP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	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 =1,2,...,m;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641655" cy="518457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Jeśli teoria Mendla losowego tworzenia się genotypów potomstwa jest słuszna i w populacji występują genotypy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AA,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pl-PL" dirty="0" smtClean="0"/>
              <a:t>, 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Gen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/>
              <a:t> stanowi ułamek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/>
              <a:t>, wszystkich genów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Gen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/>
              <a:t> stanowi ułamek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dirty="0" smtClean="0"/>
              <a:t>, wszystkich genów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to populacja o proporcji genotypów 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AA,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pl-PL" dirty="0" smtClean="0">
                <a:solidFill>
                  <a:srgbClr val="FF0000"/>
                </a:solidFill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dirty="0" smtClean="0">
                <a:sym typeface="Symbol" pitchFamily="18" charset="2"/>
              </a:rPr>
              <a:t>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 2(1- ); (1-)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FF0000"/>
                </a:solidFill>
              </a:rPr>
              <a:t>pozostaje w stanie równowagi </a:t>
            </a:r>
            <a:r>
              <a:rPr lang="pl-PL" dirty="0" smtClean="0"/>
              <a:t>(generacja potomków stanowi populację o tej samej proporcji genotypów.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: p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)=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)=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2(1- );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8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800" i="1" baseline="30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)=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(1-)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dirty="0" smtClean="0"/>
              <a:t>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Regresja ze zmienną jakościową</a:t>
            </a: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Jeśli w analizie występują </a:t>
            </a:r>
            <a:r>
              <a:rPr lang="pl-PL" dirty="0">
                <a:solidFill>
                  <a:srgbClr val="006699"/>
                </a:solidFill>
              </a:rPr>
              <a:t>zmienne jakościowe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np. płeć, stanowisko pracy etc) można podzielić zbiorowość na </a:t>
            </a:r>
            <a:r>
              <a:rPr lang="pl-PL" dirty="0">
                <a:solidFill>
                  <a:srgbClr val="800000"/>
                </a:solidFill>
              </a:rPr>
              <a:t>jednorodne grupy pod względem poszczególnych wartości zmiennej </a:t>
            </a:r>
            <a:r>
              <a:rPr lang="pl-PL" dirty="0"/>
              <a:t>a następnie porównać modele.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Możemy również zastąpić zmienną jakościową </a:t>
            </a:r>
            <a:r>
              <a:rPr lang="pl-PL" dirty="0">
                <a:solidFill>
                  <a:srgbClr val="800000"/>
                </a:solidFill>
              </a:rPr>
              <a:t>sztucznymi zmiennymi binarnymi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np. płeć: kobieta = 1, mężczyzna = 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94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 cd</a:t>
            </a:r>
          </a:p>
        </p:txBody>
      </p:sp>
      <p:graphicFrame>
        <p:nvGraphicFramePr>
          <p:cNvPr id="35893" name="Group 53"/>
          <p:cNvGraphicFramePr>
            <a:graphicFrameLocks noGrp="1"/>
          </p:cNvGraphicFramePr>
          <p:nvPr>
            <p:ph idx="1"/>
          </p:nvPr>
        </p:nvGraphicFramePr>
        <p:xfrm>
          <a:off x="827584" y="1340768"/>
          <a:ext cx="7210425" cy="1152526"/>
        </p:xfrm>
        <a:graphic>
          <a:graphicData uri="http://schemas.openxmlformats.org/drawingml/2006/table">
            <a:tbl>
              <a:tblPr/>
              <a:tblGrid>
                <a:gridCol w="3122613"/>
                <a:gridCol w="1362075"/>
                <a:gridCol w="1363662"/>
                <a:gridCol w="1362075"/>
              </a:tblGrid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aa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kumimoji="0" lang="pl-PL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  <a:endParaRPr kumimoji="0" lang="pl-PL" sz="2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6" name="Text Box 56"/>
          <p:cNvSpPr txBox="1">
            <a:spLocks noChangeArrowheads="1"/>
          </p:cNvSpPr>
          <p:nvPr/>
        </p:nvSpPr>
        <p:spPr bwMode="auto">
          <a:xfrm>
            <a:off x="899592" y="2852936"/>
            <a:ext cx="7128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400" dirty="0">
                <a:latin typeface="+mn-lt"/>
              </a:rPr>
              <a:t>Funkcja wiarygodności ma postać</a:t>
            </a:r>
          </a:p>
          <a:p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(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* 2(1- )]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n2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[(1-)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n3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sz="2400" dirty="0">
                <a:latin typeface="+mn-lt"/>
              </a:rPr>
              <a:t>Po zlogarytmowaniu  funkcji wiarygodności </a:t>
            </a:r>
          </a:p>
          <a:p>
            <a:r>
              <a:rPr lang="pl-PL" sz="2400" dirty="0">
                <a:latin typeface="+mn-lt"/>
              </a:rPr>
              <a:t>obliczamy estymator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 = (2n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+n</a:t>
            </a:r>
            <a:r>
              <a:rPr lang="pl-PL" sz="2400" i="1" baseline="-25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)/2n=0,455</a:t>
            </a:r>
          </a:p>
          <a:p>
            <a:endParaRPr lang="pl-PL" sz="2400" dirty="0">
              <a:latin typeface="+mn-lt"/>
              <a:sym typeface="Symbol" pitchFamily="18" charset="2"/>
            </a:endParaRPr>
          </a:p>
          <a:p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Q= (110-103,51)</a:t>
            </a:r>
            <a:r>
              <a:rPr lang="pl-PL" sz="2400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2.....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      = 1,369</a:t>
            </a:r>
            <a:r>
              <a:rPr lang="pl-PL" sz="2400" dirty="0">
                <a:latin typeface="+mn-lt"/>
                <a:sym typeface="Symbol" pitchFamily="18" charset="2"/>
              </a:rPr>
              <a:t>.</a:t>
            </a:r>
          </a:p>
          <a:p>
            <a:endParaRPr lang="pl-PL" sz="2400" dirty="0"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sz="2400" dirty="0" smtClean="0"/>
              <a:t>Wnioskowanie o zmiennych jakościowych. </a:t>
            </a:r>
            <a:br>
              <a:rPr lang="pl-PL" sz="2400" dirty="0" smtClean="0"/>
            </a:br>
            <a:r>
              <a:rPr lang="pl-PL" sz="2400" dirty="0" smtClean="0"/>
              <a:t>Testowanie zgodności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280920" cy="5184576"/>
          </a:xfrm>
        </p:spPr>
        <p:txBody>
          <a:bodyPr/>
          <a:lstStyle/>
          <a:p>
            <a:pPr eaLnBrk="1" hangingPunct="1"/>
            <a:r>
              <a:rPr lang="pl-PL" sz="2000" dirty="0" smtClean="0"/>
              <a:t>Zmienna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dirty="0" smtClean="0"/>
              <a:t> ma m wartości (kategorii),</a:t>
            </a:r>
          </a:p>
          <a:p>
            <a:pPr eaLnBrk="1" hangingPunct="1"/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P(X= x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)= 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/>
              <a:t>prawdopodobieństwo wystąpienia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/>
              <a:t> </a:t>
            </a:r>
            <a:r>
              <a:rPr lang="pl-PL" sz="2000" dirty="0" smtClean="0"/>
              <a:t>wynosi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baseline="-25000" dirty="0" smtClean="0"/>
              <a:t>.</a:t>
            </a:r>
          </a:p>
          <a:p>
            <a:pPr eaLnBrk="1" hangingPunct="1"/>
            <a:r>
              <a:rPr lang="pl-PL" sz="2000" dirty="0" smtClean="0"/>
              <a:t>Rozkładem empirycznym zmiennej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dirty="0" smtClean="0"/>
              <a:t>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jest {p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,….,p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eaLnBrk="1" hangingPunct="1"/>
            <a:r>
              <a:rPr lang="pl-PL" sz="2000" dirty="0" smtClean="0"/>
              <a:t>Dany jest pewien teoretyczny (ustalony</a:t>
            </a:r>
            <a:r>
              <a:rPr lang="pl-PL" sz="2000" baseline="-25000" dirty="0" smtClean="0"/>
              <a:t> </a:t>
            </a:r>
            <a:r>
              <a:rPr lang="pl-PL" sz="2000" dirty="0" smtClean="0"/>
              <a:t>) rozkład prawdopodobieństwa </a:t>
            </a:r>
            <a:br>
              <a:rPr lang="pl-PL" sz="2000" dirty="0" smtClean="0"/>
            </a:b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{p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pl-PL" sz="20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,….,p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}, </a:t>
            </a:r>
          </a:p>
          <a:p>
            <a:pPr eaLnBrk="1" hangingPunct="1">
              <a:buFontTx/>
              <a:buNone/>
            </a:pPr>
            <a:r>
              <a:rPr lang="pl-PL" sz="2000" dirty="0" smtClean="0"/>
              <a:t>Sprawdzam, czy empiryczny rozkład jest taki sam jak zakładany teoretyczny</a:t>
            </a:r>
          </a:p>
          <a:p>
            <a:pPr eaLnBrk="1" hangingPunct="1">
              <a:buFontTx/>
              <a:buNone/>
            </a:pPr>
            <a:r>
              <a:rPr lang="pl-PL" sz="2000" dirty="0" smtClean="0"/>
              <a:t>	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sz="20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p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pl-PL" sz="2000" i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   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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 =1,2,...,m;  </a:t>
            </a:r>
          </a:p>
          <a:p>
            <a:pPr eaLnBrk="1" hangingPunct="1">
              <a:buFontTx/>
              <a:buNone/>
            </a:pPr>
            <a:r>
              <a:rPr lang="pl-PL" sz="2000" dirty="0" smtClean="0"/>
              <a:t>	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/>
              <a:t>jest fałszywa</a:t>
            </a:r>
          </a:p>
          <a:p>
            <a:pPr eaLnBrk="1" hangingPunct="1">
              <a:buFontTx/>
              <a:buNone/>
            </a:pPr>
            <a:endParaRPr lang="pl-PL" sz="2000" dirty="0" smtClean="0"/>
          </a:p>
          <a:p>
            <a:pPr eaLnBrk="1" hangingPunct="1">
              <a:buFontTx/>
              <a:buNone/>
            </a:pPr>
            <a:r>
              <a:rPr lang="pl-PL" sz="2000" dirty="0" smtClean="0"/>
              <a:t>Funkcja testowa 			</a:t>
            </a:r>
          </a:p>
          <a:p>
            <a:pPr eaLnBrk="1" hangingPunct="1">
              <a:buFontTx/>
              <a:buNone/>
            </a:pPr>
            <a:r>
              <a:rPr lang="pl-PL" sz="2000" dirty="0" smtClean="0"/>
              <a:t>ma w przybliżeniu rozkład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2 </a:t>
            </a:r>
            <a:r>
              <a:rPr lang="pl-PL" sz="2000" dirty="0" smtClean="0"/>
              <a:t>z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m-1</a:t>
            </a:r>
            <a:r>
              <a:rPr lang="pl-PL" sz="2000" dirty="0" smtClean="0"/>
              <a:t> stopniami swobody</a:t>
            </a:r>
            <a:endParaRPr lang="pl-PL" sz="2000" baseline="-25000" dirty="0" smtClean="0"/>
          </a:p>
          <a:p>
            <a:endParaRPr lang="pl-PL" sz="2000" dirty="0" smtClean="0"/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339752" y="4653136"/>
          <a:ext cx="1873250" cy="857250"/>
        </p:xfrm>
        <a:graphic>
          <a:graphicData uri="http://schemas.openxmlformats.org/presentationml/2006/ole">
            <p:oleObj spid="_x0000_s459778" name="Równanie" r:id="rId3" imgW="1193760" imgH="54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dirty="0" smtClean="0"/>
              <a:t>Testowanie niezależności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576" y="1268760"/>
            <a:ext cx="7199313" cy="4497388"/>
          </a:xfrm>
        </p:spPr>
        <p:txBody>
          <a:bodyPr/>
          <a:lstStyle/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. * </a:t>
            </a:r>
            <a:r>
              <a:rPr lang="pl-PL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p.</a:t>
            </a:r>
            <a:r>
              <a:rPr lang="pl-PL" i="1" baseline="-25000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pl-PL" i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pl-PL" dirty="0" smtClean="0"/>
              <a:t>hipoteza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/>
              <a:t>jest fałszywa</a:t>
            </a:r>
          </a:p>
          <a:p>
            <a:endParaRPr lang="pl-PL" baseline="-25000" dirty="0" smtClean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763713" y="2974975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dirty="0">
                <a:latin typeface="+mn-lt"/>
              </a:rPr>
              <a:t>Funkcja testowa</a:t>
            </a:r>
            <a:r>
              <a:rPr lang="pl-PL" sz="2400" dirty="0"/>
              <a:t>	</a:t>
            </a:r>
          </a:p>
        </p:txBody>
      </p:sp>
      <p:graphicFrame>
        <p:nvGraphicFramePr>
          <p:cNvPr id="2560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4644008" y="2492896"/>
          <a:ext cx="3673475" cy="2027238"/>
        </p:xfrm>
        <a:graphic>
          <a:graphicData uri="http://schemas.openxmlformats.org/presentationml/2006/ole">
            <p:oleObj spid="_x0000_s458754" name="Równanie" r:id="rId3" imgW="1587240" imgH="876240" progId="">
              <p:embed/>
            </p:oleObj>
          </a:graphicData>
        </a:graphic>
      </p:graphicFrame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692275" y="4724400"/>
            <a:ext cx="70564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dirty="0">
                <a:latin typeface="+mn-lt"/>
              </a:rPr>
              <a:t>zbliża się do rozkładu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2 </a:t>
            </a:r>
            <a:r>
              <a:rPr lang="pl-PL" sz="2400" dirty="0">
                <a:latin typeface="+mn-lt"/>
                <a:sym typeface="Symbol" pitchFamily="18" charset="2"/>
              </a:rPr>
              <a:t>o</a:t>
            </a:r>
            <a:r>
              <a:rPr lang="pl-PL" sz="2400" dirty="0">
                <a:sym typeface="Symbol" pitchFamily="18" charset="2"/>
              </a:rPr>
              <a:t>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(m-1)*(k-1) </a:t>
            </a:r>
            <a:r>
              <a:rPr lang="pl-PL" sz="2400" dirty="0">
                <a:latin typeface="+mn-lt"/>
                <a:sym typeface="Symbol" pitchFamily="18" charset="2"/>
              </a:rPr>
              <a:t>stopniach swobody, </a:t>
            </a:r>
            <a:r>
              <a:rPr lang="pl-PL" sz="2400" dirty="0" smtClean="0">
                <a:latin typeface="+mn-lt"/>
                <a:sym typeface="Symbol" pitchFamily="18" charset="2"/>
              </a:rPr>
              <a:t>które </a:t>
            </a:r>
            <a:r>
              <a:rPr lang="pl-PL" sz="2400" dirty="0">
                <a:latin typeface="+mn-lt"/>
                <a:sym typeface="Symbol" pitchFamily="18" charset="2"/>
              </a:rPr>
              <a:t>chociaż mają tę samą </a:t>
            </a:r>
            <a:r>
              <a:rPr lang="pl-PL" sz="2400" dirty="0" smtClean="0">
                <a:latin typeface="+mn-lt"/>
                <a:sym typeface="Symbol" pitchFamily="18" charset="2"/>
              </a:rPr>
              <a:t>wartość, </a:t>
            </a:r>
            <a:r>
              <a:rPr lang="pl-PL" sz="2400" dirty="0">
                <a:latin typeface="+mn-lt"/>
                <a:sym typeface="Symbol" pitchFamily="18" charset="2"/>
              </a:rPr>
              <a:t>jednak obliczono je </a:t>
            </a:r>
            <a:r>
              <a:rPr lang="pl-PL" sz="2400" dirty="0" smtClean="0">
                <a:latin typeface="+mn-lt"/>
                <a:sym typeface="Symbol" pitchFamily="18" charset="2"/>
              </a:rPr>
              <a:t>inaczej</a:t>
            </a:r>
            <a:endParaRPr lang="pl-PL" sz="2400" dirty="0">
              <a:latin typeface="+mn-lt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Analiza studenckiej oceny kadry </a:t>
            </a:r>
            <a:br>
              <a:rPr lang="pl-PL" dirty="0" smtClean="0"/>
            </a:br>
            <a:r>
              <a:rPr lang="pl-PL" dirty="0" smtClean="0"/>
              <a:t>– test jednorodności</a:t>
            </a:r>
          </a:p>
        </p:txBody>
      </p:sp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5112915"/>
          </a:xfrm>
        </p:spPr>
        <p:txBody>
          <a:bodyPr/>
          <a:lstStyle/>
          <a:p>
            <a:pPr eaLnBrk="1" hangingPunct="1"/>
            <a:r>
              <a:rPr lang="pl-PL" dirty="0" smtClean="0"/>
              <a:t>Pewna uczelnia prowadzi ocenę programów i kadry.</a:t>
            </a:r>
          </a:p>
          <a:p>
            <a:pPr eaLnBrk="1" hangingPunct="1"/>
            <a:r>
              <a:rPr lang="pl-PL" dirty="0" smtClean="0"/>
              <a:t>Testujemy hipotezę, o równości rozkładów 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A1,A2,A3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1j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2j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=….=p</a:t>
            </a:r>
            <a:r>
              <a:rPr lang="pl-PL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kj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776538" y="2763838"/>
          <a:ext cx="4610100" cy="2228850"/>
        </p:xfrm>
        <a:graphic>
          <a:graphicData uri="http://schemas.openxmlformats.org/drawingml/2006/table">
            <a:tbl>
              <a:tblPr/>
              <a:tblGrid>
                <a:gridCol w="876300"/>
                <a:gridCol w="685800"/>
                <a:gridCol w="609600"/>
                <a:gridCol w="609600"/>
                <a:gridCol w="609600"/>
                <a:gridCol w="609600"/>
                <a:gridCol w="609600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bnzd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nzd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bdb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0434" name="Object 5"/>
          <p:cNvGraphicFramePr>
            <a:graphicFrameLocks noChangeAspect="1"/>
          </p:cNvGraphicFramePr>
          <p:nvPr/>
        </p:nvGraphicFramePr>
        <p:xfrm>
          <a:off x="179512" y="4221088"/>
          <a:ext cx="2449512" cy="1354137"/>
        </p:xfrm>
        <a:graphic>
          <a:graphicData uri="http://schemas.openxmlformats.org/presentationml/2006/ole">
            <p:oleObj spid="_x0000_s531458" name="Równanie" r:id="rId3" imgW="1587240" imgH="8762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900113" y="0"/>
            <a:ext cx="7488237" cy="1196751"/>
          </a:xfrm>
        </p:spPr>
        <p:txBody>
          <a:bodyPr/>
          <a:lstStyle/>
          <a:p>
            <a:pPr eaLnBrk="1" hangingPunct="1"/>
            <a:r>
              <a:rPr lang="pl-PL" sz="2400" b="1" dirty="0" smtClean="0"/>
              <a:t>Tablice kontyngencji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tabele liczebności, t</a:t>
            </a:r>
            <a:r>
              <a:rPr lang="pl-PL" sz="2400" b="1" dirty="0" smtClean="0"/>
              <a:t>abele krzyżowe</a:t>
            </a:r>
            <a:r>
              <a:rPr lang="pl-PL" sz="2400" dirty="0" smtClean="0"/>
              <a:t> albo </a:t>
            </a:r>
            <a:r>
              <a:rPr lang="pl-PL" sz="2400" b="1" dirty="0" smtClean="0"/>
              <a:t>rozdzielcze</a:t>
            </a:r>
            <a:r>
              <a:rPr lang="pl-PL" sz="2400" dirty="0" smtClean="0"/>
              <a:t>, </a:t>
            </a:r>
            <a:br>
              <a:rPr lang="pl-PL" sz="2400" dirty="0" smtClean="0"/>
            </a:br>
            <a:r>
              <a:rPr lang="pl-PL" sz="2400" dirty="0" smtClean="0"/>
              <a:t>a w przypadku dwóch wskaźników także </a:t>
            </a:r>
            <a:r>
              <a:rPr lang="pl-PL" sz="2400" b="1" dirty="0" err="1" smtClean="0"/>
              <a:t>dwudzielcze</a:t>
            </a:r>
            <a:r>
              <a:rPr lang="pl-PL" sz="2400" dirty="0" smtClean="0"/>
              <a:t> 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4" y="1268760"/>
          <a:ext cx="3456386" cy="2304256"/>
        </p:xfrm>
        <a:graphic>
          <a:graphicData uri="http://schemas.openxmlformats.org/drawingml/2006/table">
            <a:tbl>
              <a:tblPr/>
              <a:tblGrid>
                <a:gridCol w="728459"/>
                <a:gridCol w="542550"/>
                <a:gridCol w="728459"/>
                <a:gridCol w="728459"/>
                <a:gridCol w="728459"/>
              </a:tblGrid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932040" y="2852936"/>
          <a:ext cx="3312368" cy="1247775"/>
        </p:xfrm>
        <a:graphic>
          <a:graphicData uri="http://schemas.openxmlformats.org/drawingml/2006/table">
            <a:tbl>
              <a:tblPr/>
              <a:tblGrid>
                <a:gridCol w="792088"/>
                <a:gridCol w="1202456"/>
                <a:gridCol w="1317824"/>
              </a:tblGrid>
              <a:tr h="5978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932040" y="4581128"/>
          <a:ext cx="3312368" cy="1368152"/>
        </p:xfrm>
        <a:graphic>
          <a:graphicData uri="http://schemas.openxmlformats.org/drawingml/2006/table">
            <a:tbl>
              <a:tblPr/>
              <a:tblGrid>
                <a:gridCol w="882482"/>
                <a:gridCol w="1133742"/>
                <a:gridCol w="1296144"/>
              </a:tblGrid>
              <a:tr h="6612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42" name="pole tekstowe 9"/>
          <p:cNvSpPr txBox="1">
            <a:spLocks noChangeArrowheads="1"/>
          </p:cNvSpPr>
          <p:nvPr/>
        </p:nvSpPr>
        <p:spPr bwMode="auto">
          <a:xfrm flipH="1">
            <a:off x="4860032" y="1340768"/>
            <a:ext cx="39608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dirty="0"/>
              <a:t>Czy musiało dojść do katastrofy </a:t>
            </a:r>
            <a:r>
              <a:rPr lang="pl-PL" sz="2000" dirty="0" err="1"/>
              <a:t>Challengera</a:t>
            </a:r>
            <a:r>
              <a:rPr lang="pl-PL" sz="2000" dirty="0"/>
              <a:t> w 1986r. </a:t>
            </a:r>
          </a:p>
          <a:p>
            <a:r>
              <a:rPr lang="pl-PL" sz="2000" dirty="0"/>
              <a:t>Analiza danych z wcześniejszych 24 startów</a:t>
            </a:r>
          </a:p>
        </p:txBody>
      </p:sp>
      <p:pic>
        <p:nvPicPr>
          <p:cNvPr id="486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3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Przykład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74063" cy="52562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z="2000" dirty="0" smtClean="0"/>
              <a:t>Do </a:t>
            </a:r>
            <a:r>
              <a:rPr lang="pl-PL" sz="2000" dirty="0"/>
              <a:t>badania wybrano 500 mieszkańców Rzeszowa, których poproszono o określenie, czy czują się bezpiecznie. Wyniki odpowiedzi respondentów zostały przedstawione w tabeli niezależności. </a:t>
            </a:r>
            <a:endParaRPr lang="pl-PL" sz="2000" dirty="0" smtClean="0"/>
          </a:p>
          <a:p>
            <a:pPr>
              <a:buFont typeface="Georgia" pitchFamily="18" charset="0"/>
              <a:buNone/>
            </a:pPr>
            <a:r>
              <a:rPr lang="pl-PL" sz="2000" b="1" dirty="0" smtClean="0"/>
              <a:t>Sprawdź</a:t>
            </a:r>
            <a:r>
              <a:rPr lang="pl-PL" sz="2000" b="1" dirty="0"/>
              <a:t>, czy istnieje zależność między płcią respondenta a poczuciem jego bezpieczeństwa, przyjmując poziom istotności alfa= 0,05.</a:t>
            </a:r>
            <a:endParaRPr lang="pl-PL" sz="2000" dirty="0"/>
          </a:p>
          <a:p>
            <a:endParaRPr lang="pl-PL" sz="2000" dirty="0"/>
          </a:p>
        </p:txBody>
      </p:sp>
      <p:graphicFrame>
        <p:nvGraphicFramePr>
          <p:cNvPr id="331819" name="Group 43"/>
          <p:cNvGraphicFramePr>
            <a:graphicFrameLocks noGrp="1"/>
          </p:cNvGraphicFramePr>
          <p:nvPr/>
        </p:nvGraphicFramePr>
        <p:xfrm>
          <a:off x="251520" y="2996952"/>
          <a:ext cx="4392489" cy="1737360"/>
        </p:xfrm>
        <a:graphic>
          <a:graphicData uri="http://schemas.openxmlformats.org/drawingml/2006/table">
            <a:tbl>
              <a:tblPr/>
              <a:tblGrid>
                <a:gridCol w="1463742"/>
                <a:gridCol w="865111"/>
                <a:gridCol w="904261"/>
                <a:gridCol w="1159375"/>
              </a:tblGrid>
              <a:tr h="504055"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Płeć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Czy czuje się bezpiecznie?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Mężczyzna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Kobieta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050"/>
            <a:ext cx="4864100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1075"/>
            <a:ext cx="4572000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1908175" y="1196975"/>
            <a:ext cx="4392613" cy="792163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933825"/>
            <a:ext cx="349408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2627313" y="2852738"/>
            <a:ext cx="2808287" cy="2303462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pl-PL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258888" y="260350"/>
            <a:ext cx="813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>
                <a:solidFill>
                  <a:schemeClr val="tx2"/>
                </a:solidFill>
                <a:latin typeface="Tahoma" pitchFamily="34" charset="0"/>
              </a:rPr>
              <a:t>Analiza zależności pomiędzy zmiennymi jakościowymi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0"/>
            <a:ext cx="684053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44675"/>
            <a:ext cx="8424863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Korelacje</a:t>
            </a:r>
            <a:r>
              <a:rPr lang="pl-PL" dirty="0"/>
              <a:t> </a:t>
            </a:r>
            <a:r>
              <a:rPr lang="pl-PL" dirty="0">
                <a:solidFill>
                  <a:srgbClr val="800000"/>
                </a:solidFill>
              </a:rPr>
              <a:t>nieparametryczne</a:t>
            </a:r>
            <a:r>
              <a:rPr lang="pl-PL" dirty="0"/>
              <a:t> 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7"/>
            <a:ext cx="8568952" cy="5329014"/>
          </a:xfrm>
        </p:spPr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Trzy najpowszechniejsze </a:t>
            </a:r>
            <a:r>
              <a:rPr lang="pl-PL" dirty="0" smtClean="0"/>
              <a:t>nieparametryczne </a:t>
            </a:r>
            <a:r>
              <a:rPr lang="pl-PL" dirty="0"/>
              <a:t>współczynniki korelacji: </a:t>
            </a:r>
          </a:p>
          <a:p>
            <a:pPr marL="719138" lvl="1" indent="-358775"/>
            <a:r>
              <a:rPr lang="pl-PL" dirty="0">
                <a:solidFill>
                  <a:srgbClr val="006699"/>
                </a:solidFill>
              </a:rPr>
              <a:t>R </a:t>
            </a:r>
            <a:r>
              <a:rPr lang="pl-PL" dirty="0" err="1">
                <a:solidFill>
                  <a:srgbClr val="006699"/>
                </a:solidFill>
              </a:rPr>
              <a:t>Spearmana</a:t>
            </a:r>
            <a:r>
              <a:rPr lang="pl-PL" dirty="0">
                <a:solidFill>
                  <a:srgbClr val="006699"/>
                </a:solidFill>
              </a:rPr>
              <a:t> </a:t>
            </a:r>
          </a:p>
          <a:p>
            <a:pPr marL="719138" lvl="1" indent="-358775"/>
            <a:r>
              <a:rPr lang="pl-PL" dirty="0" err="1">
                <a:solidFill>
                  <a:srgbClr val="006699"/>
                </a:solidFill>
              </a:rPr>
              <a:t>tau</a:t>
            </a:r>
            <a:r>
              <a:rPr lang="pl-PL" dirty="0">
                <a:solidFill>
                  <a:srgbClr val="006699"/>
                </a:solidFill>
              </a:rPr>
              <a:t> Kendalla </a:t>
            </a:r>
          </a:p>
          <a:p>
            <a:pPr marL="719138" lvl="1" indent="-358775"/>
            <a:r>
              <a:rPr lang="pl-PL" dirty="0">
                <a:solidFill>
                  <a:srgbClr val="006699"/>
                </a:solidFill>
              </a:rPr>
              <a:t>współczynnik gamma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/>
              <a:t>Warto zauważyć, że statystyka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2</a:t>
            </a:r>
            <a:r>
              <a:rPr lang="pl-PL" dirty="0" smtClean="0"/>
              <a:t> </a:t>
            </a:r>
            <a:r>
              <a:rPr lang="pl-PL" dirty="0"/>
              <a:t>obliczana dla </a:t>
            </a:r>
            <a:r>
              <a:rPr lang="pl-PL" dirty="0" err="1"/>
              <a:t>dwudzielczych</a:t>
            </a:r>
            <a:r>
              <a:rPr lang="pl-PL" dirty="0"/>
              <a:t> tabeli liczności również jest dokładną miarą współzależności dwóch (stabelaryzowanych) zmiennych, a w odróżnieniu od miar korelacji opisanych niżej, może być stosowana dla zmiennych jakościowych (tzn. wyrażonych na skali nominalnej).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 Spearmana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9388" indent="-179388">
              <a:buFont typeface="Arial" pitchFamily="34" charset="0"/>
              <a:buChar char="•"/>
            </a:pPr>
            <a:r>
              <a:rPr lang="pl-PL" sz="2000" dirty="0"/>
              <a:t>Przy obliczaniu 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l-PL" sz="20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Spearmana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(r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pl-PL" sz="2000" dirty="0" smtClean="0"/>
              <a:t>zakłada </a:t>
            </a:r>
            <a:r>
              <a:rPr lang="pl-PL" sz="2000" dirty="0"/>
              <a:t>się, że rozważane zmienne zostały zmierzone na </a:t>
            </a:r>
            <a:r>
              <a:rPr lang="pl-PL" sz="2000" dirty="0">
                <a:solidFill>
                  <a:srgbClr val="006699"/>
                </a:solidFill>
              </a:rPr>
              <a:t>skali porządkowej</a:t>
            </a:r>
            <a:r>
              <a:rPr lang="pl-PL" sz="2000" dirty="0"/>
              <a:t> (rangowej), tzn. że indywidualne obserwacje mogą być zestawione w dwóch uporządkowanych szeregach.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i="1" dirty="0">
                <a:solidFill>
                  <a:srgbClr val="006699"/>
                </a:solidFill>
              </a:rPr>
              <a:t>Ranga</a:t>
            </a:r>
            <a:r>
              <a:rPr lang="pl-PL" sz="2000" dirty="0"/>
              <a:t> to kolejny numer obserwacji, uzyskany po uporządkowaniu obserwacji wg ich wartości. </a:t>
            </a:r>
            <a:r>
              <a:rPr lang="pl-PL" sz="2000" i="1" dirty="0"/>
              <a:t>Rangi</a:t>
            </a:r>
            <a:r>
              <a:rPr lang="pl-PL" sz="2000" dirty="0"/>
              <a:t> odzwierciedlają porządkowe relacje między poszczególnymi obserwacjami w próbie. W zależności od kolejności porządkowania wartości (rosnącej lub malejącej), większa </a:t>
            </a:r>
            <a:r>
              <a:rPr lang="pl-PL" sz="2000" i="1" dirty="0"/>
              <a:t>ranga</a:t>
            </a:r>
            <a:r>
              <a:rPr lang="pl-PL" sz="2000" dirty="0"/>
              <a:t> przypisywana jest większej lub mniejszej wartości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/>
              <a:t>Współczynnik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l-PL" sz="20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Spearmana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/>
              <a:t>można traktować podobnie jak współczynnik korelacji liniowej Pearsona, tj. w kategoriach procentu wyjaśnianej zmienności, tyle że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pl-PL" sz="20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Spearmana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/>
              <a:t>jest wyliczany w oparciu o rangi. </a:t>
            </a:r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467544" y="5301208"/>
            <a:ext cx="46805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1" hangingPunct="1">
              <a:lnSpc>
                <a:spcPct val="90000"/>
              </a:lnSpc>
            </a:pP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000" i="1" baseline="-25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000" dirty="0" smtClean="0">
                <a:latin typeface="+mn-lt"/>
              </a:rPr>
              <a:t> oznaczają różnice między rangami odpowiadających sobie wartości cech</a:t>
            </a:r>
          </a:p>
          <a:p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dirty="0" smtClean="0">
                <a:latin typeface="+mn-lt"/>
              </a:rPr>
              <a:t> </a:t>
            </a:r>
            <a:r>
              <a:rPr lang="pl-PL" sz="2000" dirty="0">
                <a:latin typeface="+mn-lt"/>
              </a:rPr>
              <a:t>– liczba obserwacji liczba obserwacji</a:t>
            </a:r>
          </a:p>
        </p:txBody>
      </p:sp>
      <p:graphicFrame>
        <p:nvGraphicFramePr>
          <p:cNvPr id="534530" name="Object 5"/>
          <p:cNvGraphicFramePr>
            <a:graphicFrameLocks noChangeAspect="1"/>
          </p:cNvGraphicFramePr>
          <p:nvPr/>
        </p:nvGraphicFramePr>
        <p:xfrm>
          <a:off x="5148064" y="5229200"/>
          <a:ext cx="3240137" cy="1081087"/>
        </p:xfrm>
        <a:graphic>
          <a:graphicData uri="http://schemas.openxmlformats.org/presentationml/2006/ole">
            <p:oleObj spid="_x0000_s534530" name="Równanie" r:id="rId3" imgW="1066800" imgH="6477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8351838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ym typeface="Symbol" pitchFamily="18" charset="2"/>
              </a:rPr>
              <a:t></a:t>
            </a:r>
            <a:r>
              <a:rPr lang="pl-PL" dirty="0" smtClean="0"/>
              <a:t> </a:t>
            </a:r>
            <a:r>
              <a:rPr lang="pl-PL" dirty="0"/>
              <a:t>Kendalla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0488" indent="-90488">
              <a:buFont typeface="Arial" pitchFamily="34" charset="0"/>
              <a:buChar char="•"/>
            </a:pPr>
            <a:r>
              <a:rPr lang="pl-PL" sz="2000" dirty="0"/>
              <a:t>Przy stosowaniu tego współczynnika powinny być spełnione te same podstawowe założenia jak w przypadku R </a:t>
            </a:r>
            <a:r>
              <a:rPr lang="pl-PL" sz="2000" dirty="0" err="1"/>
              <a:t>Spearmana</a:t>
            </a:r>
            <a:r>
              <a:rPr lang="pl-PL" sz="2000" dirty="0"/>
              <a:t>. 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pl-PL" sz="2000" dirty="0"/>
              <a:t>Podobna jest też ich moc statystyczna. 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pl-PL" sz="2000" dirty="0"/>
              <a:t>Jednakże wielkości obu współczynników zwykle nie pokrywają się, gdyż ich podstawy logiczne oraz formuły obliczeniowe bardzo się różnią. </a:t>
            </a:r>
          </a:p>
          <a:p>
            <a:pPr marL="90488" indent="-90488">
              <a:buFont typeface="Arial" pitchFamily="34" charset="0"/>
              <a:buChar char="•"/>
            </a:pPr>
            <a:endParaRPr lang="pl-PL" sz="2000" dirty="0" smtClean="0"/>
          </a:p>
          <a:p>
            <a:pPr marL="90488" indent="-90488">
              <a:buFont typeface="Arial" pitchFamily="34" charset="0"/>
              <a:buChar char="•"/>
            </a:pPr>
            <a:r>
              <a:rPr lang="pl-PL" sz="2000" dirty="0" smtClean="0"/>
              <a:t>Współczynniki </a:t>
            </a:r>
            <a:r>
              <a:rPr lang="pl-PL" sz="2000" dirty="0"/>
              <a:t>te posiadają różną interpretację: współczynnik R </a:t>
            </a:r>
            <a:r>
              <a:rPr lang="pl-PL" sz="2000" dirty="0" err="1"/>
              <a:t>Spearmana</a:t>
            </a:r>
            <a:r>
              <a:rPr lang="pl-PL" sz="2000" dirty="0"/>
              <a:t> można traktować podobnie jak współczynnik korelacji liniowej Pearsona, </a:t>
            </a:r>
          </a:p>
          <a:p>
            <a:pPr marL="90488" indent="-90488">
              <a:buFont typeface="Arial" pitchFamily="34" charset="0"/>
              <a:buChar char="•"/>
            </a:pPr>
            <a:r>
              <a:rPr lang="pl-PL" sz="2000" dirty="0"/>
              <a:t>z kolei współczynnik 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</a:t>
            </a:r>
            <a:r>
              <a:rPr lang="pl-PL" sz="20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Kendalla </a:t>
            </a:r>
            <a:r>
              <a:rPr lang="pl-PL" sz="2000" dirty="0"/>
              <a:t>opiera się na </a:t>
            </a:r>
            <a:r>
              <a:rPr lang="pl-PL" sz="2000" dirty="0">
                <a:solidFill>
                  <a:srgbClr val="006699"/>
                </a:solidFill>
              </a:rPr>
              <a:t>prawdopodobieństwie</a:t>
            </a:r>
            <a:r>
              <a:rPr lang="pl-PL" sz="2000" dirty="0"/>
              <a:t>, tzn. różnicy między prawdopodobieństwem tego, że dwie </a:t>
            </a:r>
            <a:r>
              <a:rPr lang="pl-PL" sz="2000" dirty="0">
                <a:solidFill>
                  <a:srgbClr val="006699"/>
                </a:solidFill>
              </a:rPr>
              <a:t>zmienne układają się w tym samym porządku</a:t>
            </a:r>
            <a:r>
              <a:rPr lang="pl-PL" sz="2000" dirty="0"/>
              <a:t> w obrębie obserwowanych danych a prawdopodobieństwem, że ich uporządkowanie się różni. 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763688" y="3212976"/>
            <a:ext cx="51940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-1 ≤ 3 * Kendall </a:t>
            </a:r>
            <a:r>
              <a:rPr lang="pl-PL" sz="2400" dirty="0" smtClean="0">
                <a:sym typeface="Symbol" pitchFamily="18" charset="2"/>
              </a:rPr>
              <a:t></a:t>
            </a:r>
            <a:r>
              <a:rPr lang="pl-PL" sz="24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- 2 * </a:t>
            </a:r>
            <a:r>
              <a:rPr lang="pl-PL" sz="2400" i="1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Spearman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R ≤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7"/>
            <a:ext cx="8280920" cy="3744416"/>
          </a:xfrm>
        </p:spPr>
        <p:txBody>
          <a:bodyPr/>
          <a:lstStyle/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dirty="0" smtClean="0"/>
              <a:t>Współczynnik </a:t>
            </a:r>
            <a:r>
              <a:rPr lang="pl-PL" sz="3200" dirty="0" smtClean="0">
                <a:sym typeface="Symbol" pitchFamily="18" charset="2"/>
              </a:rPr>
              <a:t></a:t>
            </a:r>
            <a:r>
              <a:rPr lang="pl-PL" dirty="0" smtClean="0"/>
              <a:t> przyjmuje wartości z przedziału [-1;1], 1 - oznacza pełną zgodność uporządkowania, </a:t>
            </a:r>
            <a:br>
              <a:rPr lang="pl-PL" dirty="0" smtClean="0"/>
            </a:br>
            <a:r>
              <a:rPr lang="pl-PL" dirty="0" smtClean="0"/>
              <a:t>0 - brak zgodności , a </a:t>
            </a:r>
            <a:br>
              <a:rPr lang="pl-PL" dirty="0" smtClean="0"/>
            </a:br>
            <a:r>
              <a:rPr lang="pl-PL" dirty="0" smtClean="0"/>
              <a:t>-1 - całkowitą ich przeciwstawność.</a:t>
            </a:r>
          </a:p>
          <a:p>
            <a:pPr marL="179388" indent="-179388" eaLnBrk="1" hangingPunct="1">
              <a:buFont typeface="Arial" pitchFamily="34" charset="0"/>
              <a:buChar char="•"/>
            </a:pPr>
            <a:r>
              <a:rPr lang="pl-PL" sz="3200" dirty="0" smtClean="0">
                <a:sym typeface="Symbol" pitchFamily="18" charset="2"/>
              </a:rPr>
              <a:t></a:t>
            </a:r>
            <a:r>
              <a:rPr lang="pl-PL" dirty="0" smtClean="0"/>
              <a:t> jest doskonałym narzędziem do opisu podobieństwa uporządkowania zbioru danych.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99592" y="260648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Symbol" pitchFamily="18" charset="2"/>
              </a:rPr>
              <a:t></a:t>
            </a: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Kendalla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Gamma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dirty="0"/>
              <a:t>Statystyka gamma jest zalecana w przypadkach, gdy dane zawierają wiele </a:t>
            </a:r>
            <a:r>
              <a:rPr lang="pl-PL" sz="2000" dirty="0">
                <a:solidFill>
                  <a:srgbClr val="800000"/>
                </a:solidFill>
              </a:rPr>
              <a:t>powiązanych obserwacji </a:t>
            </a:r>
            <a:r>
              <a:rPr lang="pl-PL" sz="2000" dirty="0"/>
              <a:t>(tzn. obserwacji o takich samych wartościach). </a:t>
            </a:r>
          </a:p>
          <a:p>
            <a:r>
              <a:rPr lang="pl-PL" sz="2000" dirty="0"/>
              <a:t>W kategoriach podstawowych założeń jest ona odpowiednikiem R </a:t>
            </a:r>
            <a:r>
              <a:rPr lang="pl-PL" sz="2000" dirty="0" err="1"/>
              <a:t>Spearmana</a:t>
            </a:r>
            <a:r>
              <a:rPr lang="pl-PL" sz="2000" dirty="0"/>
              <a:t> lub </a:t>
            </a:r>
            <a:r>
              <a:rPr lang="pl-PL" sz="2000" dirty="0" err="1"/>
              <a:t>tau</a:t>
            </a:r>
            <a:r>
              <a:rPr lang="pl-PL" sz="2000" dirty="0"/>
              <a:t> Kendalla, natomiast pod względem interpretacji i obliczania jest bardziej podobna do współczynnika </a:t>
            </a:r>
            <a:r>
              <a:rPr lang="pl-PL" sz="2000" dirty="0" err="1"/>
              <a:t>tau</a:t>
            </a:r>
            <a:r>
              <a:rPr lang="pl-PL" sz="2000" dirty="0"/>
              <a:t> Kendalla. </a:t>
            </a:r>
          </a:p>
          <a:p>
            <a:r>
              <a:rPr lang="pl-PL" sz="2000" dirty="0"/>
              <a:t>Opiera się również na prawdopodobieństwie; liczy się go jako różnicę między prawdopodobieństwem, że </a:t>
            </a:r>
            <a:r>
              <a:rPr lang="pl-PL" sz="2000" dirty="0">
                <a:solidFill>
                  <a:srgbClr val="006699"/>
                </a:solidFill>
              </a:rPr>
              <a:t>uporządkowanie dwóch zmiennych jest zgodne</a:t>
            </a:r>
            <a:r>
              <a:rPr lang="pl-PL" sz="2000" dirty="0"/>
              <a:t> a prawdopodobieństwem, że jest niezgodne, podzieloną przez 1 minus prawdopodobieństwo występowania obserwacji powiązanych. </a:t>
            </a:r>
          </a:p>
          <a:p>
            <a:r>
              <a:rPr lang="pl-PL" sz="2000" dirty="0"/>
              <a:t>W tym sensie jest bardziej odpowiednikiem </a:t>
            </a:r>
            <a:r>
              <a:rPr lang="pl-PL" sz="2000" dirty="0" err="1"/>
              <a:t>tau</a:t>
            </a:r>
            <a:r>
              <a:rPr lang="pl-PL" sz="2000" dirty="0"/>
              <a:t> Kendalla, prócz tego, że powiązania są wprost uwzględniane w obliczeniach.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Współczynnik V - Cramera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Zastosowanie: Przynajmniej jedna zmienna nominalna.</a:t>
            </a:r>
          </a:p>
          <a:p>
            <a:r>
              <a:rPr lang="pl-PL"/>
              <a:t>Logika: Jeżeli jest silna korelacja mogę poprawnie w przybliżeniu oszacować wartości poszczególnych polach tablicy krzyżowej</a:t>
            </a:r>
          </a:p>
          <a:p>
            <a:r>
              <a:rPr lang="pl-PL"/>
              <a:t>Etapy obliczania: 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1. Obliczenie wartości oczekiwanych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2. Obliczenie współczynnika czynnika pomocniczego – chi kwadrat ( χ2 )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3. Obliczenie wartości współczynnika 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4. Interpretacja wyniku</a:t>
            </a:r>
          </a:p>
        </p:txBody>
      </p:sp>
      <p:pic>
        <p:nvPicPr>
          <p:cNvPr id="3604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3505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611188" y="2205038"/>
          <a:ext cx="8064500" cy="2070100"/>
        </p:xfrm>
        <a:graphic>
          <a:graphicData uri="http://schemas.openxmlformats.org/presentationml/2006/ole">
            <p:oleObj spid="_x0000_s532482" name="Spreadsheet" r:id="rId3" imgW="5715000" imgH="1466850" progId="Statistica.Spreadshee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6911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6264275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61928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0"/>
            <a:ext cx="2699792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772816"/>
            <a:ext cx="3348037" cy="30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54292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412875"/>
            <a:ext cx="26003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7256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>
                <a:latin typeface="Tahoma" pitchFamily="34" charset="0"/>
              </a:rPr>
              <a:t>Porównanie wartości współczynników korelacji obliczonych wg Kendalla i Spearmana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0"/>
            <a:ext cx="7793038" cy="1143000"/>
          </a:xfrm>
        </p:spPr>
        <p:txBody>
          <a:bodyPr/>
          <a:lstStyle/>
          <a:p>
            <a:r>
              <a:rPr lang="pl-PL"/>
              <a:t>Wielokrotne odpowiedzi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091576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Metody doboru zmiennych do modelu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61950" indent="-361950"/>
            <a:r>
              <a:rPr lang="pl-PL"/>
              <a:t>Zmienne wybiera się na podstawie </a:t>
            </a:r>
            <a:r>
              <a:rPr lang="pl-PL">
                <a:solidFill>
                  <a:srgbClr val="006699"/>
                </a:solidFill>
              </a:rPr>
              <a:t>wiedzy dziedzinowej</a:t>
            </a:r>
            <a:r>
              <a:rPr lang="pl-PL"/>
              <a:t>.</a:t>
            </a:r>
          </a:p>
          <a:p>
            <a:pPr marL="361950" indent="-361950"/>
            <a:r>
              <a:rPr lang="pl-PL"/>
              <a:t>Wymagania nt. własności zmiennych niezależnych:</a:t>
            </a:r>
          </a:p>
          <a:p>
            <a:pPr marL="827088" lvl="1" indent="-285750"/>
            <a:r>
              <a:rPr lang="pl-PL"/>
              <a:t>Są silnie skorelowanych ze zmienną, którą objaśniają.</a:t>
            </a:r>
          </a:p>
          <a:p>
            <a:pPr marL="827088" lvl="1" indent="-285750"/>
            <a:r>
              <a:rPr lang="pl-PL"/>
              <a:t>Są nieskorelowane lub co najwyżej słabo skorelowane ze sobą.</a:t>
            </a:r>
          </a:p>
          <a:p>
            <a:pPr marL="827088" lvl="1" indent="-285750"/>
            <a:r>
              <a:rPr lang="pl-PL"/>
              <a:t>Charakteryzują się dużą zmiennością.</a:t>
            </a:r>
          </a:p>
          <a:p>
            <a:pPr marL="361950" indent="-361950"/>
            <a:r>
              <a:rPr lang="pl-PL"/>
              <a:t>Jak wykorzystać współczynniki korelacji?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Ocena zmiennych objaśniających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229600" cy="1728787"/>
          </a:xfrm>
        </p:spPr>
        <p:txBody>
          <a:bodyPr/>
          <a:lstStyle/>
          <a:p>
            <a:r>
              <a:rPr lang="pl-PL" sz="1800"/>
              <a:t>Przykład doboru zmiennych do modelu opisującego miesięczne spożycie ryb (w kg na osobę) w zależności od: spożycia mięsa x</a:t>
            </a:r>
            <a:r>
              <a:rPr lang="pl-PL" sz="1800" baseline="-25000"/>
              <a:t>1</a:t>
            </a:r>
            <a:r>
              <a:rPr lang="pl-PL" sz="1800"/>
              <a:t>, warzyw x</a:t>
            </a:r>
            <a:r>
              <a:rPr lang="pl-PL" sz="1800" baseline="-25000"/>
              <a:t>2</a:t>
            </a:r>
            <a:r>
              <a:rPr lang="pl-PL" sz="1800"/>
              <a:t>, owoców x</a:t>
            </a:r>
            <a:r>
              <a:rPr lang="pl-PL" sz="1800" baseline="-25000"/>
              <a:t>3</a:t>
            </a:r>
            <a:r>
              <a:rPr lang="pl-PL" sz="1800"/>
              <a:t>, tłuszczów x</a:t>
            </a:r>
            <a:r>
              <a:rPr lang="pl-PL" sz="1800" baseline="-25000"/>
              <a:t>4</a:t>
            </a:r>
            <a:r>
              <a:rPr lang="pl-PL" sz="1800"/>
              <a:t> oraz wydatków na lekarstwa x</a:t>
            </a:r>
            <a:r>
              <a:rPr lang="pl-PL" sz="1800" baseline="-25000"/>
              <a:t>5</a:t>
            </a:r>
            <a:r>
              <a:rPr lang="pl-PL" sz="1800"/>
              <a:t>.</a:t>
            </a:r>
          </a:p>
        </p:txBody>
      </p:sp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33600"/>
            <a:ext cx="5184775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53435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468313" y="27813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800" dirty="0">
                <a:latin typeface="Georgia" pitchFamily="18" charset="0"/>
              </a:rPr>
              <a:t>model przybiera postać: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400" dirty="0">
                <a:latin typeface="Georgia" pitchFamily="18" charset="0"/>
              </a:rPr>
              <a:t>     </a:t>
            </a:r>
            <a:r>
              <a:rPr lang="pl-PL" sz="2400" i="1" dirty="0">
                <a:solidFill>
                  <a:srgbClr val="006699"/>
                </a:solidFill>
                <a:latin typeface="Georgia" pitchFamily="18" charset="0"/>
              </a:rPr>
              <a:t>CSK =  105,8 +  1,05*WIEK- 17,5*PŁEĆ±7,37</a:t>
            </a:r>
            <a:br>
              <a:rPr lang="pl-PL" sz="2400" i="1" dirty="0">
                <a:solidFill>
                  <a:srgbClr val="006699"/>
                </a:solidFill>
                <a:latin typeface="Georgia" pitchFamily="18" charset="0"/>
              </a:rPr>
            </a:br>
            <a:r>
              <a:rPr lang="pl-PL" sz="2400" i="1" dirty="0">
                <a:solidFill>
                  <a:srgbClr val="006699"/>
                </a:solidFill>
                <a:latin typeface="Georgia" pitchFamily="18" charset="0"/>
              </a:rPr>
              <a:t>	      </a:t>
            </a:r>
            <a:r>
              <a:rPr lang="pl-PL" sz="2000" i="1" dirty="0">
                <a:solidFill>
                  <a:srgbClr val="006699"/>
                </a:solidFill>
                <a:latin typeface="Georgia" pitchFamily="18" charset="0"/>
              </a:rPr>
              <a:t>(4,5)         (0,089)	        (2,72)		R</a:t>
            </a:r>
            <a:r>
              <a:rPr lang="pl-PL" sz="2000" i="1" baseline="30000" dirty="0">
                <a:solidFill>
                  <a:srgbClr val="006699"/>
                </a:solidFill>
                <a:latin typeface="Georgia" pitchFamily="18" charset="0"/>
              </a:rPr>
              <a:t>2</a:t>
            </a:r>
            <a:r>
              <a:rPr lang="pl-PL" sz="2000" i="1" dirty="0">
                <a:solidFill>
                  <a:srgbClr val="006699"/>
                </a:solidFill>
                <a:latin typeface="Georgia" pitchFamily="18" charset="0"/>
              </a:rPr>
              <a:t>=0,87</a:t>
            </a:r>
          </a:p>
          <a:p>
            <a:pPr algn="ctr"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sz="2000" i="1" dirty="0">
              <a:solidFill>
                <a:srgbClr val="006699"/>
              </a:solidFill>
              <a:latin typeface="Georgia" pitchFamily="18" charset="0"/>
            </a:endParaRPr>
          </a:p>
        </p:txBody>
      </p:sp>
      <p:pic>
        <p:nvPicPr>
          <p:cNvPr id="3563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125538"/>
            <a:ext cx="18478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635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81525"/>
            <a:ext cx="33051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6360" name="AutoShape 8"/>
          <p:cNvSpPr>
            <a:spLocks/>
          </p:cNvSpPr>
          <p:nvPr/>
        </p:nvSpPr>
        <p:spPr bwMode="auto">
          <a:xfrm>
            <a:off x="4067175" y="4508500"/>
            <a:ext cx="142875" cy="1368425"/>
          </a:xfrm>
          <a:prstGeom prst="leftBrace">
            <a:avLst>
              <a:gd name="adj1" fmla="val 798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6362" name="Rectangle 10"/>
          <p:cNvSpPr>
            <a:spLocks noChangeArrowheads="1"/>
          </p:cNvSpPr>
          <p:nvPr/>
        </p:nvSpPr>
        <p:spPr bwMode="auto">
          <a:xfrm>
            <a:off x="4211638" y="4724400"/>
            <a:ext cx="47529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>
                <a:latin typeface="Georgia" pitchFamily="18" charset="0"/>
              </a:rPr>
              <a:t>PŁEĆ =0, CSK =  105,8 +  1,05*WIEK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i="1">
                <a:latin typeface="Georgia" pitchFamily="18" charset="0"/>
              </a:rPr>
              <a:t>PŁEĆ =1, CSK =  88,3 +  1,05*WIEK</a:t>
            </a:r>
            <a:br>
              <a:rPr lang="pl-PL" sz="2000" i="1">
                <a:latin typeface="Georgia" pitchFamily="18" charset="0"/>
              </a:rPr>
            </a:br>
            <a:endParaRPr lang="pl-PL" sz="2000" i="1">
              <a:latin typeface="Georgia" pitchFamily="18" charset="0"/>
            </a:endParaRP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endParaRPr lang="pl-PL" i="1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Dobór zmiennych do modelu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/>
              <a:t>Współczynniki zmienności</a:t>
            </a:r>
          </a:p>
          <a:p>
            <a:endParaRPr lang="pl-PL" sz="2000"/>
          </a:p>
          <a:p>
            <a:endParaRPr lang="pl-PL" sz="2000"/>
          </a:p>
          <a:p>
            <a:r>
              <a:rPr lang="pl-PL" sz="2000"/>
              <a:t>Macierz współczynników korelacji</a:t>
            </a:r>
          </a:p>
        </p:txBody>
      </p:sp>
      <p:pic>
        <p:nvPicPr>
          <p:cNvPr id="3256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00213"/>
            <a:ext cx="6337300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5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141663"/>
            <a:ext cx="6411912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Macierz korelacji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6088" indent="-446088">
              <a:lnSpc>
                <a:spcPct val="90000"/>
              </a:lnSpc>
            </a:pPr>
            <a:r>
              <a:rPr lang="pl-PL" sz="2000"/>
              <a:t>jest macierzą kwadratową</a:t>
            </a:r>
          </a:p>
          <a:p>
            <a:pPr marL="446088" indent="-446088">
              <a:lnSpc>
                <a:spcPct val="90000"/>
              </a:lnSpc>
            </a:pPr>
            <a:r>
              <a:rPr lang="pl-PL" sz="2000"/>
              <a:t>wartości wszystkich elementów macierzy należą do przedziału </a:t>
            </a:r>
            <a:br>
              <a:rPr lang="pl-PL" sz="2000"/>
            </a:br>
            <a:r>
              <a:rPr lang="pl-PL" sz="2000"/>
              <a:t>&lt; -1, 1 &gt; (ponieważ są współczynnikami korelacji)</a:t>
            </a:r>
          </a:p>
          <a:p>
            <a:pPr marL="446088" indent="-446088">
              <a:lnSpc>
                <a:spcPct val="90000"/>
              </a:lnSpc>
            </a:pPr>
            <a:r>
              <a:rPr lang="pl-PL" sz="2000"/>
              <a:t>wszystkie elementy leżące na głównej przekątnej tej macierzy równe są 1 (określa to stopień skorelowania zmiennej X</a:t>
            </a:r>
            <a:r>
              <a:rPr lang="pl-PL" sz="2000" baseline="-25000"/>
              <a:t>i</a:t>
            </a:r>
            <a:r>
              <a:rPr lang="pl-PL" sz="2000"/>
              <a:t> z nią samą)</a:t>
            </a:r>
          </a:p>
          <a:p>
            <a:pPr marL="446088" indent="-446088">
              <a:lnSpc>
                <a:spcPct val="90000"/>
              </a:lnSpc>
            </a:pPr>
            <a:r>
              <a:rPr lang="pl-PL" sz="2000"/>
              <a:t>jest to macierz symetryczna</a:t>
            </a:r>
          </a:p>
          <a:p>
            <a:pPr marL="446088" indent="-446088">
              <a:lnSpc>
                <a:spcPct val="90000"/>
              </a:lnSpc>
            </a:pPr>
            <a:r>
              <a:rPr lang="pl-PL" sz="2000"/>
              <a:t>wyznacznik tej macierzy należy do przedziału &lt; 0, 1 &gt;</a:t>
            </a:r>
          </a:p>
        </p:txBody>
      </p:sp>
      <p:pic>
        <p:nvPicPr>
          <p:cNvPr id="328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365625"/>
            <a:ext cx="151288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Dobór zmiennych do modelu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  Wartość krytyczna współczynnika korelacji</a:t>
            </a:r>
          </a:p>
          <a:p>
            <a:endParaRPr lang="pl-PL"/>
          </a:p>
          <a:p>
            <a:endParaRPr lang="pl-PL"/>
          </a:p>
          <a:p>
            <a:r>
              <a:rPr lang="pl-PL"/>
              <a:t>  Wybieramy najsilniejszą zmienną</a:t>
            </a:r>
          </a:p>
          <a:p>
            <a:pPr lvl="1">
              <a:buFont typeface="Georgia" pitchFamily="18" charset="0"/>
              <a:buNone/>
            </a:pPr>
            <a:r>
              <a:rPr lang="pl-PL"/>
              <a:t>r(y,x</a:t>
            </a:r>
            <a:r>
              <a:rPr lang="pl-PL" baseline="-25000"/>
              <a:t>1</a:t>
            </a:r>
            <a:r>
              <a:rPr lang="pl-PL"/>
              <a:t>)=r</a:t>
            </a:r>
            <a:r>
              <a:rPr lang="pl-PL" baseline="-25000"/>
              <a:t>1</a:t>
            </a:r>
            <a:r>
              <a:rPr lang="pl-PL"/>
              <a:t>=0.950 → wybieramy x</a:t>
            </a:r>
            <a:r>
              <a:rPr lang="pl-PL" baseline="-25000"/>
              <a:t>1</a:t>
            </a:r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1773238"/>
            <a:ext cx="22336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666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398963"/>
            <a:ext cx="30575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Wybór zmiennych do modelu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/>
              <a:t>W modelu powinny znaleźć się zmienne silnie skorelowane ze zmienną zależną i jak najsłabiej skorelowane między sobą.</a:t>
            </a:r>
          </a:p>
          <a:p>
            <a:r>
              <a:rPr lang="pl-PL" sz="2000"/>
              <a:t>Aby wybrać optymalny model zawierający najsilniej skorelowane ze zmienną zależną zmienne niezależne stosuje się metody </a:t>
            </a:r>
            <a:br>
              <a:rPr lang="pl-PL" sz="2000"/>
            </a:br>
            <a:r>
              <a:rPr lang="pl-PL" sz="2000" i="1">
                <a:solidFill>
                  <a:srgbClr val="006699"/>
                </a:solidFill>
              </a:rPr>
              <a:t>regresji krokowej</a:t>
            </a:r>
            <a:r>
              <a:rPr lang="pl-PL" sz="2000"/>
              <a:t>:</a:t>
            </a:r>
          </a:p>
          <a:p>
            <a:pPr lvl="1"/>
            <a:r>
              <a:rPr lang="pl-PL" sz="2000">
                <a:solidFill>
                  <a:srgbClr val="006699"/>
                </a:solidFill>
              </a:rPr>
              <a:t>regresja krokowa postępująca</a:t>
            </a:r>
            <a:r>
              <a:rPr lang="pl-PL" sz="2000"/>
              <a:t> – polega  na kolejnym dołączaniu do modelu zmiennych objaśniających na podstawie statystyki F </a:t>
            </a:r>
          </a:p>
          <a:p>
            <a:pPr lvl="1"/>
            <a:r>
              <a:rPr lang="pl-PL" sz="2000">
                <a:solidFill>
                  <a:srgbClr val="006699"/>
                </a:solidFill>
              </a:rPr>
              <a:t>regresja krokowa wsteczna</a:t>
            </a:r>
            <a:r>
              <a:rPr lang="pl-PL" sz="2000"/>
              <a:t> – budujemy model ze wszystkich dostępnych zmiennych, a następnie usuwamy z modelu najmniej istotne (statystyka F)</a:t>
            </a:r>
          </a:p>
          <a:p>
            <a:r>
              <a:rPr lang="pl-PL" sz="2000"/>
              <a:t>Nie ma automatycznych, doskonałych metod doboru zmiennych. Obliczenia wspierane pakietem obliczeniowym należy korygować w oparciu o znajomość problemu.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i="1"/>
              <a:t>STATISTICA</a:t>
            </a:r>
            <a:r>
              <a:rPr lang="pl-PL"/>
              <a:t> - Dobór i eliminacja zmiennych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1223963"/>
          </a:xfrm>
        </p:spPr>
        <p:txBody>
          <a:bodyPr/>
          <a:lstStyle/>
          <a:p>
            <a:r>
              <a:rPr lang="pl-PL" sz="2000"/>
              <a:t>Procedura ta sprawdza wpływ zmiennych na zmienną zależną</a:t>
            </a:r>
          </a:p>
          <a:p>
            <a:r>
              <a:rPr lang="pl-PL" sz="2000"/>
              <a:t>automatycznie eliminuje puste zmienne (niezawierające  żadnych wartości) </a:t>
            </a:r>
            <a:br>
              <a:rPr lang="pl-PL" sz="2000"/>
            </a:br>
            <a:r>
              <a:rPr lang="pl-PL" sz="2000"/>
              <a:t>i stałe (przyjmujące tę samą wartość dla wszystkich przypadków). </a:t>
            </a:r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349500"/>
            <a:ext cx="565785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2349500"/>
            <a:ext cx="338455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5113" indent="-265113">
              <a:lnSpc>
                <a:spcPct val="80000"/>
              </a:lnSpc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 sz="2000">
                <a:latin typeface="Georgia" pitchFamily="18" charset="0"/>
              </a:rPr>
              <a:t>procedura bada wpływ pojedynczych zmiennych na wielkość wyjściową. Sprawdza ona, na ile </a:t>
            </a:r>
            <a:br>
              <a:rPr lang="pl-PL" sz="2000">
                <a:latin typeface="Georgia" pitchFamily="18" charset="0"/>
              </a:rPr>
            </a:br>
            <a:r>
              <a:rPr lang="pl-PL" sz="2000">
                <a:latin typeface="Georgia" pitchFamily="18" charset="0"/>
              </a:rPr>
              <a:t>dla różnych wartości potencjalnego predykatora zmienna zależna przyjmuje różne wartości. </a:t>
            </a:r>
          </a:p>
        </p:txBody>
      </p:sp>
      <p:sp>
        <p:nvSpPr>
          <p:cNvPr id="324614" name="Rectangle 6"/>
          <p:cNvSpPr>
            <a:spLocks noChangeArrowheads="1"/>
          </p:cNvSpPr>
          <p:nvPr/>
        </p:nvSpPr>
        <p:spPr bwMode="auto">
          <a:xfrm>
            <a:off x="7019925" y="6092825"/>
            <a:ext cx="504825" cy="144463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Chi-kwadrat. Test niezależności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85225" cy="5472112"/>
          </a:xfrm>
        </p:spPr>
        <p:txBody>
          <a:bodyPr/>
          <a:lstStyle/>
          <a:p>
            <a:pPr marL="361950" indent="-361950"/>
            <a:r>
              <a:rPr lang="pl-PL" sz="2000"/>
              <a:t>W celu zbadania zależności pomiędzy dwiema zmiennymi nominalnymi (kategorialnymi, jakościowymi).  Dla zmiennych ilościowych test F</a:t>
            </a:r>
          </a:p>
          <a:p>
            <a:pPr marL="361950" indent="-361950"/>
            <a:r>
              <a:rPr lang="pl-PL" sz="2000"/>
              <a:t>Bazuje on na porównywaniu ze sobą wartości obserwowanych z wartościami oczekiwanymi (czyli takimi, które zakłada test, gdyby nie było żadnego związku pomiędzy zmiennymi) . </a:t>
            </a:r>
          </a:p>
          <a:p>
            <a:pPr marL="361950" indent="-361950"/>
            <a:r>
              <a:rPr lang="pl-PL" sz="2000"/>
              <a:t>Jeżeli różnica pomiędzy wartościami obserwowanymi a oczekiwanymi jest duża (po sprawdzeniu w tablicach statystycznych, np. p &lt; 0,05) to można powiedzieć, że zachodzi relacja pomiędzy jedną zmienną a drugą. </a:t>
            </a:r>
          </a:p>
          <a:p>
            <a:pPr marL="361950" indent="-361950"/>
            <a:r>
              <a:rPr lang="pl-PL" sz="2000" b="1" i="1">
                <a:sym typeface="Symbol" pitchFamily="18" charset="2"/>
              </a:rPr>
              <a:t></a:t>
            </a:r>
            <a:r>
              <a:rPr lang="pl-PL" sz="2000" b="1" baseline="30000"/>
              <a:t>2 </a:t>
            </a:r>
            <a:r>
              <a:rPr lang="pl-PL" sz="2000"/>
              <a:t>policzymy ze wzoru</a:t>
            </a:r>
          </a:p>
          <a:p>
            <a:pPr marL="361950" indent="-361950">
              <a:buFont typeface="Georgia" pitchFamily="18" charset="0"/>
              <a:buNone/>
            </a:pPr>
            <a:r>
              <a:rPr lang="pl-PL" sz="1600"/>
              <a:t>			gdzie:</a:t>
            </a:r>
          </a:p>
          <a:p>
            <a:pPr marL="361950" indent="-361950">
              <a:buFont typeface="Georgia" pitchFamily="18" charset="0"/>
              <a:buNone/>
            </a:pPr>
            <a:r>
              <a:rPr lang="pl-PL" sz="1600"/>
              <a:t>			n</a:t>
            </a:r>
            <a:r>
              <a:rPr lang="pl-PL" sz="1600" baseline="-25000"/>
              <a:t>ij</a:t>
            </a:r>
            <a:r>
              <a:rPr lang="pl-PL" sz="1600"/>
              <a:t> – liczba elementów próby,</a:t>
            </a:r>
          </a:p>
          <a:p>
            <a:pPr marL="361950" indent="-361950">
              <a:buFont typeface="Georgia" pitchFamily="18" charset="0"/>
              <a:buNone/>
            </a:pPr>
            <a:r>
              <a:rPr lang="pl-PL" sz="1600"/>
              <a:t>			     – liczebności teoretyczne,</a:t>
            </a:r>
          </a:p>
          <a:p>
            <a:pPr marL="361950" indent="-361950">
              <a:buFont typeface="Georgia" pitchFamily="18" charset="0"/>
              <a:buNone/>
            </a:pPr>
            <a:r>
              <a:rPr lang="pl-PL" sz="1600"/>
              <a:t>			k   – liczba kolumn tablicy niezależności,</a:t>
            </a:r>
          </a:p>
          <a:p>
            <a:pPr marL="361950" indent="-361950">
              <a:buFont typeface="Georgia" pitchFamily="18" charset="0"/>
              <a:buNone/>
            </a:pPr>
            <a:r>
              <a:rPr lang="pl-PL" sz="1600"/>
              <a:t>			r – liczba wierszy tablicy niezależności.</a:t>
            </a:r>
          </a:p>
          <a:p>
            <a:pPr marL="361950" indent="-361950"/>
            <a:endParaRPr lang="pl-PL" sz="1600"/>
          </a:p>
        </p:txBody>
      </p:sp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5076825" y="4076700"/>
          <a:ext cx="2951163" cy="1095375"/>
        </p:xfrm>
        <a:graphic>
          <a:graphicData uri="http://schemas.openxmlformats.org/presentationml/2006/ole">
            <p:oleObj spid="_x0000_s494594" name="Równanie" r:id="rId3" imgW="1333440" imgH="495000" progId="">
              <p:embed/>
            </p:oleObj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2051050" y="5084763"/>
          <a:ext cx="244475" cy="390525"/>
        </p:xfrm>
        <a:graphic>
          <a:graphicData uri="http://schemas.openxmlformats.org/presentationml/2006/ole">
            <p:oleObj spid="_x0000_s494595" name="Równanie" r:id="rId4" imgW="190440" imgH="3045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Chi-kwadrat. Test niezależności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pl-PL" sz="2200" b="1"/>
              <a:t>Wartości chi-kwadrat zależą od:</a:t>
            </a:r>
            <a:endParaRPr lang="pl-PL" sz="2200"/>
          </a:p>
          <a:p>
            <a:pPr lvl="1"/>
            <a:r>
              <a:rPr lang="pl-PL" sz="2200" b="1"/>
              <a:t>natężenia (siły) związku</a:t>
            </a:r>
            <a:r>
              <a:rPr lang="pl-PL" sz="2200"/>
              <a:t> badanych cech – im większe różnice między liczebnością empiryczną a teoretyczną, tym większa wartość chi-kwadrat i tym samym większa zależność między cechami,</a:t>
            </a:r>
          </a:p>
          <a:p>
            <a:pPr lvl="1"/>
            <a:r>
              <a:rPr lang="pl-PL" sz="2200"/>
              <a:t>od </a:t>
            </a:r>
            <a:r>
              <a:rPr lang="pl-PL" sz="2200" b="1"/>
              <a:t>wielkości próby</a:t>
            </a:r>
            <a:r>
              <a:rPr lang="pl-PL" sz="2200"/>
              <a:t>, przy czym chi-kwadrat liczymy tylko dla dużych prób,</a:t>
            </a:r>
          </a:p>
          <a:p>
            <a:pPr lvl="1"/>
            <a:r>
              <a:rPr lang="pl-PL" sz="2200"/>
              <a:t>od </a:t>
            </a:r>
            <a:r>
              <a:rPr lang="pl-PL" sz="2200" b="1"/>
              <a:t>stopnia szczegółowości danych</a:t>
            </a:r>
            <a:r>
              <a:rPr lang="pl-PL" sz="2200"/>
              <a:t> (przy czym w każdym polu tabeli powinno być co najmniej 5, a więc czasami trzeba łączyć wiersze lub kolumny).</a:t>
            </a:r>
          </a:p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Dobór i eliminacja zmiennych</a:t>
            </a:r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28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36838"/>
            <a:ext cx="4859337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Metoda Hellwiga optymalnego wyboru predyktant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496300" cy="5113337"/>
          </a:xfrm>
        </p:spPr>
        <p:txBody>
          <a:bodyPr/>
          <a:lstStyle/>
          <a:p>
            <a:r>
              <a:rPr lang="pl-PL">
                <a:solidFill>
                  <a:srgbClr val="006699"/>
                </a:solidFill>
              </a:rPr>
              <a:t>Metoda optymalnego wyboru predyktand</a:t>
            </a:r>
            <a:r>
              <a:rPr lang="pl-PL"/>
              <a:t> (</a:t>
            </a:r>
            <a:r>
              <a:rPr lang="pl-PL" i="1"/>
              <a:t>metoda Hellwiga</a:t>
            </a:r>
            <a:r>
              <a:rPr lang="pl-PL"/>
              <a:t>) - jedna z najczęściej stosowanych metod doboru zmiennych objaśniających </a:t>
            </a:r>
          </a:p>
          <a:p>
            <a:r>
              <a:rPr lang="pl-PL"/>
              <a:t>opracowana w 1969 roku przez polskiego ekonometryka prof. Zdzisława Hellwiga.</a:t>
            </a:r>
          </a:p>
          <a:p>
            <a:r>
              <a:rPr lang="pl-PL"/>
              <a:t>Wybieramy zmienne objaśniające silnie skorelowane ze zmienną objaśnianą i słabo skorelowane między sobą.</a:t>
            </a:r>
          </a:p>
          <a:p>
            <a:r>
              <a:rPr lang="pl-PL"/>
              <a:t>Do wyboru jest </a:t>
            </a:r>
            <a:r>
              <a:rPr lang="pl-PL">
                <a:solidFill>
                  <a:srgbClr val="006699"/>
                </a:solidFill>
              </a:rPr>
              <a:t>2</a:t>
            </a:r>
            <a:r>
              <a:rPr lang="pl-PL" baseline="30000">
                <a:solidFill>
                  <a:srgbClr val="006699"/>
                </a:solidFill>
              </a:rPr>
              <a:t>n</a:t>
            </a:r>
            <a:r>
              <a:rPr lang="pl-PL">
                <a:solidFill>
                  <a:srgbClr val="006699"/>
                </a:solidFill>
              </a:rPr>
              <a:t>-1</a:t>
            </a:r>
            <a:r>
              <a:rPr lang="pl-PL"/>
              <a:t> kombinacji zmiennych objaśniających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16113"/>
            <a:ext cx="223202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/>
              <a:t>Indywidualne wskaźniki pojemności informacyjnej 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496300" cy="5688013"/>
          </a:xfrm>
        </p:spPr>
        <p:txBody>
          <a:bodyPr/>
          <a:lstStyle/>
          <a:p>
            <a:r>
              <a:rPr lang="pl-PL" sz="2000"/>
              <a:t>Nośnikiem informacji o zmiennej zależnej jest potencjalna zmienna objaśniająca. </a:t>
            </a:r>
            <a:r>
              <a:rPr lang="pl-PL" sz="2000">
                <a:solidFill>
                  <a:srgbClr val="006699"/>
                </a:solidFill>
              </a:rPr>
              <a:t>Pojemność indywidualna (cząstkowa) nośnika</a:t>
            </a:r>
            <a:r>
              <a:rPr lang="pl-PL" sz="2000"/>
              <a:t> jest dana wzorem: </a:t>
            </a:r>
          </a:p>
          <a:p>
            <a:endParaRPr lang="pl-PL" sz="2000"/>
          </a:p>
          <a:p>
            <a:endParaRPr lang="pl-PL" sz="2000"/>
          </a:p>
          <a:p>
            <a:pPr>
              <a:buFont typeface="Georgia" pitchFamily="18" charset="0"/>
              <a:buNone/>
            </a:pPr>
            <a:endParaRPr lang="pl-PL" sz="1600"/>
          </a:p>
          <a:p>
            <a:endParaRPr lang="pl-PL" sz="2000"/>
          </a:p>
          <a:p>
            <a:r>
              <a:rPr lang="pl-PL" sz="2000">
                <a:solidFill>
                  <a:srgbClr val="006699"/>
                </a:solidFill>
              </a:rPr>
              <a:t>Integralna pojemność</a:t>
            </a:r>
            <a:r>
              <a:rPr lang="pl-PL" sz="2000"/>
              <a:t> informacyjna danej kombinacji potencjalnych zmiennych objaśniających jest równa sumie pojemności indywidualnych nośników wchodzących w skład danej kombinacji </a:t>
            </a:r>
          </a:p>
          <a:p>
            <a:r>
              <a:rPr lang="pl-PL" sz="2000">
                <a:solidFill>
                  <a:srgbClr val="006699"/>
                </a:solidFill>
              </a:rPr>
              <a:t>pojemność integralna</a:t>
            </a:r>
            <a:r>
              <a:rPr lang="pl-PL" sz="2000"/>
              <a:t> stanowi kryterium wyboru optymalnej kombinacji zmiennych objaśniających. </a:t>
            </a:r>
            <a:r>
              <a:rPr lang="pl-PL" sz="2000" i="1"/>
              <a:t>H</a:t>
            </a:r>
            <a:r>
              <a:rPr lang="pl-PL" sz="2000" i="1" baseline="-25000"/>
              <a:t>l</a:t>
            </a:r>
            <a:r>
              <a:rPr lang="pl-PL" sz="2000"/>
              <a:t> przyjmuje wartości z przedziału &lt; 0,1 &gt; i jest tym większa im zmienne objaśniające są silniej skorelowane ze zmienną 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3419475" y="1700213"/>
            <a:ext cx="5256213" cy="65087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solidFill>
                  <a:schemeClr val="bg2"/>
                </a:solidFill>
                <a:latin typeface="Georgia" pitchFamily="18" charset="0"/>
              </a:rPr>
              <a:t>kwadrat </a:t>
            </a:r>
            <a:r>
              <a:rPr lang="pl-PL">
                <a:latin typeface="Georgia" pitchFamily="18" charset="0"/>
              </a:rPr>
              <a:t>współczynnika korelacji</a:t>
            </a:r>
            <a:r>
              <a:rPr lang="pl-PL">
                <a:solidFill>
                  <a:schemeClr val="bg2"/>
                </a:solidFill>
                <a:latin typeface="Georgia" pitchFamily="18" charset="0"/>
              </a:rPr>
              <a:t> j-tej zmiennej objaśniającej ze zmienną objaśnianą,</a:t>
            </a:r>
          </a:p>
        </p:txBody>
      </p:sp>
      <p:sp>
        <p:nvSpPr>
          <p:cNvPr id="342023" name="Line 7"/>
          <p:cNvSpPr>
            <a:spLocks noChangeShapeType="1"/>
          </p:cNvSpPr>
          <p:nvPr/>
        </p:nvSpPr>
        <p:spPr bwMode="auto">
          <a:xfrm flipH="1">
            <a:off x="2700338" y="1844675"/>
            <a:ext cx="719137" cy="1444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3419475" y="2492375"/>
            <a:ext cx="5256213" cy="1200150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suma</a:t>
            </a:r>
            <a:r>
              <a:rPr lang="pl-PL">
                <a:solidFill>
                  <a:schemeClr val="bg2"/>
                </a:solidFill>
                <a:latin typeface="Georgia" pitchFamily="18" charset="0"/>
              </a:rPr>
              <a:t> wartości bezwzględnych </a:t>
            </a:r>
            <a:r>
              <a:rPr lang="pl-PL">
                <a:latin typeface="Georgia" pitchFamily="18" charset="0"/>
              </a:rPr>
              <a:t>współczynników korelacji</a:t>
            </a:r>
            <a:r>
              <a:rPr lang="pl-PL">
                <a:solidFill>
                  <a:schemeClr val="bg2"/>
                </a:solidFill>
                <a:latin typeface="Georgia" pitchFamily="18" charset="0"/>
              </a:rPr>
              <a:t> pomiędzy j-tą zmienną a pozostałymi zmiennymi objaśniającymi, występującymi w l-tej kombinacji</a:t>
            </a:r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H="1" flipV="1">
            <a:off x="3059113" y="2708275"/>
            <a:ext cx="360362" cy="144463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Skategoryzowane wykresy rozrzutu</a:t>
            </a:r>
          </a:p>
        </p:txBody>
      </p:sp>
      <p:pic>
        <p:nvPicPr>
          <p:cNvPr id="3573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54006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57379" name="Object 3"/>
          <p:cNvGraphicFramePr>
            <a:graphicFrameLocks noChangeAspect="1"/>
          </p:cNvGraphicFramePr>
          <p:nvPr>
            <p:ph idx="1"/>
          </p:nvPr>
        </p:nvGraphicFramePr>
        <p:xfrm>
          <a:off x="3059113" y="2060575"/>
          <a:ext cx="5943600" cy="4457700"/>
        </p:xfrm>
        <a:graphic>
          <a:graphicData uri="http://schemas.openxmlformats.org/presentationml/2006/ole">
            <p:oleObj spid="_x0000_s439298" name="Graph" r:id="rId4" imgW="5943600" imgH="4457880" progId="Statistica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00113" y="1052513"/>
            <a:ext cx="7345362" cy="5113337"/>
            <a:chOff x="1202" y="1480"/>
            <a:chExt cx="3486" cy="2184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02" y="1480"/>
              <a:ext cx="3486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02" y="1570"/>
              <a:ext cx="3486" cy="2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628775"/>
            <a:ext cx="8172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7380288" y="3717925"/>
            <a:ext cx="1457325" cy="92551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korelacje korzystne dla modelu</a:t>
            </a:r>
          </a:p>
        </p:txBody>
      </p:sp>
      <p:sp>
        <p:nvSpPr>
          <p:cNvPr id="348167" name="Line 7"/>
          <p:cNvSpPr>
            <a:spLocks noChangeShapeType="1"/>
          </p:cNvSpPr>
          <p:nvPr/>
        </p:nvSpPr>
        <p:spPr bwMode="auto">
          <a:xfrm flipV="1">
            <a:off x="7885113" y="3286125"/>
            <a:ext cx="144462" cy="431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4500563" y="3933825"/>
            <a:ext cx="2160587" cy="92551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korelacje niekorzystne dla modelu</a:t>
            </a:r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 flipH="1" flipV="1">
            <a:off x="4859338" y="3068638"/>
            <a:ext cx="288925" cy="865187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252413" y="3502025"/>
            <a:ext cx="1368425" cy="92551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i="1">
                <a:latin typeface="Georgia" pitchFamily="18" charset="0"/>
              </a:rPr>
              <a:t>α</a:t>
            </a:r>
            <a:r>
              <a:rPr lang="pl-PL" i="1">
                <a:latin typeface="Georgia" pitchFamily="18" charset="0"/>
              </a:rPr>
              <a:t>=0,05</a:t>
            </a:r>
          </a:p>
          <a:p>
            <a:r>
              <a:rPr lang="pl-PL" i="1">
                <a:latin typeface="Georgia" pitchFamily="18" charset="0"/>
              </a:rPr>
              <a:t> t</a:t>
            </a:r>
            <a:r>
              <a:rPr lang="el-GR" i="1" baseline="-25000">
                <a:latin typeface="Georgia" pitchFamily="18" charset="0"/>
              </a:rPr>
              <a:t>α</a:t>
            </a:r>
            <a:r>
              <a:rPr lang="pl-PL" i="1">
                <a:latin typeface="Georgia" pitchFamily="18" charset="0"/>
              </a:rPr>
              <a:t>=2,1009</a:t>
            </a:r>
          </a:p>
          <a:p>
            <a:r>
              <a:rPr lang="pl-PL" i="1">
                <a:latin typeface="Georgia" pitchFamily="18" charset="0"/>
              </a:rPr>
              <a:t>r</a:t>
            </a:r>
            <a:r>
              <a:rPr lang="pl-PL" i="1" baseline="30000">
                <a:latin typeface="Georgia" pitchFamily="18" charset="0"/>
              </a:rPr>
              <a:t>*</a:t>
            </a:r>
            <a:r>
              <a:rPr lang="pl-PL" i="1">
                <a:latin typeface="Georgia" pitchFamily="18" charset="0"/>
              </a:rPr>
              <a:t>=0,4438</a:t>
            </a:r>
          </a:p>
        </p:txBody>
      </p:sp>
      <p:pic>
        <p:nvPicPr>
          <p:cNvPr id="34817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81525"/>
            <a:ext cx="2233613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172" name="Line 12"/>
          <p:cNvSpPr>
            <a:spLocks noChangeShapeType="1"/>
          </p:cNvSpPr>
          <p:nvPr/>
        </p:nvSpPr>
        <p:spPr bwMode="auto">
          <a:xfrm>
            <a:off x="396875" y="4365625"/>
            <a:ext cx="71438" cy="431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2051050" y="3789363"/>
            <a:ext cx="2089150" cy="376237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współczynniki &gt; r</a:t>
            </a:r>
            <a:r>
              <a:rPr lang="pl-PL" baseline="30000">
                <a:latin typeface="Georgia" pitchFamily="18" charset="0"/>
              </a:rPr>
              <a:t>*</a:t>
            </a: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 flipH="1" flipV="1">
            <a:off x="2268538" y="3141663"/>
            <a:ext cx="358775" cy="6477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52938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579438"/>
            <a:ext cx="4605337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0215" name="Rectangle 7"/>
          <p:cNvSpPr>
            <a:spLocks noChangeArrowheads="1"/>
          </p:cNvSpPr>
          <p:nvPr/>
        </p:nvSpPr>
        <p:spPr bwMode="auto">
          <a:xfrm>
            <a:off x="4572000" y="4797425"/>
            <a:ext cx="4572000" cy="6477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0216" name="Rectangle 8"/>
          <p:cNvSpPr>
            <a:spLocks noChangeArrowheads="1"/>
          </p:cNvSpPr>
          <p:nvPr/>
        </p:nvSpPr>
        <p:spPr bwMode="auto">
          <a:xfrm>
            <a:off x="0" y="1916113"/>
            <a:ext cx="4500563" cy="360362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0218" name="Line 10"/>
          <p:cNvSpPr>
            <a:spLocks noChangeShapeType="1"/>
          </p:cNvSpPr>
          <p:nvPr/>
        </p:nvSpPr>
        <p:spPr bwMode="auto">
          <a:xfrm flipV="1">
            <a:off x="5651500" y="4797425"/>
            <a:ext cx="144463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0219" name="Line 11"/>
          <p:cNvSpPr>
            <a:spLocks noChangeShapeType="1"/>
          </p:cNvSpPr>
          <p:nvPr/>
        </p:nvSpPr>
        <p:spPr bwMode="auto">
          <a:xfrm flipV="1">
            <a:off x="5940425" y="4797425"/>
            <a:ext cx="144463" cy="2159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6" grpId="0" animBg="1"/>
      <p:bldP spid="350218" grpId="0" animBg="1"/>
      <p:bldP spid="3502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Metoda analizy grafów (metoda Bartosiewicz)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Metoda zmierza do tego, by spośród wszystkich zmiennych objaśniających wyodrębnić </a:t>
            </a:r>
            <a:r>
              <a:rPr lang="pl-PL">
                <a:solidFill>
                  <a:srgbClr val="006699"/>
                </a:solidFill>
              </a:rPr>
              <a:t>grupy </a:t>
            </a:r>
            <a:r>
              <a:rPr lang="pl-PL"/>
              <a:t>zmiennych skorelowanych </a:t>
            </a:r>
            <a:r>
              <a:rPr lang="pl-PL">
                <a:solidFill>
                  <a:srgbClr val="006699"/>
                </a:solidFill>
              </a:rPr>
              <a:t>między sobą</a:t>
            </a:r>
            <a:r>
              <a:rPr lang="pl-PL"/>
              <a:t> oraz znaleźć zmienne, z których żadna nie jest skorelowana z pozostałymi zmiennymi objaśniającymi. </a:t>
            </a:r>
          </a:p>
          <a:p>
            <a:r>
              <a:rPr lang="pl-PL"/>
              <a:t>Następnie spośród tych grup zmiennych wybiera się zmienne </a:t>
            </a:r>
            <a:r>
              <a:rPr lang="pl-PL">
                <a:solidFill>
                  <a:srgbClr val="006699"/>
                </a:solidFill>
              </a:rPr>
              <a:t>mocniej skorelowane</a:t>
            </a:r>
            <a:r>
              <a:rPr lang="pl-PL"/>
              <a:t> ze zmienną objaśnianą i wprowadza się je do relacji modelu. </a:t>
            </a:r>
          </a:p>
          <a:p>
            <a:r>
              <a:rPr lang="pl-PL"/>
              <a:t>Do modelu wchodzą również wszystkie zmienne </a:t>
            </a:r>
            <a:r>
              <a:rPr lang="pl-PL">
                <a:solidFill>
                  <a:srgbClr val="006699"/>
                </a:solidFill>
              </a:rPr>
              <a:t>nieskorelowane między sobą</a:t>
            </a:r>
            <a:r>
              <a:rPr lang="pl-PL"/>
              <a:t>, ale skorelowane ze zmienną objaśnianą.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Metoda analizy grafów (metoda Bartosiewicz)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640763" cy="5545137"/>
          </a:xfrm>
        </p:spPr>
        <p:txBody>
          <a:bodyPr/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pl-PL" sz="1800"/>
              <a:t>Obliczenie współczynników korelacji zmiennych objaśniających ze zmienną objaśnianą </a:t>
            </a:r>
            <a:r>
              <a:rPr lang="pl-PL" sz="1800" i="1"/>
              <a:t>r</a:t>
            </a:r>
            <a:r>
              <a:rPr lang="pl-PL" sz="1800" i="1" baseline="-25000"/>
              <a:t>j</a:t>
            </a:r>
            <a:r>
              <a:rPr lang="pl-PL" sz="1800" i="1"/>
              <a:t> </a:t>
            </a:r>
            <a:r>
              <a:rPr lang="pl-PL" sz="1800"/>
              <a:t>oraz zmiennych objaśniających pomiędzy sobą </a:t>
            </a:r>
            <a:r>
              <a:rPr lang="pl-PL" sz="1800" i="1"/>
              <a:t>r</a:t>
            </a:r>
            <a:r>
              <a:rPr lang="pl-PL" sz="1800" i="1" baseline="-25000"/>
              <a:t>ij</a:t>
            </a:r>
            <a:r>
              <a:rPr lang="pl-PL" sz="1800"/>
              <a:t>. 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z="1800"/>
              <a:t>Testowanie istotności współczynników korelacji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z="1800"/>
              <a:t>Odrzucenie zmiennych X nieskorelowanych ze zmienna objaśnianą i konstrukcja macierzy R' z zerami w miejscu nieistotnych współczynników r</a:t>
            </a:r>
            <a:r>
              <a:rPr lang="pl-PL" sz="1800" baseline="-25000"/>
              <a:t>ij</a:t>
            </a:r>
            <a:r>
              <a:rPr lang="pl-PL" sz="1800"/>
              <a:t>.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z="1800"/>
              <a:t>Budowa grafu powiązań między zmiennymi objaśniającymi i wybór zmiennych do modelu, tworząc w ten sposób </a:t>
            </a:r>
            <a:r>
              <a:rPr lang="pl-PL" sz="1800" i="1"/>
              <a:t>k</a:t>
            </a:r>
            <a:r>
              <a:rPr lang="pl-PL" sz="1800"/>
              <a:t> grafów – grup zmiennych, odpowiadających przyszłym </a:t>
            </a:r>
            <a:r>
              <a:rPr lang="pl-PL" sz="1800" i="1"/>
              <a:t>k</a:t>
            </a:r>
            <a:r>
              <a:rPr lang="pl-PL" sz="1800"/>
              <a:t> zmiennym objaśniającym modelu.</a:t>
            </a:r>
          </a:p>
          <a:p>
            <a:pPr marL="457200" indent="-457200">
              <a:buFont typeface="Georgia" pitchFamily="18" charset="0"/>
              <a:buAutoNum type="arabicPeriod"/>
            </a:pPr>
            <a:r>
              <a:rPr lang="pl-PL" sz="1800"/>
              <a:t>Do zmiennych objaśniających zalicza się:</a:t>
            </a:r>
          </a:p>
          <a:p>
            <a:pPr marL="990600" lvl="1" indent="-457200">
              <a:buFont typeface="Georgia" pitchFamily="18" charset="0"/>
              <a:buAutoNum type="alphaLcParenR"/>
            </a:pPr>
            <a:r>
              <a:rPr lang="pl-PL" sz="1800"/>
              <a:t>zmienne, które w odwzorowaniu tworzą grafy zerowe (izolowane),</a:t>
            </a:r>
          </a:p>
          <a:p>
            <a:pPr marL="990600" lvl="1" indent="-457200">
              <a:buFont typeface="Georgia" pitchFamily="18" charset="0"/>
              <a:buAutoNum type="alphaLcParenR"/>
            </a:pPr>
            <a:r>
              <a:rPr lang="pl-PL" sz="1800"/>
              <a:t>zmienne o maksymalnej liczbie łuków wybrane z każdego grafu spójnego, jeżeli w każdym grafie spójnym jest więcej niż jedna zmienna o takiej samej maksymalnej liczbie łuków, to wybiera się spośród tych zmiennych tę, która jest najbardziej skorelowana ze zmienną objaśnianą.</a:t>
            </a:r>
          </a:p>
          <a:p>
            <a:pPr marL="457200" indent="-457200">
              <a:buFont typeface="Georgia" pitchFamily="18" charset="0"/>
              <a:buAutoNum type="arabicPeriod"/>
            </a:pPr>
            <a:endParaRPr lang="pl-P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53302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492375"/>
            <a:ext cx="48958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1619250" y="260350"/>
            <a:ext cx="648017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935038" cy="37623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i="1">
                <a:latin typeface="Georgia" pitchFamily="18" charset="0"/>
              </a:rPr>
              <a:t>r</a:t>
            </a:r>
            <a:r>
              <a:rPr lang="pl-PL" i="1" baseline="30000">
                <a:latin typeface="Georgia" pitchFamily="18" charset="0"/>
              </a:rPr>
              <a:t>*</a:t>
            </a:r>
            <a:r>
              <a:rPr lang="pl-PL" i="1">
                <a:latin typeface="Georgia" pitchFamily="18" charset="0"/>
              </a:rPr>
              <a:t>=0,4</a:t>
            </a:r>
          </a:p>
        </p:txBody>
      </p:sp>
      <p:sp>
        <p:nvSpPr>
          <p:cNvPr id="353287" name="Rectangle 7"/>
          <p:cNvSpPr>
            <a:spLocks noChangeArrowheads="1"/>
          </p:cNvSpPr>
          <p:nvPr/>
        </p:nvSpPr>
        <p:spPr bwMode="auto">
          <a:xfrm>
            <a:off x="5508625" y="333375"/>
            <a:ext cx="431800" cy="287338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3292" name="Rectangle 12"/>
          <p:cNvSpPr>
            <a:spLocks noChangeArrowheads="1"/>
          </p:cNvSpPr>
          <p:nvPr/>
        </p:nvSpPr>
        <p:spPr bwMode="auto">
          <a:xfrm>
            <a:off x="4859338" y="620713"/>
            <a:ext cx="503237" cy="287337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3293" name="Rectangle 13"/>
          <p:cNvSpPr>
            <a:spLocks noChangeArrowheads="1"/>
          </p:cNvSpPr>
          <p:nvPr/>
        </p:nvSpPr>
        <p:spPr bwMode="auto">
          <a:xfrm>
            <a:off x="6732588" y="620713"/>
            <a:ext cx="1223962" cy="287337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3294" name="Rectangle 14"/>
          <p:cNvSpPr>
            <a:spLocks noChangeArrowheads="1"/>
          </p:cNvSpPr>
          <p:nvPr/>
        </p:nvSpPr>
        <p:spPr bwMode="auto">
          <a:xfrm>
            <a:off x="7380288" y="908050"/>
            <a:ext cx="576262" cy="287338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39750" y="2852738"/>
            <a:ext cx="5688013" cy="1296987"/>
            <a:chOff x="340" y="1797"/>
            <a:chExt cx="3583" cy="817"/>
          </a:xfrm>
        </p:grpSpPr>
        <p:pic>
          <p:nvPicPr>
            <p:cNvPr id="353296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797"/>
              <a:ext cx="9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298" name="Line 18"/>
            <p:cNvSpPr>
              <a:spLocks noChangeShapeType="1"/>
            </p:cNvSpPr>
            <p:nvPr/>
          </p:nvSpPr>
          <p:spPr bwMode="auto">
            <a:xfrm flipH="1">
              <a:off x="1338" y="1888"/>
              <a:ext cx="1043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299" name="Rectangle 19"/>
            <p:cNvSpPr>
              <a:spLocks noChangeArrowheads="1"/>
            </p:cNvSpPr>
            <p:nvPr/>
          </p:nvSpPr>
          <p:spPr bwMode="auto">
            <a:xfrm>
              <a:off x="2426" y="1797"/>
              <a:ext cx="1497" cy="182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03" name="Rectangle 23"/>
            <p:cNvSpPr>
              <a:spLocks noChangeArrowheads="1"/>
            </p:cNvSpPr>
            <p:nvPr/>
          </p:nvSpPr>
          <p:spPr bwMode="auto">
            <a:xfrm>
              <a:off x="3515" y="2387"/>
              <a:ext cx="408" cy="22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79388" y="3141663"/>
            <a:ext cx="7777162" cy="2016125"/>
            <a:chOff x="113" y="1979"/>
            <a:chExt cx="4899" cy="1270"/>
          </a:xfrm>
        </p:grpSpPr>
        <p:pic>
          <p:nvPicPr>
            <p:cNvPr id="353297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" y="2115"/>
              <a:ext cx="1482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300" name="Rectangle 20"/>
            <p:cNvSpPr>
              <a:spLocks noChangeArrowheads="1"/>
            </p:cNvSpPr>
            <p:nvPr/>
          </p:nvSpPr>
          <p:spPr bwMode="auto">
            <a:xfrm>
              <a:off x="2789" y="1979"/>
              <a:ext cx="2223" cy="40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01" name="Line 21"/>
            <p:cNvSpPr>
              <a:spLocks noChangeShapeType="1"/>
            </p:cNvSpPr>
            <p:nvPr/>
          </p:nvSpPr>
          <p:spPr bwMode="auto">
            <a:xfrm flipH="1">
              <a:off x="1701" y="2205"/>
              <a:ext cx="1043" cy="0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04" name="Rectangle 24"/>
            <p:cNvSpPr>
              <a:spLocks noChangeArrowheads="1"/>
            </p:cNvSpPr>
            <p:nvPr/>
          </p:nvSpPr>
          <p:spPr bwMode="auto">
            <a:xfrm>
              <a:off x="4241" y="2795"/>
              <a:ext cx="408" cy="22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05" name="Rectangle 25"/>
            <p:cNvSpPr>
              <a:spLocks noChangeArrowheads="1"/>
            </p:cNvSpPr>
            <p:nvPr/>
          </p:nvSpPr>
          <p:spPr bwMode="auto">
            <a:xfrm>
              <a:off x="4604" y="3022"/>
              <a:ext cx="408" cy="22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971550" y="4149725"/>
            <a:ext cx="5761038" cy="1050925"/>
            <a:chOff x="612" y="2614"/>
            <a:chExt cx="3629" cy="662"/>
          </a:xfrm>
        </p:grpSpPr>
        <p:pic>
          <p:nvPicPr>
            <p:cNvPr id="353295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2" y="2976"/>
              <a:ext cx="372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53306" name="Rectangle 26"/>
            <p:cNvSpPr>
              <a:spLocks noChangeArrowheads="1"/>
            </p:cNvSpPr>
            <p:nvPr/>
          </p:nvSpPr>
          <p:spPr bwMode="auto">
            <a:xfrm>
              <a:off x="3833" y="2614"/>
              <a:ext cx="408" cy="22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07" name="Line 27"/>
            <p:cNvSpPr>
              <a:spLocks noChangeShapeType="1"/>
            </p:cNvSpPr>
            <p:nvPr/>
          </p:nvSpPr>
          <p:spPr bwMode="auto">
            <a:xfrm flipH="1">
              <a:off x="1111" y="2795"/>
              <a:ext cx="2767" cy="318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95288" y="4652963"/>
            <a:ext cx="3889375" cy="1749425"/>
            <a:chOff x="249" y="2931"/>
            <a:chExt cx="2450" cy="1102"/>
          </a:xfrm>
        </p:grpSpPr>
        <p:sp>
          <p:nvSpPr>
            <p:cNvPr id="353311" name="Rectangle 31"/>
            <p:cNvSpPr>
              <a:spLocks noChangeArrowheads="1"/>
            </p:cNvSpPr>
            <p:nvPr/>
          </p:nvSpPr>
          <p:spPr bwMode="auto">
            <a:xfrm>
              <a:off x="567" y="2931"/>
              <a:ext cx="453" cy="363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12" name="Line 32"/>
            <p:cNvSpPr>
              <a:spLocks noChangeShapeType="1"/>
            </p:cNvSpPr>
            <p:nvPr/>
          </p:nvSpPr>
          <p:spPr bwMode="auto">
            <a:xfrm>
              <a:off x="793" y="3294"/>
              <a:ext cx="0" cy="227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13" name="Text Box 33"/>
            <p:cNvSpPr txBox="1">
              <a:spLocks noChangeArrowheads="1"/>
            </p:cNvSpPr>
            <p:nvPr/>
          </p:nvSpPr>
          <p:spPr bwMode="auto">
            <a:xfrm>
              <a:off x="249" y="3566"/>
              <a:ext cx="2450" cy="467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>
                  <a:latin typeface="Georgia" pitchFamily="18" charset="0"/>
                </a:rPr>
                <a:t>do modelu wchodzą:</a:t>
              </a:r>
            </a:p>
            <a:p>
              <a:endParaRPr lang="pl-PL" b="1" i="1" baseline="-25000">
                <a:latin typeface="Georgia" pitchFamily="18" charset="0"/>
              </a:endParaRPr>
            </a:p>
            <a:p>
              <a:pPr algn="ctr"/>
              <a:endParaRPr lang="pl-PL" b="1" i="1" baseline="-25000">
                <a:latin typeface="Georgia" pitchFamily="18" charset="0"/>
              </a:endParaRPr>
            </a:p>
          </p:txBody>
        </p:sp>
      </p:grpSp>
      <p:sp>
        <p:nvSpPr>
          <p:cNvPr id="353314" name="Rectangle 34"/>
          <p:cNvSpPr>
            <a:spLocks noChangeArrowheads="1"/>
          </p:cNvSpPr>
          <p:nvPr/>
        </p:nvSpPr>
        <p:spPr bwMode="auto">
          <a:xfrm>
            <a:off x="468313" y="5949950"/>
            <a:ext cx="534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i="1">
                <a:latin typeface="Georgia" pitchFamily="18" charset="0"/>
              </a:rPr>
              <a:t>X</a:t>
            </a:r>
            <a:r>
              <a:rPr lang="pl-PL" b="1" i="1" baseline="-25000">
                <a:latin typeface="Georgia" pitchFamily="18" charset="0"/>
              </a:rPr>
              <a:t>5</a:t>
            </a:r>
            <a:r>
              <a:rPr lang="pl-PL" b="1" i="1">
                <a:latin typeface="Georgia" pitchFamily="18" charset="0"/>
              </a:rPr>
              <a:t>,</a:t>
            </a:r>
          </a:p>
        </p:txBody>
      </p: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539750" y="333375"/>
            <a:ext cx="2376488" cy="5983288"/>
            <a:chOff x="340" y="210"/>
            <a:chExt cx="1497" cy="3769"/>
          </a:xfrm>
        </p:grpSpPr>
        <p:sp>
          <p:nvSpPr>
            <p:cNvPr id="353316" name="Rectangle 36"/>
            <p:cNvSpPr>
              <a:spLocks noChangeArrowheads="1"/>
            </p:cNvSpPr>
            <p:nvPr/>
          </p:nvSpPr>
          <p:spPr bwMode="auto">
            <a:xfrm>
              <a:off x="612" y="3748"/>
              <a:ext cx="32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b="1" i="1">
                  <a:latin typeface="Georgia" pitchFamily="18" charset="0"/>
                </a:rPr>
                <a:t>X</a:t>
              </a:r>
              <a:r>
                <a:rPr lang="pl-PL" b="1" i="1" baseline="-25000">
                  <a:latin typeface="Georgia" pitchFamily="18" charset="0"/>
                </a:rPr>
                <a:t>1</a:t>
              </a:r>
              <a:r>
                <a:rPr lang="pl-PL" b="1" i="1">
                  <a:latin typeface="Georgia" pitchFamily="18" charset="0"/>
                </a:rPr>
                <a:t>,</a:t>
              </a:r>
            </a:p>
          </p:txBody>
        </p:sp>
        <p:sp>
          <p:nvSpPr>
            <p:cNvPr id="353318" name="Rectangle 38"/>
            <p:cNvSpPr>
              <a:spLocks noChangeArrowheads="1"/>
            </p:cNvSpPr>
            <p:nvPr/>
          </p:nvSpPr>
          <p:spPr bwMode="auto">
            <a:xfrm>
              <a:off x="340" y="1797"/>
              <a:ext cx="363" cy="318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19" name="Line 39"/>
            <p:cNvSpPr>
              <a:spLocks noChangeShapeType="1"/>
            </p:cNvSpPr>
            <p:nvPr/>
          </p:nvSpPr>
          <p:spPr bwMode="auto">
            <a:xfrm>
              <a:off x="476" y="2115"/>
              <a:ext cx="0" cy="140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21" name="Rectangle 41"/>
            <p:cNvSpPr>
              <a:spLocks noChangeArrowheads="1"/>
            </p:cNvSpPr>
            <p:nvPr/>
          </p:nvSpPr>
          <p:spPr bwMode="auto">
            <a:xfrm>
              <a:off x="1383" y="210"/>
              <a:ext cx="454" cy="181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22" name="Line 42"/>
            <p:cNvSpPr>
              <a:spLocks noChangeShapeType="1"/>
            </p:cNvSpPr>
            <p:nvPr/>
          </p:nvSpPr>
          <p:spPr bwMode="auto">
            <a:xfrm flipH="1">
              <a:off x="657" y="391"/>
              <a:ext cx="726" cy="140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684213" y="3357563"/>
            <a:ext cx="2159000" cy="2959100"/>
            <a:chOff x="431" y="2115"/>
            <a:chExt cx="1360" cy="1864"/>
          </a:xfrm>
        </p:grpSpPr>
        <p:sp>
          <p:nvSpPr>
            <p:cNvPr id="353324" name="Rectangle 44"/>
            <p:cNvSpPr>
              <a:spLocks noChangeArrowheads="1"/>
            </p:cNvSpPr>
            <p:nvPr/>
          </p:nvSpPr>
          <p:spPr bwMode="auto">
            <a:xfrm>
              <a:off x="657" y="2115"/>
              <a:ext cx="363" cy="317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3325" name="Line 45"/>
            <p:cNvSpPr>
              <a:spLocks noChangeShapeType="1"/>
            </p:cNvSpPr>
            <p:nvPr/>
          </p:nvSpPr>
          <p:spPr bwMode="auto">
            <a:xfrm>
              <a:off x="431" y="2251"/>
              <a:ext cx="226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26" name="Line 46"/>
            <p:cNvSpPr>
              <a:spLocks noChangeShapeType="1"/>
            </p:cNvSpPr>
            <p:nvPr/>
          </p:nvSpPr>
          <p:spPr bwMode="auto">
            <a:xfrm flipH="1" flipV="1">
              <a:off x="838" y="2432"/>
              <a:ext cx="1" cy="182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27" name="Line 47"/>
            <p:cNvSpPr>
              <a:spLocks noChangeShapeType="1"/>
            </p:cNvSpPr>
            <p:nvPr/>
          </p:nvSpPr>
          <p:spPr bwMode="auto">
            <a:xfrm flipH="1" flipV="1">
              <a:off x="1020" y="2251"/>
              <a:ext cx="272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28" name="Text Box 48"/>
            <p:cNvSpPr txBox="1">
              <a:spLocks noChangeArrowheads="1"/>
            </p:cNvSpPr>
            <p:nvPr/>
          </p:nvSpPr>
          <p:spPr bwMode="auto">
            <a:xfrm>
              <a:off x="1111" y="2478"/>
              <a:ext cx="680" cy="237"/>
            </a:xfrm>
            <a:prstGeom prst="rect">
              <a:avLst/>
            </a:prstGeom>
            <a:noFill/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pl-PL" i="1">
                  <a:latin typeface="Georgia" pitchFamily="18" charset="0"/>
                </a:rPr>
                <a:t>r(X</a:t>
              </a:r>
              <a:r>
                <a:rPr lang="pl-PL" i="1" baseline="-25000">
                  <a:latin typeface="Georgia" pitchFamily="18" charset="0"/>
                </a:rPr>
                <a:t>2</a:t>
              </a:r>
              <a:r>
                <a:rPr lang="pl-PL" i="1">
                  <a:latin typeface="Georgia" pitchFamily="18" charset="0"/>
                </a:rPr>
                <a:t>)=3</a:t>
              </a:r>
            </a:p>
          </p:txBody>
        </p:sp>
        <p:sp>
          <p:nvSpPr>
            <p:cNvPr id="353329" name="Line 49"/>
            <p:cNvSpPr>
              <a:spLocks noChangeShapeType="1"/>
            </p:cNvSpPr>
            <p:nvPr/>
          </p:nvSpPr>
          <p:spPr bwMode="auto">
            <a:xfrm>
              <a:off x="1020" y="2432"/>
              <a:ext cx="91" cy="46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30" name="Line 50"/>
            <p:cNvSpPr>
              <a:spLocks noChangeShapeType="1"/>
            </p:cNvSpPr>
            <p:nvPr/>
          </p:nvSpPr>
          <p:spPr bwMode="auto">
            <a:xfrm>
              <a:off x="1247" y="2704"/>
              <a:ext cx="0" cy="862"/>
            </a:xfrm>
            <a:prstGeom prst="line">
              <a:avLst/>
            </a:prstGeom>
            <a:noFill/>
            <a:ln w="9525">
              <a:solidFill>
                <a:srgbClr val="00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3331" name="Rectangle 51"/>
            <p:cNvSpPr>
              <a:spLocks noChangeArrowheads="1"/>
            </p:cNvSpPr>
            <p:nvPr/>
          </p:nvSpPr>
          <p:spPr bwMode="auto">
            <a:xfrm>
              <a:off x="884" y="3748"/>
              <a:ext cx="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pl-PL" b="1" i="1">
                  <a:latin typeface="Georgia" pitchFamily="18" charset="0"/>
                </a:rPr>
                <a:t>X</a:t>
              </a:r>
              <a:r>
                <a:rPr lang="pl-PL" b="1" i="1" baseline="-25000">
                  <a:latin typeface="Georgia" pitchFamily="18" charset="0"/>
                </a:rPr>
                <a:t>2</a:t>
              </a:r>
              <a:r>
                <a:rPr lang="pl-PL" b="1" i="1">
                  <a:latin typeface="Georgia" pitchFamily="18" charset="0"/>
                </a:rPr>
                <a:t>,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5" grpId="0" animBg="1"/>
      <p:bldP spid="353287" grpId="0" animBg="1"/>
      <p:bldP spid="353292" grpId="0" animBg="1"/>
      <p:bldP spid="353293" grpId="0" animBg="1"/>
      <p:bldP spid="353294" grpId="0" animBg="1"/>
      <p:bldP spid="3533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60350"/>
            <a:ext cx="8172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2259" name="Text Box 3"/>
          <p:cNvSpPr txBox="1">
            <a:spLocks noChangeArrowheads="1"/>
          </p:cNvSpPr>
          <p:nvPr/>
        </p:nvSpPr>
        <p:spPr bwMode="auto">
          <a:xfrm>
            <a:off x="7524750" y="2276475"/>
            <a:ext cx="1457325" cy="925513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wszystkie zmienne istotne</a:t>
            </a:r>
          </a:p>
        </p:txBody>
      </p:sp>
      <p:sp>
        <p:nvSpPr>
          <p:cNvPr id="352260" name="Line 4"/>
          <p:cNvSpPr>
            <a:spLocks noChangeShapeType="1"/>
          </p:cNvSpPr>
          <p:nvPr/>
        </p:nvSpPr>
        <p:spPr bwMode="auto">
          <a:xfrm flipH="1" flipV="1">
            <a:off x="8029575" y="1844675"/>
            <a:ext cx="71438" cy="431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2263" name="Text Box 7"/>
          <p:cNvSpPr txBox="1">
            <a:spLocks noChangeArrowheads="1"/>
          </p:cNvSpPr>
          <p:nvPr/>
        </p:nvSpPr>
        <p:spPr bwMode="auto">
          <a:xfrm>
            <a:off x="252413" y="2062163"/>
            <a:ext cx="1368425" cy="925512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i="1">
                <a:latin typeface="Georgia" pitchFamily="18" charset="0"/>
              </a:rPr>
              <a:t>α</a:t>
            </a:r>
            <a:r>
              <a:rPr lang="pl-PL" i="1">
                <a:latin typeface="Georgia" pitchFamily="18" charset="0"/>
              </a:rPr>
              <a:t>=0,05</a:t>
            </a:r>
          </a:p>
          <a:p>
            <a:r>
              <a:rPr lang="pl-PL" i="1">
                <a:latin typeface="Georgia" pitchFamily="18" charset="0"/>
              </a:rPr>
              <a:t> t</a:t>
            </a:r>
            <a:r>
              <a:rPr lang="el-GR" i="1" baseline="-25000">
                <a:latin typeface="Georgia" pitchFamily="18" charset="0"/>
              </a:rPr>
              <a:t>α</a:t>
            </a:r>
            <a:r>
              <a:rPr lang="pl-PL" i="1">
                <a:latin typeface="Georgia" pitchFamily="18" charset="0"/>
              </a:rPr>
              <a:t>=2,1009</a:t>
            </a:r>
          </a:p>
          <a:p>
            <a:r>
              <a:rPr lang="pl-PL" i="1">
                <a:latin typeface="Georgia" pitchFamily="18" charset="0"/>
              </a:rPr>
              <a:t>r</a:t>
            </a:r>
            <a:r>
              <a:rPr lang="pl-PL" i="1" baseline="30000">
                <a:latin typeface="Georgia" pitchFamily="18" charset="0"/>
              </a:rPr>
              <a:t>*</a:t>
            </a:r>
            <a:r>
              <a:rPr lang="pl-PL" i="1">
                <a:latin typeface="Georgia" pitchFamily="18" charset="0"/>
              </a:rPr>
              <a:t>=0,4438</a:t>
            </a:r>
          </a:p>
        </p:txBody>
      </p:sp>
      <p:pic>
        <p:nvPicPr>
          <p:cNvPr id="3522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141663"/>
            <a:ext cx="2233613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2265" name="Line 9"/>
          <p:cNvSpPr>
            <a:spLocks noChangeShapeType="1"/>
          </p:cNvSpPr>
          <p:nvPr/>
        </p:nvSpPr>
        <p:spPr bwMode="auto">
          <a:xfrm>
            <a:off x="396875" y="2925763"/>
            <a:ext cx="71438" cy="4318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2051050" y="2349500"/>
            <a:ext cx="2089150" cy="376238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>
                <a:latin typeface="Georgia" pitchFamily="18" charset="0"/>
              </a:rPr>
              <a:t>współczynniki &gt; r</a:t>
            </a:r>
            <a:r>
              <a:rPr lang="pl-PL" baseline="30000">
                <a:latin typeface="Georgia" pitchFamily="18" charset="0"/>
              </a:rPr>
              <a:t>*</a:t>
            </a:r>
          </a:p>
        </p:txBody>
      </p:sp>
      <p:sp>
        <p:nvSpPr>
          <p:cNvPr id="352267" name="Line 11"/>
          <p:cNvSpPr>
            <a:spLocks noChangeShapeType="1"/>
          </p:cNvSpPr>
          <p:nvPr/>
        </p:nvSpPr>
        <p:spPr bwMode="auto">
          <a:xfrm flipH="1" flipV="1">
            <a:off x="2268538" y="1701800"/>
            <a:ext cx="358775" cy="64770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352268" name="Rectangle 12"/>
          <p:cNvSpPr>
            <a:spLocks noChangeArrowheads="1"/>
          </p:cNvSpPr>
          <p:nvPr/>
        </p:nvSpPr>
        <p:spPr bwMode="auto">
          <a:xfrm>
            <a:off x="7812088" y="1341438"/>
            <a:ext cx="8636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932363" y="1125538"/>
            <a:ext cx="1008062" cy="215900"/>
            <a:chOff x="3107" y="709"/>
            <a:chExt cx="635" cy="136"/>
          </a:xfrm>
        </p:grpSpPr>
        <p:sp>
          <p:nvSpPr>
            <p:cNvPr id="352269" name="Rectangle 13"/>
            <p:cNvSpPr>
              <a:spLocks noChangeArrowheads="1"/>
            </p:cNvSpPr>
            <p:nvPr/>
          </p:nvSpPr>
          <p:spPr bwMode="auto">
            <a:xfrm>
              <a:off x="3107" y="709"/>
              <a:ext cx="589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2270" name="Line 14"/>
            <p:cNvSpPr>
              <a:spLocks noChangeShapeType="1"/>
            </p:cNvSpPr>
            <p:nvPr/>
          </p:nvSpPr>
          <p:spPr bwMode="auto">
            <a:xfrm flipV="1">
              <a:off x="3107" y="709"/>
              <a:ext cx="635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932363" y="1557338"/>
            <a:ext cx="1008062" cy="215900"/>
            <a:chOff x="3107" y="981"/>
            <a:chExt cx="635" cy="136"/>
          </a:xfrm>
        </p:grpSpPr>
        <p:sp>
          <p:nvSpPr>
            <p:cNvPr id="352271" name="Rectangle 15"/>
            <p:cNvSpPr>
              <a:spLocks noChangeArrowheads="1"/>
            </p:cNvSpPr>
            <p:nvPr/>
          </p:nvSpPr>
          <p:spPr bwMode="auto">
            <a:xfrm>
              <a:off x="3107" y="981"/>
              <a:ext cx="589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2272" name="Line 16"/>
            <p:cNvSpPr>
              <a:spLocks noChangeShapeType="1"/>
            </p:cNvSpPr>
            <p:nvPr/>
          </p:nvSpPr>
          <p:spPr bwMode="auto">
            <a:xfrm flipV="1">
              <a:off x="3107" y="981"/>
              <a:ext cx="635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52273" name="Rectangle 17"/>
          <p:cNvSpPr>
            <a:spLocks noChangeArrowheads="1"/>
          </p:cNvSpPr>
          <p:nvPr/>
        </p:nvSpPr>
        <p:spPr bwMode="auto">
          <a:xfrm>
            <a:off x="5003800" y="476250"/>
            <a:ext cx="863600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011863" y="476250"/>
            <a:ext cx="647700" cy="215900"/>
            <a:chOff x="3107" y="981"/>
            <a:chExt cx="635" cy="136"/>
          </a:xfrm>
        </p:grpSpPr>
        <p:sp>
          <p:nvSpPr>
            <p:cNvPr id="352278" name="Rectangle 22"/>
            <p:cNvSpPr>
              <a:spLocks noChangeArrowheads="1"/>
            </p:cNvSpPr>
            <p:nvPr/>
          </p:nvSpPr>
          <p:spPr bwMode="auto">
            <a:xfrm>
              <a:off x="3107" y="981"/>
              <a:ext cx="589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2279" name="Line 23"/>
            <p:cNvSpPr>
              <a:spLocks noChangeShapeType="1"/>
            </p:cNvSpPr>
            <p:nvPr/>
          </p:nvSpPr>
          <p:spPr bwMode="auto">
            <a:xfrm flipV="1">
              <a:off x="3107" y="981"/>
              <a:ext cx="635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140200" y="476250"/>
            <a:ext cx="647700" cy="215900"/>
            <a:chOff x="3107" y="981"/>
            <a:chExt cx="635" cy="136"/>
          </a:xfrm>
        </p:grpSpPr>
        <p:sp>
          <p:nvSpPr>
            <p:cNvPr id="352281" name="Rectangle 25"/>
            <p:cNvSpPr>
              <a:spLocks noChangeArrowheads="1"/>
            </p:cNvSpPr>
            <p:nvPr/>
          </p:nvSpPr>
          <p:spPr bwMode="auto">
            <a:xfrm>
              <a:off x="3107" y="981"/>
              <a:ext cx="589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2282" name="Line 26"/>
            <p:cNvSpPr>
              <a:spLocks noChangeShapeType="1"/>
            </p:cNvSpPr>
            <p:nvPr/>
          </p:nvSpPr>
          <p:spPr bwMode="auto">
            <a:xfrm flipV="1">
              <a:off x="3107" y="981"/>
              <a:ext cx="635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7812088" y="1196975"/>
            <a:ext cx="863600" cy="144463"/>
            <a:chOff x="4921" y="754"/>
            <a:chExt cx="544" cy="91"/>
          </a:xfrm>
        </p:grpSpPr>
        <p:sp>
          <p:nvSpPr>
            <p:cNvPr id="352285" name="Line 29"/>
            <p:cNvSpPr>
              <a:spLocks noChangeShapeType="1"/>
            </p:cNvSpPr>
            <p:nvPr/>
          </p:nvSpPr>
          <p:spPr bwMode="auto">
            <a:xfrm flipV="1">
              <a:off x="4921" y="754"/>
              <a:ext cx="544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2286" name="Line 30"/>
            <p:cNvSpPr>
              <a:spLocks noChangeShapeType="1"/>
            </p:cNvSpPr>
            <p:nvPr/>
          </p:nvSpPr>
          <p:spPr bwMode="auto">
            <a:xfrm>
              <a:off x="4921" y="754"/>
              <a:ext cx="544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7812088" y="1628775"/>
            <a:ext cx="863600" cy="144463"/>
            <a:chOff x="4921" y="754"/>
            <a:chExt cx="544" cy="91"/>
          </a:xfrm>
        </p:grpSpPr>
        <p:sp>
          <p:nvSpPr>
            <p:cNvPr id="352289" name="Line 33"/>
            <p:cNvSpPr>
              <a:spLocks noChangeShapeType="1"/>
            </p:cNvSpPr>
            <p:nvPr/>
          </p:nvSpPr>
          <p:spPr bwMode="auto">
            <a:xfrm flipV="1">
              <a:off x="4921" y="754"/>
              <a:ext cx="544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352290" name="Line 34"/>
            <p:cNvSpPr>
              <a:spLocks noChangeShapeType="1"/>
            </p:cNvSpPr>
            <p:nvPr/>
          </p:nvSpPr>
          <p:spPr bwMode="auto">
            <a:xfrm>
              <a:off x="4921" y="754"/>
              <a:ext cx="544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52291" name="Rectangle 35"/>
          <p:cNvSpPr>
            <a:spLocks noChangeArrowheads="1"/>
          </p:cNvSpPr>
          <p:nvPr/>
        </p:nvSpPr>
        <p:spPr bwMode="auto">
          <a:xfrm>
            <a:off x="7812088" y="692150"/>
            <a:ext cx="8636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2292" name="Rectangle 36"/>
          <p:cNvSpPr>
            <a:spLocks noChangeArrowheads="1"/>
          </p:cNvSpPr>
          <p:nvPr/>
        </p:nvSpPr>
        <p:spPr bwMode="auto">
          <a:xfrm>
            <a:off x="1835150" y="476250"/>
            <a:ext cx="863600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1763713" y="1557338"/>
            <a:ext cx="1008062" cy="215900"/>
            <a:chOff x="3107" y="981"/>
            <a:chExt cx="635" cy="136"/>
          </a:xfrm>
        </p:grpSpPr>
        <p:sp>
          <p:nvSpPr>
            <p:cNvPr id="352294" name="Rectangle 38"/>
            <p:cNvSpPr>
              <a:spLocks noChangeArrowheads="1"/>
            </p:cNvSpPr>
            <p:nvPr/>
          </p:nvSpPr>
          <p:spPr bwMode="auto">
            <a:xfrm>
              <a:off x="3107" y="981"/>
              <a:ext cx="589" cy="136"/>
            </a:xfrm>
            <a:prstGeom prst="rect">
              <a:avLst/>
            </a:prstGeom>
            <a:solidFill>
              <a:srgbClr val="006699">
                <a:alpha val="20000"/>
              </a:srgbClr>
            </a:solidFill>
            <a:ln w="9525">
              <a:solidFill>
                <a:srgbClr val="00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2295" name="Line 39"/>
            <p:cNvSpPr>
              <a:spLocks noChangeShapeType="1"/>
            </p:cNvSpPr>
            <p:nvPr/>
          </p:nvSpPr>
          <p:spPr bwMode="auto">
            <a:xfrm flipV="1">
              <a:off x="3107" y="981"/>
              <a:ext cx="635" cy="13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352297" name="Rectangle 41"/>
          <p:cNvSpPr>
            <a:spLocks noChangeArrowheads="1"/>
          </p:cNvSpPr>
          <p:nvPr/>
        </p:nvSpPr>
        <p:spPr bwMode="auto">
          <a:xfrm>
            <a:off x="7812088" y="908050"/>
            <a:ext cx="863600" cy="215900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52298" name="Text Box 42"/>
          <p:cNvSpPr txBox="1">
            <a:spLocks noChangeArrowheads="1"/>
          </p:cNvSpPr>
          <p:nvPr/>
        </p:nvSpPr>
        <p:spPr bwMode="auto">
          <a:xfrm>
            <a:off x="3635375" y="3789363"/>
            <a:ext cx="3744913" cy="1565275"/>
          </a:xfrm>
          <a:prstGeom prst="rect">
            <a:avLst/>
          </a:prstGeom>
          <a:noFill/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l-PL" b="1">
                <a:latin typeface="Georgia" pitchFamily="18" charset="0"/>
              </a:rPr>
              <a:t>do modelu wchodzą:</a:t>
            </a:r>
          </a:p>
          <a:p>
            <a:pPr algn="ctr"/>
            <a:r>
              <a:rPr lang="pl-PL" b="1" i="1">
                <a:latin typeface="Georgia" pitchFamily="18" charset="0"/>
              </a:rPr>
              <a:t>X</a:t>
            </a:r>
            <a:r>
              <a:rPr lang="pl-PL" b="1" i="1" baseline="-25000">
                <a:latin typeface="Georgia" pitchFamily="18" charset="0"/>
              </a:rPr>
              <a:t>1</a:t>
            </a:r>
            <a:r>
              <a:rPr lang="pl-PL" b="1" i="1">
                <a:latin typeface="Georgia" pitchFamily="18" charset="0"/>
              </a:rPr>
              <a:t>, X</a:t>
            </a:r>
            <a:r>
              <a:rPr lang="pl-PL" b="1" i="1" baseline="-25000">
                <a:latin typeface="Georgia" pitchFamily="18" charset="0"/>
              </a:rPr>
              <a:t>2</a:t>
            </a:r>
            <a:r>
              <a:rPr lang="pl-PL" b="1" i="1">
                <a:latin typeface="Georgia" pitchFamily="18" charset="0"/>
              </a:rPr>
              <a:t>, X</a:t>
            </a:r>
            <a:r>
              <a:rPr lang="pl-PL" b="1" i="1" baseline="-25000">
                <a:latin typeface="Georgia" pitchFamily="18" charset="0"/>
              </a:rPr>
              <a:t>4</a:t>
            </a:r>
          </a:p>
          <a:p>
            <a:pPr algn="ctr"/>
            <a:endParaRPr lang="pl-PL" b="1" i="1" baseline="-25000">
              <a:latin typeface="Georgia" pitchFamily="18" charset="0"/>
            </a:endParaRPr>
          </a:p>
          <a:p>
            <a:pPr algn="ctr"/>
            <a:r>
              <a:rPr lang="pl-PL" b="1">
                <a:latin typeface="Georgia" pitchFamily="18" charset="0"/>
              </a:rPr>
              <a:t>Liniowa postać modelu:</a:t>
            </a:r>
            <a:r>
              <a:rPr lang="pl-PL" b="1" i="1">
                <a:latin typeface="Georgia" pitchFamily="18" charset="0"/>
              </a:rPr>
              <a:t> </a:t>
            </a:r>
          </a:p>
          <a:p>
            <a:pPr algn="ctr"/>
            <a:r>
              <a:rPr lang="pl-PL" b="1" i="1">
                <a:latin typeface="Georgia" pitchFamily="18" charset="0"/>
              </a:rPr>
              <a:t>Y=a</a:t>
            </a:r>
            <a:r>
              <a:rPr lang="pl-PL" b="1" i="1" baseline="-25000">
                <a:latin typeface="Georgia" pitchFamily="18" charset="0"/>
              </a:rPr>
              <a:t>0</a:t>
            </a:r>
            <a:r>
              <a:rPr lang="pl-PL" b="1" i="1">
                <a:latin typeface="Georgia" pitchFamily="18" charset="0"/>
              </a:rPr>
              <a:t> + a</a:t>
            </a:r>
            <a:r>
              <a:rPr lang="pl-PL" b="1" i="1" baseline="-25000">
                <a:latin typeface="Georgia" pitchFamily="18" charset="0"/>
              </a:rPr>
              <a:t>1</a:t>
            </a:r>
            <a:r>
              <a:rPr lang="pl-PL" b="1" i="1">
                <a:latin typeface="Georgia" pitchFamily="18" charset="0"/>
              </a:rPr>
              <a:t>X</a:t>
            </a:r>
            <a:r>
              <a:rPr lang="pl-PL" b="1" i="1" baseline="-25000">
                <a:latin typeface="Georgia" pitchFamily="18" charset="0"/>
              </a:rPr>
              <a:t>1</a:t>
            </a:r>
            <a:r>
              <a:rPr lang="pl-PL" b="1" i="1">
                <a:latin typeface="Georgia" pitchFamily="18" charset="0"/>
              </a:rPr>
              <a:t> + a</a:t>
            </a:r>
            <a:r>
              <a:rPr lang="pl-PL" b="1" i="1" baseline="-25000">
                <a:latin typeface="Georgia" pitchFamily="18" charset="0"/>
              </a:rPr>
              <a:t>2</a:t>
            </a:r>
            <a:r>
              <a:rPr lang="pl-PL" b="1" i="1">
                <a:latin typeface="Georgia" pitchFamily="18" charset="0"/>
              </a:rPr>
              <a:t>X</a:t>
            </a:r>
            <a:r>
              <a:rPr lang="pl-PL" b="1" i="1" baseline="-25000">
                <a:latin typeface="Georgia" pitchFamily="18" charset="0"/>
              </a:rPr>
              <a:t>2</a:t>
            </a:r>
            <a:r>
              <a:rPr lang="pl-PL" b="1" i="1">
                <a:latin typeface="Georgia" pitchFamily="18" charset="0"/>
              </a:rPr>
              <a:t> + a</a:t>
            </a:r>
            <a:r>
              <a:rPr lang="pl-PL" b="1" i="1" baseline="-25000">
                <a:latin typeface="Georgia" pitchFamily="18" charset="0"/>
              </a:rPr>
              <a:t>4</a:t>
            </a:r>
            <a:r>
              <a:rPr lang="pl-PL" b="1" i="1">
                <a:latin typeface="Georgia" pitchFamily="18" charset="0"/>
              </a:rPr>
              <a:t>X</a:t>
            </a:r>
            <a:r>
              <a:rPr lang="pl-PL" b="1" i="1" baseline="-25000">
                <a:latin typeface="Georgia" pitchFamily="18" charset="0"/>
              </a:rPr>
              <a:t>4</a:t>
            </a:r>
            <a:r>
              <a:rPr lang="pl-PL" b="1" i="1">
                <a:latin typeface="Georgia" pitchFamily="18" charset="0"/>
              </a:rPr>
              <a:t>+ e</a:t>
            </a:r>
            <a:endParaRPr lang="pl-PL" b="1" i="1" baseline="-25000">
              <a:latin typeface="Georgia" pitchFamily="18" charset="0"/>
            </a:endParaRPr>
          </a:p>
          <a:p>
            <a:endParaRPr lang="pl-PL" b="1" i="1" baseline="-25000">
              <a:latin typeface="Georgia" pitchFamily="18" charset="0"/>
            </a:endParaRPr>
          </a:p>
        </p:txBody>
      </p:sp>
      <p:sp>
        <p:nvSpPr>
          <p:cNvPr id="352299" name="Rectangle 43"/>
          <p:cNvSpPr>
            <a:spLocks noChangeArrowheads="1"/>
          </p:cNvSpPr>
          <p:nvPr/>
        </p:nvSpPr>
        <p:spPr bwMode="auto">
          <a:xfrm>
            <a:off x="2916238" y="476250"/>
            <a:ext cx="863600" cy="288925"/>
          </a:xfrm>
          <a:prstGeom prst="rect">
            <a:avLst/>
          </a:prstGeom>
          <a:solidFill>
            <a:srgbClr val="006699">
              <a:alpha val="20000"/>
            </a:srgbClr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5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8" grpId="0" animBg="1"/>
      <p:bldP spid="352273" grpId="0" animBg="1"/>
      <p:bldP spid="352291" grpId="0" animBg="1"/>
      <p:bldP spid="352292" grpId="0" animBg="1"/>
      <p:bldP spid="352297" grpId="0" animBg="1"/>
      <p:bldP spid="352298" grpId="0" animBg="1"/>
      <p:bldP spid="35229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wybór predyktorów – ocena zależności zmiennych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179513" y="1268413"/>
          <a:ext cx="8784976" cy="283972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689541"/>
                <a:gridCol w="3167110"/>
                <a:gridCol w="2928325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Rodzaj zmiennych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1:1</a:t>
                      </a:r>
                    </a:p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Jedna objaśniająca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1:n</a:t>
                      </a:r>
                    </a:p>
                    <a:p>
                      <a:r>
                        <a:rPr lang="pl-PL" dirty="0" smtClean="0">
                          <a:solidFill>
                            <a:srgbClr val="006699"/>
                          </a:solidFill>
                        </a:rPr>
                        <a:t>Wiele zmiennych</a:t>
                      </a:r>
                      <a:endParaRPr lang="pl-PL" dirty="0">
                        <a:solidFill>
                          <a:srgbClr val="0066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Ilościowe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Korelacja, wykres rozrzutu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Macierz korelacji, F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Ilościowa zależna, jakościowa objaśniająca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ANOVA, </a:t>
                      </a:r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</a:p>
                    <a:p>
                      <a:r>
                        <a:rPr lang="pl-PL" baseline="0" dirty="0" smtClean="0"/>
                        <a:t>skategoryzowany histogram</a:t>
                      </a:r>
                      <a:endParaRPr lang="pl-PL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baseline="0" dirty="0" smtClean="0"/>
                        <a:t>Skategoryzowany wykres rozrzutu, </a:t>
                      </a:r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Jakościowa zależna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Tabela </a:t>
                      </a:r>
                      <a:r>
                        <a:rPr lang="pl-PL" dirty="0" err="1" smtClean="0"/>
                        <a:t>wielodzielcza</a:t>
                      </a:r>
                      <a:r>
                        <a:rPr lang="pl-PL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aseline="0" dirty="0" smtClean="0"/>
                        <a:t>skategoryzowany histogram</a:t>
                      </a:r>
                    </a:p>
                    <a:p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χ</a:t>
                      </a:r>
                      <a:r>
                        <a:rPr lang="pl-PL" baseline="30000" dirty="0" smtClean="0"/>
                        <a:t>2,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Tabele </a:t>
                      </a:r>
                      <a:r>
                        <a:rPr lang="pl-PL" dirty="0" err="1" smtClean="0"/>
                        <a:t>wielodzielcze</a:t>
                      </a:r>
                      <a:r>
                        <a:rPr lang="pl-PL" dirty="0" smtClean="0"/>
                        <a:t>, 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24175"/>
            <a:ext cx="7488237" cy="576263"/>
          </a:xfrm>
        </p:spPr>
        <p:txBody>
          <a:bodyPr/>
          <a:lstStyle/>
          <a:p>
            <a:pPr eaLnBrk="1" hangingPunct="1"/>
            <a:r>
              <a:rPr lang="pl-PL" smtClean="0"/>
              <a:t>Przykłady w STATISTICA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73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Macierz korelacji</a:t>
            </a:r>
          </a:p>
        </p:txBody>
      </p:sp>
      <p:pic>
        <p:nvPicPr>
          <p:cNvPr id="17306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789363"/>
            <a:ext cx="861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125538"/>
            <a:ext cx="3135313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6699"/>
                </a:solidFill>
              </a:rPr>
              <a:t>Regresja logistyczna</a:t>
            </a:r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964488" cy="5616624"/>
          </a:xfrm>
        </p:spPr>
        <p:txBody>
          <a:bodyPr/>
          <a:lstStyle/>
          <a:p>
            <a:r>
              <a:rPr lang="pl-PL" sz="2400" dirty="0"/>
              <a:t>Modele dla </a:t>
            </a:r>
            <a:r>
              <a:rPr lang="pl-PL" sz="2400" dirty="0">
                <a:solidFill>
                  <a:srgbClr val="800000"/>
                </a:solidFill>
              </a:rPr>
              <a:t>odpowiedzi binarnych</a:t>
            </a:r>
            <a:r>
              <a:rPr lang="pl-PL" sz="2400" dirty="0"/>
              <a:t>: </a:t>
            </a:r>
          </a:p>
          <a:p>
            <a:pPr lvl="1"/>
            <a:r>
              <a:rPr lang="pl-PL" sz="2000" dirty="0"/>
              <a:t>Na przykład pacjenci powrócą do zdrowia po urazie albo nie; kandydaci do pracy przejdą albo nie przejdą testu kwalifikacyjnego, kupony mogą zostać lub nie zostać zwrócone itd. </a:t>
            </a:r>
            <a:endParaRPr lang="pl-PL" sz="2000" dirty="0" smtClean="0"/>
          </a:p>
          <a:p>
            <a:pPr lvl="1"/>
            <a:r>
              <a:rPr lang="pl-PL" sz="2000" dirty="0" smtClean="0"/>
              <a:t>We </a:t>
            </a:r>
            <a:r>
              <a:rPr lang="pl-PL" sz="2000" dirty="0"/>
              <a:t>wszystkich tych przypadkach może nas interesować estymacja modelu, który opisuje </a:t>
            </a:r>
            <a:r>
              <a:rPr lang="pl-PL" sz="2000" dirty="0">
                <a:solidFill>
                  <a:srgbClr val="006699"/>
                </a:solidFill>
              </a:rPr>
              <a:t>zależność między jedną lub kilkoma ciągłymi zmiennymi niezależnymi a binarną zmienną zależną</a:t>
            </a:r>
            <a:r>
              <a:rPr lang="pl-PL" sz="2000" dirty="0"/>
              <a:t>.</a:t>
            </a:r>
          </a:p>
          <a:p>
            <a:pPr lvl="1"/>
            <a:r>
              <a:rPr lang="pl-PL" sz="2000" dirty="0"/>
              <a:t>można zastosować procedury standardowej regresji wielorakiej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obliczyć </a:t>
            </a:r>
            <a:r>
              <a:rPr lang="pl-PL" sz="2000" dirty="0"/>
              <a:t>standardowe współczynniki regresji. </a:t>
            </a:r>
            <a:r>
              <a:rPr lang="pl-PL" sz="2000" dirty="0" smtClean="0"/>
              <a:t>model </a:t>
            </a:r>
            <a:r>
              <a:rPr lang="pl-PL" sz="2000" dirty="0"/>
              <a:t>prowadzi do przewidywanych wartości większych niż 1 lub mniejszych niż 0. </a:t>
            </a:r>
            <a:endParaRPr lang="pl-PL" sz="2000" dirty="0" smtClean="0"/>
          </a:p>
          <a:p>
            <a:pPr lvl="1"/>
            <a:r>
              <a:rPr lang="pl-PL" sz="2000" dirty="0" smtClean="0"/>
              <a:t>Jednakże </a:t>
            </a:r>
            <a:r>
              <a:rPr lang="pl-PL" sz="2000" dirty="0"/>
              <a:t>przewidywane wartości, które są większe niż 1 lub mniejsze niż 0 nie są prawidłowe; tak więc, gdy stosuje się standardową procedurę regresji wielorakiej, ograniczenie zakresu zmiennej binarnej (np. między 0 a 1) jest ignorowane.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74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Dobór i eliminacja zmiennych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l-PL" smtClean="0"/>
          </a:p>
        </p:txBody>
      </p:sp>
      <p:pic>
        <p:nvPicPr>
          <p:cNvPr id="1740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29813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0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052513"/>
            <a:ext cx="6286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87" name="AutoShape 6"/>
          <p:cNvSpPr>
            <a:spLocks noChangeArrowheads="1"/>
          </p:cNvSpPr>
          <p:nvPr/>
        </p:nvSpPr>
        <p:spPr bwMode="auto">
          <a:xfrm>
            <a:off x="0" y="4941888"/>
            <a:ext cx="3419475" cy="431800"/>
          </a:xfrm>
          <a:prstGeom prst="roundRect">
            <a:avLst>
              <a:gd name="adj" fmla="val 16667"/>
            </a:avLst>
          </a:prstGeom>
          <a:solidFill>
            <a:srgbClr val="996633">
              <a:alpha val="20000"/>
            </a:srgbClr>
          </a:solidFill>
          <a:ln w="254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088" name="Line 7"/>
          <p:cNvSpPr>
            <a:spLocks noChangeShapeType="1"/>
          </p:cNvSpPr>
          <p:nvPr/>
        </p:nvSpPr>
        <p:spPr bwMode="auto">
          <a:xfrm flipH="1" flipV="1">
            <a:off x="2916238" y="3933825"/>
            <a:ext cx="71437" cy="1008063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  <p:pic>
        <p:nvPicPr>
          <p:cNvPr id="17408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860800"/>
            <a:ext cx="39243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0" name="AutoShape 9"/>
          <p:cNvSpPr>
            <a:spLocks noChangeArrowheads="1"/>
          </p:cNvSpPr>
          <p:nvPr/>
        </p:nvSpPr>
        <p:spPr bwMode="auto">
          <a:xfrm>
            <a:off x="4716463" y="5734050"/>
            <a:ext cx="2735262" cy="863600"/>
          </a:xfrm>
          <a:prstGeom prst="roundRect">
            <a:avLst>
              <a:gd name="adj" fmla="val 16667"/>
            </a:avLst>
          </a:prstGeom>
          <a:solidFill>
            <a:srgbClr val="996633">
              <a:alpha val="20000"/>
            </a:srgbClr>
          </a:solidFill>
          <a:ln w="25400">
            <a:solidFill>
              <a:srgbClr val="9966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174091" name="Line 10"/>
          <p:cNvSpPr>
            <a:spLocks noChangeShapeType="1"/>
          </p:cNvSpPr>
          <p:nvPr/>
        </p:nvSpPr>
        <p:spPr bwMode="auto">
          <a:xfrm flipH="1">
            <a:off x="6804025" y="1484313"/>
            <a:ext cx="1439863" cy="4176712"/>
          </a:xfrm>
          <a:prstGeom prst="line">
            <a:avLst/>
          </a:prstGeom>
          <a:noFill/>
          <a:ln w="28575">
            <a:solidFill>
              <a:srgbClr val="996633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175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Ważność predyktorów</a:t>
            </a:r>
          </a:p>
        </p:txBody>
      </p:sp>
      <p:pic>
        <p:nvPicPr>
          <p:cNvPr id="17510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800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0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76700"/>
            <a:ext cx="26860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636838"/>
            <a:ext cx="5329238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488237" cy="576262"/>
          </a:xfrm>
        </p:spPr>
        <p:txBody>
          <a:bodyPr/>
          <a:lstStyle/>
          <a:p>
            <a:r>
              <a:rPr lang="pl-PL" dirty="0" smtClean="0"/>
              <a:t>Zmienne jakościowe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900113" y="188912"/>
            <a:ext cx="7488237" cy="1007839"/>
          </a:xfrm>
        </p:spPr>
        <p:txBody>
          <a:bodyPr/>
          <a:lstStyle/>
          <a:p>
            <a:pPr eaLnBrk="1" hangingPunct="1"/>
            <a:r>
              <a:rPr lang="pl-PL" sz="2400" b="1" dirty="0" smtClean="0">
                <a:solidFill>
                  <a:srgbClr val="FF0000"/>
                </a:solidFill>
              </a:rPr>
              <a:t>Tablice kontyngencji </a:t>
            </a:r>
            <a:r>
              <a:rPr lang="pl-PL" sz="2400" dirty="0" smtClean="0"/>
              <a:t>(tabele przestawne)</a:t>
            </a:r>
            <a:r>
              <a:rPr lang="pl-PL" sz="2400" dirty="0" smtClean="0">
                <a:solidFill>
                  <a:srgbClr val="000000"/>
                </a:solidFill>
              </a:rPr>
              <a:t/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>tabele liczebności, </a:t>
            </a:r>
            <a:r>
              <a:rPr lang="pl-PL" sz="2400" b="1" dirty="0" smtClean="0">
                <a:solidFill>
                  <a:srgbClr val="000000"/>
                </a:solidFill>
              </a:rPr>
              <a:t>tabele krzyżowe</a:t>
            </a:r>
            <a:r>
              <a:rPr lang="pl-PL" sz="2400" dirty="0" smtClean="0">
                <a:solidFill>
                  <a:srgbClr val="000000"/>
                </a:solidFill>
              </a:rPr>
              <a:t> albo </a:t>
            </a:r>
            <a:r>
              <a:rPr lang="pl-PL" sz="2400" b="1" dirty="0" smtClean="0">
                <a:solidFill>
                  <a:srgbClr val="000000"/>
                </a:solidFill>
              </a:rPr>
              <a:t>rozdzielcze</a:t>
            </a:r>
            <a:r>
              <a:rPr lang="pl-PL" sz="2400" dirty="0" smtClean="0">
                <a:solidFill>
                  <a:srgbClr val="000000"/>
                </a:solidFill>
              </a:rPr>
              <a:t>, </a:t>
            </a:r>
            <a:br>
              <a:rPr lang="pl-PL" sz="2400" dirty="0" smtClean="0">
                <a:solidFill>
                  <a:srgbClr val="000000"/>
                </a:solidFill>
              </a:rPr>
            </a:br>
            <a:r>
              <a:rPr lang="pl-PL" sz="2400" dirty="0" smtClean="0">
                <a:solidFill>
                  <a:srgbClr val="000000"/>
                </a:solidFill>
              </a:rPr>
              <a:t>a w przypadku dwóch wskaźników także </a:t>
            </a:r>
            <a:r>
              <a:rPr lang="pl-PL" sz="2400" b="1" dirty="0" err="1" smtClean="0">
                <a:solidFill>
                  <a:srgbClr val="000000"/>
                </a:solidFill>
              </a:rPr>
              <a:t>dwudzielcze</a:t>
            </a:r>
            <a:r>
              <a:rPr lang="pl-PL" sz="2400" dirty="0" smtClean="0">
                <a:solidFill>
                  <a:srgbClr val="000000"/>
                </a:solidFill>
              </a:rPr>
              <a:t> </a:t>
            </a:r>
            <a:endParaRPr lang="pl-PL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467544" y="1628800"/>
          <a:ext cx="3456386" cy="2304256"/>
        </p:xfrm>
        <a:graphic>
          <a:graphicData uri="http://schemas.openxmlformats.org/drawingml/2006/table">
            <a:tbl>
              <a:tblPr/>
              <a:tblGrid>
                <a:gridCol w="728459"/>
                <a:gridCol w="542550"/>
                <a:gridCol w="728459"/>
                <a:gridCol w="728459"/>
                <a:gridCol w="728459"/>
              </a:tblGrid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2m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58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66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k1</a:t>
                      </a:r>
                      <a:endParaRPr lang="pl-PL" sz="2000" b="0" i="1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k2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pl-PL" sz="2000" b="0" i="1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km</a:t>
                      </a:r>
                      <a:endParaRPr lang="pl-PL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</p:nvPr>
        </p:nvGraphicFramePr>
        <p:xfrm>
          <a:off x="4932040" y="3212976"/>
          <a:ext cx="3312368" cy="1247775"/>
        </p:xfrm>
        <a:graphic>
          <a:graphicData uri="http://schemas.openxmlformats.org/drawingml/2006/table">
            <a:tbl>
              <a:tblPr/>
              <a:tblGrid>
                <a:gridCol w="792088"/>
                <a:gridCol w="1202456"/>
                <a:gridCol w="1317824"/>
              </a:tblGrid>
              <a:tr h="597848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14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000" b="0" i="1" u="none" strike="noStrike" baseline="3000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932040" y="4581128"/>
          <a:ext cx="3312368" cy="1368152"/>
        </p:xfrm>
        <a:graphic>
          <a:graphicData uri="http://schemas.openxmlformats.org/drawingml/2006/table">
            <a:tbl>
              <a:tblPr/>
              <a:tblGrid>
                <a:gridCol w="882482"/>
                <a:gridCol w="1133742"/>
                <a:gridCol w="1296144"/>
              </a:tblGrid>
              <a:tr h="6612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brak usterek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wystąpiła usterka(i)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≤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43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&gt; 65</a:t>
                      </a:r>
                      <a:r>
                        <a:rPr lang="pl-PL" sz="20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pl-PL" sz="2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342" name="pole tekstowe 9"/>
          <p:cNvSpPr txBox="1">
            <a:spLocks noChangeArrowheads="1"/>
          </p:cNvSpPr>
          <p:nvPr/>
        </p:nvSpPr>
        <p:spPr bwMode="auto">
          <a:xfrm flipH="1">
            <a:off x="4716016" y="1772816"/>
            <a:ext cx="3960813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dirty="0"/>
              <a:t>Czy musiało dojść do katastrofy </a:t>
            </a:r>
            <a:r>
              <a:rPr lang="pl-PL" sz="2000" dirty="0" err="1"/>
              <a:t>Challengera</a:t>
            </a:r>
            <a:r>
              <a:rPr lang="pl-PL" sz="2000" dirty="0"/>
              <a:t> w 1986r. </a:t>
            </a:r>
          </a:p>
          <a:p>
            <a:r>
              <a:rPr lang="pl-PL" sz="2000" dirty="0"/>
              <a:t>Analiza danych z wcześniejszych 24 startów</a:t>
            </a:r>
          </a:p>
        </p:txBody>
      </p:sp>
      <p:pic>
        <p:nvPicPr>
          <p:cNvPr id="4864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3"/>
            <a:ext cx="39604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/>
              <a:t>Przykład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25538"/>
            <a:ext cx="8374063" cy="5256212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z="2000" dirty="0" smtClean="0"/>
              <a:t>Do </a:t>
            </a:r>
            <a:r>
              <a:rPr lang="pl-PL" sz="2000" dirty="0"/>
              <a:t>badania wybrano 500 mieszkańców Rzeszowa, których poproszono o określenie, czy czują się bezpiecznie. Wyniki odpowiedzi respondentów zostały przedstawione w tabeli niezależności. </a:t>
            </a:r>
            <a:endParaRPr lang="pl-PL" sz="2000" dirty="0" smtClean="0"/>
          </a:p>
          <a:p>
            <a:pPr>
              <a:buFont typeface="Georgia" pitchFamily="18" charset="0"/>
              <a:buNone/>
            </a:pPr>
            <a:r>
              <a:rPr lang="pl-PL" sz="2000" b="1" dirty="0" smtClean="0"/>
              <a:t>Sprawdź</a:t>
            </a:r>
            <a:r>
              <a:rPr lang="pl-PL" sz="2000" b="1" dirty="0"/>
              <a:t>, czy istnieje zależność między płcią respondenta a poczuciem jego bezpieczeństwa, przyjmując poziom istotności alfa= 0,05.</a:t>
            </a:r>
            <a:endParaRPr lang="pl-PL" sz="2000" dirty="0"/>
          </a:p>
          <a:p>
            <a:endParaRPr lang="pl-PL" sz="2000" dirty="0"/>
          </a:p>
        </p:txBody>
      </p:sp>
      <p:graphicFrame>
        <p:nvGraphicFramePr>
          <p:cNvPr id="331819" name="Group 43"/>
          <p:cNvGraphicFramePr>
            <a:graphicFrameLocks noGrp="1"/>
          </p:cNvGraphicFramePr>
          <p:nvPr/>
        </p:nvGraphicFramePr>
        <p:xfrm>
          <a:off x="251520" y="2996952"/>
          <a:ext cx="4392489" cy="1737360"/>
        </p:xfrm>
        <a:graphic>
          <a:graphicData uri="http://schemas.openxmlformats.org/drawingml/2006/table">
            <a:tbl>
              <a:tblPr/>
              <a:tblGrid>
                <a:gridCol w="1463742"/>
                <a:gridCol w="865111"/>
                <a:gridCol w="904261"/>
                <a:gridCol w="1159375"/>
              </a:tblGrid>
              <a:tr h="504055"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Płeć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Czy czuje się bezpiecznie?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200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Nie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Mężczyzna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Kobieta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160623"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RAZEM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354013" marR="0" lvl="0" indent="-3540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kumimoji="0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Wykres 6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przestawne Excel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3356992"/>
            <a:ext cx="3383607" cy="3024758"/>
          </a:xfrm>
        </p:spPr>
        <p:txBody>
          <a:bodyPr/>
          <a:lstStyle/>
          <a:p>
            <a:r>
              <a:rPr lang="pl-PL" dirty="0" smtClean="0"/>
              <a:t>Czy stan cywilny, zarobki oraz płeć wpływa na rozkład czasu pracy?</a:t>
            </a:r>
          </a:p>
          <a:p>
            <a:r>
              <a:rPr lang="pl-PL" dirty="0" smtClean="0"/>
              <a:t>Kto pracuje dłużej?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24744"/>
            <a:ext cx="547938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a 5"/>
          <p:cNvSpPr/>
          <p:nvPr/>
        </p:nvSpPr>
        <p:spPr>
          <a:xfrm>
            <a:off x="6084168" y="242088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6084168" y="3429000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7596336" y="2420888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7596336" y="3068960"/>
            <a:ext cx="72008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084168" y="4293096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7668344" y="4149080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7668344" y="5157192"/>
            <a:ext cx="72008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084168" y="2636912"/>
            <a:ext cx="720080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6084168" y="3717032"/>
            <a:ext cx="720080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7668344" y="2852936"/>
            <a:ext cx="720080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7668344" y="3717032"/>
            <a:ext cx="720080" cy="2160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7668344" y="5373216"/>
            <a:ext cx="720080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084168" y="5373216"/>
            <a:ext cx="720080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Tytuł 1"/>
          <p:cNvSpPr txBox="1">
            <a:spLocks/>
          </p:cNvSpPr>
          <p:nvPr/>
        </p:nvSpPr>
        <p:spPr bwMode="auto">
          <a:xfrm>
            <a:off x="395537" y="1340768"/>
            <a:ext cx="280831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Liczba godzin w pracy w tygodniu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5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2936"/>
            <a:ext cx="1774206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a 7"/>
          <p:cNvSpPr/>
          <p:nvPr/>
        </p:nvSpPr>
        <p:spPr>
          <a:xfrm>
            <a:off x="3779912" y="3140968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Liczba godzin w pracy w tygodniu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grpSp>
        <p:nvGrpSpPr>
          <p:cNvPr id="3" name="Grupa 15"/>
          <p:cNvGrpSpPr/>
          <p:nvPr/>
        </p:nvGrpSpPr>
        <p:grpSpPr>
          <a:xfrm>
            <a:off x="323528" y="1124744"/>
            <a:ext cx="8494713" cy="5400600"/>
            <a:chOff x="323528" y="1124744"/>
            <a:chExt cx="8494713" cy="5400600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3528" y="1196752"/>
              <a:ext cx="8494713" cy="509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a 5"/>
            <p:cNvSpPr/>
            <p:nvPr/>
          </p:nvSpPr>
          <p:spPr>
            <a:xfrm>
              <a:off x="3347864" y="3140968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Elipsa 6"/>
            <p:cNvSpPr/>
            <p:nvPr/>
          </p:nvSpPr>
          <p:spPr>
            <a:xfrm>
              <a:off x="6516216" y="3140968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Elipsa 7"/>
            <p:cNvSpPr/>
            <p:nvPr/>
          </p:nvSpPr>
          <p:spPr>
            <a:xfrm>
              <a:off x="1835696" y="2492896"/>
              <a:ext cx="720080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4139952" y="1412776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1" name="Elipsa 10"/>
            <p:cNvSpPr/>
            <p:nvPr/>
          </p:nvSpPr>
          <p:spPr>
            <a:xfrm>
              <a:off x="971600" y="1484784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Elipsa 11"/>
            <p:cNvSpPr/>
            <p:nvPr/>
          </p:nvSpPr>
          <p:spPr>
            <a:xfrm>
              <a:off x="2555776" y="1412776"/>
              <a:ext cx="864096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5" name="Elipsa 14"/>
            <p:cNvSpPr/>
            <p:nvPr/>
          </p:nvSpPr>
          <p:spPr>
            <a:xfrm>
              <a:off x="5148064" y="1412776"/>
              <a:ext cx="432048" cy="57606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3995936" y="1124744"/>
              <a:ext cx="3384376" cy="5400600"/>
            </a:xfrm>
            <a:prstGeom prst="rect">
              <a:avLst/>
            </a:prstGeom>
            <a:solidFill>
              <a:schemeClr val="accent3">
                <a:lumMod val="95000"/>
                <a:alpha val="1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Zarobki </a:t>
            </a:r>
            <a:r>
              <a:rPr lang="pl-PL" dirty="0" err="1" smtClean="0"/>
              <a:t>vs</a:t>
            </a:r>
            <a:r>
              <a:rPr lang="pl-PL" dirty="0" smtClean="0"/>
              <a:t>. Rasa </a:t>
            </a:r>
            <a:r>
              <a:rPr lang="pl-PL" dirty="0" err="1" smtClean="0"/>
              <a:t>vs</a:t>
            </a:r>
            <a:r>
              <a:rPr lang="pl-PL" dirty="0" smtClean="0"/>
              <a:t>. Edukacja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05064"/>
            <a:ext cx="7475537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upa 9"/>
          <p:cNvGrpSpPr/>
          <p:nvPr/>
        </p:nvGrpSpPr>
        <p:grpSpPr>
          <a:xfrm>
            <a:off x="0" y="1124744"/>
            <a:ext cx="9144000" cy="2824681"/>
            <a:chOff x="0" y="1124744"/>
            <a:chExt cx="9144000" cy="282468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124744"/>
              <a:ext cx="9144000" cy="2824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Elipsa 6"/>
            <p:cNvSpPr/>
            <p:nvPr/>
          </p:nvSpPr>
          <p:spPr>
            <a:xfrm>
              <a:off x="7775848" y="2852936"/>
              <a:ext cx="1368152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Elipsa 7"/>
            <p:cNvSpPr/>
            <p:nvPr/>
          </p:nvSpPr>
          <p:spPr>
            <a:xfrm>
              <a:off x="8524056" y="2708920"/>
              <a:ext cx="61994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8524056" y="3717032"/>
              <a:ext cx="61994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1" name="pole tekstowe 10"/>
          <p:cNvSpPr txBox="1"/>
          <p:nvPr/>
        </p:nvSpPr>
        <p:spPr>
          <a:xfrm>
            <a:off x="3563888" y="2852936"/>
            <a:ext cx="35060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 smtClean="0"/>
              <a:t>Rasa wpływa na zarobki </a:t>
            </a:r>
          </a:p>
          <a:p>
            <a:r>
              <a:rPr lang="pl-PL" dirty="0" smtClean="0"/>
              <a:t>– proporcjonalnie więcej białych </a:t>
            </a:r>
          </a:p>
          <a:p>
            <a:r>
              <a:rPr lang="pl-PL" dirty="0" smtClean="0"/>
              <a:t>zarabia powyżej 50K</a:t>
            </a:r>
            <a:endParaRPr lang="pl-PL" dirty="0"/>
          </a:p>
        </p:txBody>
      </p:sp>
      <p:cxnSp>
        <p:nvCxnSpPr>
          <p:cNvPr id="13" name="Łącznik prosty ze strzałką 12"/>
          <p:cNvCxnSpPr>
            <a:stCxn id="11" idx="3"/>
            <a:endCxn id="8" idx="1"/>
          </p:cNvCxnSpPr>
          <p:nvPr/>
        </p:nvCxnSpPr>
        <p:spPr>
          <a:xfrm flipV="1">
            <a:off x="7069976" y="2740556"/>
            <a:ext cx="1544869" cy="57404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11" idx="3"/>
            <a:endCxn id="9" idx="2"/>
          </p:cNvCxnSpPr>
          <p:nvPr/>
        </p:nvCxnSpPr>
        <p:spPr>
          <a:xfrm>
            <a:off x="7069976" y="3314601"/>
            <a:ext cx="1454080" cy="51044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ipsa 18"/>
          <p:cNvSpPr/>
          <p:nvPr/>
        </p:nvSpPr>
        <p:spPr>
          <a:xfrm>
            <a:off x="5652120" y="522920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5652120" y="4293096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7092280" y="4005064"/>
            <a:ext cx="18499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Wykształcenie wpływa na zarobki </a:t>
            </a:r>
          </a:p>
        </p:txBody>
      </p:sp>
      <p:cxnSp>
        <p:nvCxnSpPr>
          <p:cNvPr id="22" name="Łącznik prosty ze strzałką 21"/>
          <p:cNvCxnSpPr>
            <a:stCxn id="21" idx="1"/>
            <a:endCxn id="20" idx="7"/>
          </p:cNvCxnSpPr>
          <p:nvPr/>
        </p:nvCxnSpPr>
        <p:spPr>
          <a:xfrm flipH="1" flipV="1">
            <a:off x="6143821" y="4324732"/>
            <a:ext cx="948459" cy="14199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/>
          <p:cNvCxnSpPr>
            <a:stCxn id="21" idx="1"/>
            <a:endCxn id="19" idx="6"/>
          </p:cNvCxnSpPr>
          <p:nvPr/>
        </p:nvCxnSpPr>
        <p:spPr>
          <a:xfrm flipH="1">
            <a:off x="6228184" y="4466729"/>
            <a:ext cx="864096" cy="87048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a 27"/>
          <p:cNvSpPr/>
          <p:nvPr/>
        </p:nvSpPr>
        <p:spPr>
          <a:xfrm>
            <a:off x="5652120" y="558924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ole tekstowe 28"/>
          <p:cNvSpPr txBox="1"/>
          <p:nvPr/>
        </p:nvSpPr>
        <p:spPr>
          <a:xfrm>
            <a:off x="7092280" y="5445224"/>
            <a:ext cx="184990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Inne rasy muszą uczyć się dłużej, żeby zarabiać powyżej 50K</a:t>
            </a:r>
          </a:p>
        </p:txBody>
      </p:sp>
      <p:cxnSp>
        <p:nvCxnSpPr>
          <p:cNvPr id="30" name="Łącznik prosty ze strzałką 29"/>
          <p:cNvCxnSpPr>
            <a:stCxn id="29" idx="1"/>
            <a:endCxn id="28" idx="6"/>
          </p:cNvCxnSpPr>
          <p:nvPr/>
        </p:nvCxnSpPr>
        <p:spPr>
          <a:xfrm flipH="1" flipV="1">
            <a:off x="6228184" y="5877272"/>
            <a:ext cx="864096" cy="16811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</a:t>
            </a:r>
            <a:r>
              <a:rPr lang="pl-PL" dirty="0" err="1" smtClean="0"/>
              <a:t>wielodzielcze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5527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80928"/>
            <a:ext cx="67611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PI, WIMiIP, AGH</a:t>
            </a:r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Regresja logistyczna (logit)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7"/>
            <a:ext cx="7056784" cy="1512168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Regresja logistyczna </a:t>
            </a:r>
            <a:r>
              <a:rPr lang="pl-PL" dirty="0" smtClean="0"/>
              <a:t>pozwala na obliczanie prawdopodobieństwa zdarzenia mogącego wystąpić lub nie (</a:t>
            </a:r>
            <a:r>
              <a:rPr lang="pl-PL" dirty="0" smtClean="0">
                <a:solidFill>
                  <a:srgbClr val="006699"/>
                </a:solidFill>
              </a:rPr>
              <a:t>binarna zmienna zależna</a:t>
            </a:r>
            <a:r>
              <a:rPr lang="pl-PL" dirty="0" smtClean="0"/>
              <a:t>). </a:t>
            </a:r>
            <a:endParaRPr lang="pl-PL" dirty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pic>
        <p:nvPicPr>
          <p:cNvPr id="359431" name="Picture 7" descr="\operatorname{logit}^{-1}(\alpha) = \frac{1}{1 + \operatorname{exp}(-\alpha)}"/>
          <p:cNvPicPr>
            <a:picLocks noChangeAspect="1" noChangeArrowheads="1"/>
          </p:cNvPicPr>
          <p:nvPr/>
        </p:nvPicPr>
        <p:blipFill>
          <a:blip r:embed="rId2" cstate="print">
            <a:lum contrast="-21000"/>
          </a:blip>
          <a:srcRect/>
          <a:stretch>
            <a:fillRect/>
          </a:stretch>
        </p:blipFill>
        <p:spPr bwMode="auto">
          <a:xfrm>
            <a:off x="4283968" y="4005064"/>
            <a:ext cx="3889375" cy="814388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251520" y="3645024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Funkcja przekształcająca prawdopodobieństwo na logarytm szansy zwana jest logitem:</a:t>
            </a:r>
            <a:endParaRPr lang="pl-PL" sz="24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21196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latin typeface="+mn-lt"/>
              </a:rPr>
              <a:t>gdzie </a:t>
            </a:r>
            <a:br>
              <a:rPr lang="pl-PL" dirty="0" smtClean="0">
                <a:latin typeface="+mn-lt"/>
              </a:rPr>
            </a:br>
            <a:r>
              <a:rPr lang="pl-PL" i="1" dirty="0" err="1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a</a:t>
            </a:r>
            <a:r>
              <a:rPr lang="pl-PL" i="1" baseline="-25000" dirty="0" err="1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i</a:t>
            </a:r>
            <a:r>
              <a:rPr lang="pl-PL" i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 , i = 0,...,k </a:t>
            </a:r>
            <a:r>
              <a:rPr lang="pl-PL" dirty="0" smtClean="0">
                <a:latin typeface="+mn-lt"/>
              </a:rPr>
              <a:t>- to współczynniki regresji </a:t>
            </a:r>
            <a:br>
              <a:rPr lang="pl-PL" dirty="0" smtClean="0">
                <a:latin typeface="+mn-lt"/>
              </a:rPr>
            </a:br>
            <a:r>
              <a:rPr lang="pl-PL" i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x</a:t>
            </a:r>
            <a:r>
              <a:rPr lang="pl-PL" i="1" baseline="-25000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1</a:t>
            </a:r>
            <a:r>
              <a:rPr lang="pl-PL" i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, x</a:t>
            </a:r>
            <a:r>
              <a:rPr lang="pl-PL" i="1" baseline="-25000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,...,x</a:t>
            </a:r>
            <a:r>
              <a:rPr lang="pl-PL" i="1" baseline="-25000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k</a:t>
            </a:r>
            <a:r>
              <a:rPr lang="pl-PL" dirty="0" smtClean="0">
                <a:latin typeface="+mn-lt"/>
              </a:rPr>
              <a:t> - to zmienne niezależne, które mogą być mierzalne lub jakościowe.</a:t>
            </a:r>
            <a:endParaRPr lang="pl-PL" dirty="0">
              <a:latin typeface="+mn-lt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067944" y="2636912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latin typeface="+mn-lt"/>
              </a:rPr>
              <a:t>Zamiast określać prawdopodobieństwo klasycznie, za pomocą stosunku liczby sukcesów do liczby wszystkich prób, oblicza się </a:t>
            </a:r>
            <a:r>
              <a:rPr lang="pl-PL" i="1" dirty="0" smtClean="0">
                <a:solidFill>
                  <a:srgbClr val="006699"/>
                </a:solidFill>
                <a:latin typeface="+mn-lt"/>
              </a:rPr>
              <a:t>szansę</a:t>
            </a:r>
            <a:r>
              <a:rPr lang="pl-PL" dirty="0" smtClean="0">
                <a:latin typeface="+mn-lt"/>
              </a:rPr>
              <a:t>, czyli stosunek liczby sukcesów do liczby porażek.</a:t>
            </a:r>
            <a:endParaRPr lang="pl-PL" dirty="0">
              <a:latin typeface="+mn-lt"/>
            </a:endParaRPr>
          </a:p>
        </p:txBody>
      </p:sp>
      <p:pic>
        <p:nvPicPr>
          <p:cNvPr id="9" name="Picture 8" descr="Untitled-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23528" y="2780928"/>
            <a:ext cx="3324225" cy="50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4006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204864"/>
            <a:ext cx="526732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Histogramy skategoryzowane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5220072" cy="3875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284984"/>
            <a:ext cx="4114100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5198" y="692696"/>
            <a:ext cx="408880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525268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3450" y="0"/>
            <a:ext cx="440055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79089"/>
            <a:ext cx="4644007" cy="347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67586" name="Picture 2" descr="Znalezione obrazy dla zapytania categorized histo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52950" cy="3429001"/>
          </a:xfrm>
          <a:prstGeom prst="rect">
            <a:avLst/>
          </a:prstGeom>
          <a:noFill/>
        </p:spPr>
      </p:pic>
      <p:pic>
        <p:nvPicPr>
          <p:cNvPr id="67588" name="Picture 4" descr="Znalezione obrazy dla zapytania categorized histo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5" y="3573016"/>
            <a:ext cx="5248275" cy="2981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Tabele raportujące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7339930" cy="444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581128"/>
            <a:ext cx="73326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871232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Porównanie dwóch wskaźników struktury (proporcji)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Zweryfikujmy hipotezę o większym procencie wyzdrowień w grupie psów leczonych nową szczepionką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3829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467544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Z menu Statystyka wybieramy opcję Statystyki podstawowe i tabele. Następnie w otwierającym się oknie wybieramy opcję Inne testy istotności. </a:t>
            </a:r>
            <a:endParaRPr lang="pl-PL" dirty="0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41338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Wykresy rozrzutu (skategoryzowane i 3D)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3"/>
            <a:ext cx="4032448" cy="35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Obraz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57531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1a (ANOVA)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Wiadomo, że związki chemiczne stosowane w leczeniu nowotworów mogą powodować obniżenie poziomu hemoglobiny we krwi (niedokrwistość).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przypadku pewnego związku chemicznego stosowanego w leczeniu nowotworów (Lek A) podejrzewano, że przy długotrwałym stosowaniu powoduje niedokrwistość (stężenie hemoglobiny we krwi poniżej 11g/dl) w większym stopniu niż inne leki tego typu.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Do badania włączono grupę 24 osób z rozpoznaniem nowotworu. 10 z nich podawano wspomniany lek A. Pozostałym pacjentom podawano inne leki o podobnym działaniu. 7 pacjentów zażywało lek B, a 7 lek C.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dirty="0" smtClean="0"/>
              <a:t>W momencie przystąpienie do badania u wszystkich pacjentów poziom hemoglobiny we krwi był prawidłowy. Po zakończonej obserwacji u pacjentów ponownie wykonano morfologię krwi. Wyniki badania poziomu hemoglobiny u badanych były następujące:</a:t>
            </a:r>
          </a:p>
          <a:p>
            <a:pPr marL="179388" indent="-179388">
              <a:buFont typeface="Arial" pitchFamily="34" charset="0"/>
              <a:buChar char="•"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1b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</p:nvPr>
        </p:nvGraphicFramePr>
        <p:xfrm>
          <a:off x="2123728" y="1124744"/>
          <a:ext cx="4762500" cy="33185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587500"/>
                <a:gridCol w="1587500"/>
                <a:gridCol w="1587500"/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A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B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2400" b="1" dirty="0"/>
                        <a:t>Lek C</a:t>
                      </a:r>
                    </a:p>
                  </a:txBody>
                  <a:tcPr marL="9525" marR="9525" marT="9525" marB="9525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10,2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14,3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10,4</a:t>
                      </a:r>
                    </a:p>
                  </a:txBody>
                  <a:tcPr marL="9525" marR="9525" marT="9525" marB="952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8,7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14,1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12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12,5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17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13,6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13,2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13,5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7,6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14,7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8,2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15,3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9,8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9,3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14,9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10,9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11,6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14,2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/>
                        <a:t> 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800" dirty="0"/>
                        <a:t> </a:t>
                      </a: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1043608" y="4725144"/>
            <a:ext cx="720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+mj-lt"/>
              </a:rPr>
              <a:t>Czy pacjenci przyjmujący lek A po zakończeniu terapii mieli niższy poziom hemoglobiny we krwi niż pacjenci leczeni innymi lekami?</a:t>
            </a:r>
            <a:endParaRPr lang="pl-PL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4049" y="2492896"/>
            <a:ext cx="4139952" cy="1800200"/>
          </a:xfrm>
        </p:spPr>
        <p:txBody>
          <a:bodyPr/>
          <a:lstStyle/>
          <a:p>
            <a:r>
              <a:rPr lang="pl-PL" sz="2000" dirty="0"/>
              <a:t>Funkcja logistyczna przyjmuje wartości od 0 do 1. </a:t>
            </a:r>
          </a:p>
          <a:p>
            <a:r>
              <a:rPr lang="pl-PL" sz="2000" dirty="0"/>
              <a:t>Model może opisywać prawdopodobieństwo zachorowania lub szansę wyzdrowienia</a:t>
            </a:r>
          </a:p>
        </p:txBody>
      </p:sp>
      <p:pic>
        <p:nvPicPr>
          <p:cNvPr id="360453" name="Picture 5" descr="_RYSUNE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4608512" cy="2894012"/>
          </a:xfrm>
          <a:prstGeom prst="rect">
            <a:avLst/>
          </a:prstGeom>
          <a:noFill/>
        </p:spPr>
      </p:pic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468313" y="4437112"/>
            <a:ext cx="7920037" cy="201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dirty="0">
                <a:latin typeface="+mn-lt"/>
              </a:rPr>
              <a:t>Model wprowadza pewną wartość progową, po przekroczeniu której gwałtownie wzrasta prawdopodobieństwo.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dirty="0">
                <a:latin typeface="+mn-lt"/>
              </a:rPr>
              <a:t>Model często wykorzystywany w badaniach medycznych</a:t>
            </a:r>
          </a:p>
          <a:p>
            <a:pPr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 dirty="0">
                <a:latin typeface="+mn-lt"/>
              </a:rPr>
              <a:t>Szansa 				Iloraz szans</a:t>
            </a:r>
          </a:p>
        </p:txBody>
      </p:sp>
      <p:pic>
        <p:nvPicPr>
          <p:cNvPr id="360456" name="Picture 8" descr="Untitled-5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7544" y="6093296"/>
            <a:ext cx="3324225" cy="504825"/>
          </a:xfrm>
          <a:prstGeom prst="rect">
            <a:avLst/>
          </a:prstGeom>
          <a:noFill/>
        </p:spPr>
      </p:pic>
      <p:pic>
        <p:nvPicPr>
          <p:cNvPr id="360458" name="Picture 10" descr="Untitled-6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283968" y="6093296"/>
            <a:ext cx="3181350" cy="514350"/>
          </a:xfrm>
          <a:prstGeom prst="rect">
            <a:avLst/>
          </a:prstGeom>
          <a:noFill/>
        </p:spPr>
      </p:pic>
      <p:pic>
        <p:nvPicPr>
          <p:cNvPr id="46899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960440" cy="236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1c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395536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i="1" dirty="0" smtClean="0">
                <a:latin typeface="+mj-lt"/>
              </a:rPr>
              <a:t>Zakładamy normalność rozkładów oraz jednorodność wariancji w grupach. </a:t>
            </a:r>
            <a:endParaRPr lang="pl-PL" dirty="0">
              <a:latin typeface="+mj-lt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1812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988840"/>
            <a:ext cx="46291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5724128" y="1052736"/>
            <a:ext cx="3419872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 smtClean="0">
                <a:latin typeface="+mj-lt"/>
              </a:rPr>
              <a:t>Stąd wniosek, że poziom hemoglobiny u pacjentów stosujących różne leki różni się istotnie.</a:t>
            </a:r>
            <a:endParaRPr lang="pl-PL" dirty="0">
              <a:latin typeface="+mj-lt"/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8100392" y="1988840"/>
            <a:ext cx="0" cy="33123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5724525"/>
            <a:ext cx="4010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4797152"/>
            <a:ext cx="44862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653136"/>
            <a:ext cx="19907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Przykład 1d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052736"/>
            <a:ext cx="4824536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780928"/>
            <a:ext cx="4503440" cy="33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365104"/>
            <a:ext cx="2376264" cy="196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Płace – wykres rozrzutu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00800" cy="538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Macierz wykresów rozrzutu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6799263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6099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940152" y="1700808"/>
            <a:ext cx="259228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Na wszystkich poziomach edukacji kobiety zarabiają mniej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539552" y="4509120"/>
            <a:ext cx="25922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Najmniejsza różnica dla „średnie ogólne”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082337"/>
            <a:ext cx="5580112" cy="377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28592" cy="4002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23928" y="0"/>
            <a:ext cx="5040486" cy="980728"/>
          </a:xfrm>
        </p:spPr>
        <p:txBody>
          <a:bodyPr/>
          <a:lstStyle/>
          <a:p>
            <a:r>
              <a:rPr lang="pl-PL" dirty="0" smtClean="0">
                <a:solidFill>
                  <a:srgbClr val="006699"/>
                </a:solidFill>
              </a:rPr>
              <a:t>Wykresy interakcji </a:t>
            </a:r>
            <a:br>
              <a:rPr lang="pl-PL" dirty="0" smtClean="0">
                <a:solidFill>
                  <a:srgbClr val="006699"/>
                </a:solidFill>
              </a:rPr>
            </a:br>
            <a:r>
              <a:rPr lang="pl-PL" dirty="0" smtClean="0">
                <a:solidFill>
                  <a:srgbClr val="006699"/>
                </a:solidFill>
              </a:rPr>
              <a:t>(ANOVA)</a:t>
            </a:r>
            <a:endParaRPr lang="pl-PL" dirty="0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Przekroje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436097" y="1268413"/>
            <a:ext cx="3528392" cy="5113337"/>
          </a:xfrm>
        </p:spPr>
        <p:txBody>
          <a:bodyPr/>
          <a:lstStyle/>
          <a:p>
            <a:r>
              <a:rPr lang="pl-PL" dirty="0" smtClean="0"/>
              <a:t>Skategoryzowane wykresy ramka-wąsy, </a:t>
            </a:r>
          </a:p>
          <a:p>
            <a:r>
              <a:rPr lang="pl-PL" dirty="0" smtClean="0"/>
              <a:t>dwa czynniki: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Wykształcenie,</a:t>
            </a:r>
          </a:p>
          <a:p>
            <a:pPr lvl="1">
              <a:buFont typeface="Arial" pitchFamily="34" charset="0"/>
              <a:buChar char="•"/>
            </a:pPr>
            <a:r>
              <a:rPr lang="pl-PL" dirty="0" smtClean="0"/>
              <a:t>Płeć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4953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Rozkłady dwuwymiarowe </a:t>
            </a:r>
            <a:br>
              <a:rPr lang="pl-PL" dirty="0" smtClean="0"/>
            </a:br>
            <a:r>
              <a:rPr lang="pl-PL" dirty="0" smtClean="0"/>
              <a:t>histogramy skategoryzowane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5638081" cy="576064"/>
          </a:xfrm>
        </p:spPr>
        <p:txBody>
          <a:bodyPr/>
          <a:lstStyle/>
          <a:p>
            <a:r>
              <a:rPr lang="pl-PL" dirty="0" smtClean="0"/>
              <a:t>Tabela </a:t>
            </a:r>
            <a:r>
              <a:rPr lang="pl-PL" dirty="0" err="1" smtClean="0"/>
              <a:t>dwudzielcza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48211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792715"/>
            <a:ext cx="4372744" cy="4065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1331640" y="6165304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histogram skategoryzowany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3212976"/>
            <a:ext cx="7921625" cy="784870"/>
          </a:xfrm>
          <a:noFill/>
        </p:spPr>
        <p:txBody>
          <a:bodyPr lIns="0" tIns="0" rIns="0" bIns="0" anchor="t"/>
          <a:lstStyle/>
          <a:p>
            <a:pPr eaLnBrk="1" hangingPunct="1">
              <a:lnSpc>
                <a:spcPts val="3800"/>
              </a:lnSpc>
            </a:pPr>
            <a:r>
              <a:rPr lang="pl-PL" dirty="0" smtClean="0">
                <a:solidFill>
                  <a:srgbClr val="006699"/>
                </a:solidFill>
              </a:rPr>
              <a:t>Statystyczna analiza danych jakościowych</a:t>
            </a:r>
            <a:br>
              <a:rPr lang="pl-PL" dirty="0" smtClean="0">
                <a:solidFill>
                  <a:srgbClr val="006699"/>
                </a:solidFill>
              </a:rPr>
            </a:br>
            <a:endParaRPr lang="pl-PL" dirty="0" smtClean="0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3337</TotalTime>
  <Words>3284</Words>
  <Application>Microsoft Office PowerPoint</Application>
  <PresentationFormat>Pokaz na ekranie (4:3)</PresentationFormat>
  <Paragraphs>621</Paragraphs>
  <Slides>87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87</vt:i4>
      </vt:variant>
    </vt:vector>
  </HeadingPairs>
  <TitlesOfParts>
    <vt:vector size="91" baseType="lpstr">
      <vt:lpstr>Projekt domyślny</vt:lpstr>
      <vt:lpstr>Graph</vt:lpstr>
      <vt:lpstr>Równanie</vt:lpstr>
      <vt:lpstr>Spreadsheet</vt:lpstr>
      <vt:lpstr>Slajd 1</vt:lpstr>
      <vt:lpstr>Regresja ze zmienną jakościową</vt:lpstr>
      <vt:lpstr>Slajd 3</vt:lpstr>
      <vt:lpstr>Slajd 4</vt:lpstr>
      <vt:lpstr>Skategoryzowane wykresy rozrzutu</vt:lpstr>
      <vt:lpstr>Regresja logistyczna</vt:lpstr>
      <vt:lpstr>Regresja logistyczna (logit)</vt:lpstr>
      <vt:lpstr>Slajd 8</vt:lpstr>
      <vt:lpstr>Statystyczna analiza danych jakościowych </vt:lpstr>
      <vt:lpstr>Wprowadzenie</vt:lpstr>
      <vt:lpstr>Cechy – atrybuty – zmienne jakościowe  i ich związek z ilościowymi </vt:lpstr>
      <vt:lpstr>Interpretacja danych jakościowych uporządkowanych </vt:lpstr>
      <vt:lpstr>Interpretacja wyników analizy ocen  wyrażanych w różnych skalach</vt:lpstr>
      <vt:lpstr>Skale stosowane dla zmiennych ilościowych</vt:lpstr>
      <vt:lpstr>Przypisywanie zmiennym ilościowym wartości jakościowych - zmienne skategoryzowane</vt:lpstr>
      <vt:lpstr>Przykład</vt:lpstr>
      <vt:lpstr>Uwagi do testu zgodności</vt:lpstr>
      <vt:lpstr>Testowanie złożonej hipotezy o zgodności</vt:lpstr>
      <vt:lpstr>Przykład </vt:lpstr>
      <vt:lpstr>Przykład cd</vt:lpstr>
      <vt:lpstr>Wnioskowanie o zmiennych jakościowych.  Testowanie zgodności</vt:lpstr>
      <vt:lpstr>Testowanie niezależności</vt:lpstr>
      <vt:lpstr>Analiza studenckiej oceny kadry  – test jednorodności</vt:lpstr>
      <vt:lpstr>Tablice kontyngencji tabele liczebności, tabele krzyżowe albo rozdzielcze,  a w przypadku dwóch wskaźników także dwudzielcze </vt:lpstr>
      <vt:lpstr>Przykład</vt:lpstr>
      <vt:lpstr>Slajd 26</vt:lpstr>
      <vt:lpstr>Slajd 27</vt:lpstr>
      <vt:lpstr>Korelacje nieparametryczne </vt:lpstr>
      <vt:lpstr>R Spearmana</vt:lpstr>
      <vt:lpstr> Kendalla</vt:lpstr>
      <vt:lpstr>Slajd 31</vt:lpstr>
      <vt:lpstr>Gamma</vt:lpstr>
      <vt:lpstr>Współczynnik V - Cramera</vt:lpstr>
      <vt:lpstr>Slajd 34</vt:lpstr>
      <vt:lpstr>Slajd 35</vt:lpstr>
      <vt:lpstr>Slajd 36</vt:lpstr>
      <vt:lpstr>Wielokrotne odpowiedzi</vt:lpstr>
      <vt:lpstr>Metody doboru zmiennych do modelu</vt:lpstr>
      <vt:lpstr>Ocena zmiennych objaśniających</vt:lpstr>
      <vt:lpstr>Dobór zmiennych do modelu</vt:lpstr>
      <vt:lpstr>Macierz korelacji</vt:lpstr>
      <vt:lpstr>Dobór zmiennych do modelu</vt:lpstr>
      <vt:lpstr>Wybór zmiennych do modelu</vt:lpstr>
      <vt:lpstr>STATISTICA - Dobór i eliminacja zmiennych</vt:lpstr>
      <vt:lpstr>Chi-kwadrat. Test niezależności</vt:lpstr>
      <vt:lpstr>Chi-kwadrat. Test niezależności</vt:lpstr>
      <vt:lpstr>Dobór i eliminacja zmiennych</vt:lpstr>
      <vt:lpstr>Metoda Hellwiga optymalnego wyboru predyktant</vt:lpstr>
      <vt:lpstr>Indywidualne wskaźniki pojemności informacyjnej </vt:lpstr>
      <vt:lpstr>Slajd 50</vt:lpstr>
      <vt:lpstr>Slajd 51</vt:lpstr>
      <vt:lpstr>Slajd 52</vt:lpstr>
      <vt:lpstr>Metoda analizy grafów (metoda Bartosiewicz)</vt:lpstr>
      <vt:lpstr>Metoda analizy grafów (metoda Bartosiewicz)</vt:lpstr>
      <vt:lpstr>Slajd 55</vt:lpstr>
      <vt:lpstr>Slajd 56</vt:lpstr>
      <vt:lpstr>wybór predyktorów – ocena zależności zmiennych</vt:lpstr>
      <vt:lpstr>Przykłady w STATISTICA</vt:lpstr>
      <vt:lpstr>Macierz korelacji</vt:lpstr>
      <vt:lpstr>Dobór i eliminacja zmiennych</vt:lpstr>
      <vt:lpstr>Ważność predyktorów</vt:lpstr>
      <vt:lpstr>Zmienne jakościowe</vt:lpstr>
      <vt:lpstr>Tablice kontyngencji (tabele przestawne) tabele liczebności, tabele krzyżowe albo rozdzielcze,  a w przypadku dwóch wskaźników także dwudzielcze </vt:lpstr>
      <vt:lpstr>Przykład</vt:lpstr>
      <vt:lpstr>Tabele przestawne Excel</vt:lpstr>
      <vt:lpstr>Slajd 66</vt:lpstr>
      <vt:lpstr>Liczba godzin w pracy w tygodniu</vt:lpstr>
      <vt:lpstr>Zarobki vs. Rasa vs. Edukacja</vt:lpstr>
      <vt:lpstr>Tabele wielodzielcze</vt:lpstr>
      <vt:lpstr>Slajd 70</vt:lpstr>
      <vt:lpstr>Histogramy skategoryzowane</vt:lpstr>
      <vt:lpstr>Slajd 72</vt:lpstr>
      <vt:lpstr>Slajd 73</vt:lpstr>
      <vt:lpstr>Tabele raportujące</vt:lpstr>
      <vt:lpstr>Slajd 75</vt:lpstr>
      <vt:lpstr>Porównanie dwóch wskaźników struktury (proporcji)</vt:lpstr>
      <vt:lpstr>Wykresy rozrzutu (skategoryzowane i 3D)</vt:lpstr>
      <vt:lpstr>Przykład 1a (ANOVA)</vt:lpstr>
      <vt:lpstr>Przykład 1b</vt:lpstr>
      <vt:lpstr>Przykład 1c</vt:lpstr>
      <vt:lpstr>Przykład 1d</vt:lpstr>
      <vt:lpstr>Slajd 82</vt:lpstr>
      <vt:lpstr>Płace – wykres rozrzutu</vt:lpstr>
      <vt:lpstr>Macierz wykresów rozrzutu </vt:lpstr>
      <vt:lpstr>Wykresy interakcji  (ANOVA)</vt:lpstr>
      <vt:lpstr>Przekroje</vt:lpstr>
      <vt:lpstr>Rozkłady dwuwymiarowe  histogramy skategoryzowane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102</cp:revision>
  <dcterms:created xsi:type="dcterms:W3CDTF">2009-12-04T09:17:17Z</dcterms:created>
  <dcterms:modified xsi:type="dcterms:W3CDTF">2020-03-13T14:37:52Z</dcterms:modified>
</cp:coreProperties>
</file>