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6" r:id="rId2"/>
    <p:sldId id="365" r:id="rId3"/>
    <p:sldId id="371" r:id="rId4"/>
    <p:sldId id="372" r:id="rId5"/>
    <p:sldId id="373" r:id="rId6"/>
    <p:sldId id="374" r:id="rId7"/>
    <p:sldId id="375" r:id="rId8"/>
    <p:sldId id="376" r:id="rId9"/>
    <p:sldId id="377" r:id="rId10"/>
    <p:sldId id="429" r:id="rId11"/>
    <p:sldId id="427" r:id="rId12"/>
    <p:sldId id="378" r:id="rId13"/>
    <p:sldId id="379" r:id="rId14"/>
    <p:sldId id="380" r:id="rId15"/>
    <p:sldId id="381" r:id="rId16"/>
    <p:sldId id="382" r:id="rId17"/>
    <p:sldId id="383" r:id="rId18"/>
    <p:sldId id="384" r:id="rId19"/>
    <p:sldId id="430" r:id="rId20"/>
    <p:sldId id="431" r:id="rId21"/>
    <p:sldId id="432" r:id="rId22"/>
    <p:sldId id="386" r:id="rId23"/>
    <p:sldId id="387" r:id="rId24"/>
    <p:sldId id="388" r:id="rId25"/>
    <p:sldId id="389" r:id="rId26"/>
    <p:sldId id="390" r:id="rId27"/>
    <p:sldId id="391" r:id="rId28"/>
    <p:sldId id="392" r:id="rId29"/>
    <p:sldId id="393" r:id="rId30"/>
    <p:sldId id="394" r:id="rId31"/>
    <p:sldId id="396" r:id="rId32"/>
    <p:sldId id="397" r:id="rId33"/>
    <p:sldId id="433" r:id="rId34"/>
    <p:sldId id="398" r:id="rId35"/>
    <p:sldId id="399" r:id="rId36"/>
    <p:sldId id="434" r:id="rId37"/>
    <p:sldId id="435"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6" r:id="rId52"/>
    <p:sldId id="425" r:id="rId53"/>
    <p:sldId id="418" r:id="rId54"/>
    <p:sldId id="419" r:id="rId55"/>
    <p:sldId id="420" r:id="rId56"/>
    <p:sldId id="421" r:id="rId57"/>
    <p:sldId id="422" r:id="rId58"/>
    <p:sldId id="423" r:id="rId59"/>
    <p:sldId id="424" r:id="rId60"/>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2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latin typeface="Arial" charset="0"/>
            </a:endParaRPr>
          </a:p>
        </p:txBody>
      </p:sp>
      <p:sp>
        <p:nvSpPr>
          <p:cNvPr id="5" name="Line 12"/>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latin typeface="Arial" charset="0"/>
            </a:endParaRPr>
          </a:p>
        </p:txBody>
      </p:sp>
      <p:pic>
        <p:nvPicPr>
          <p:cNvPr id="6" name="Picture 13" descr="logoAGH_bw"/>
          <p:cNvPicPr>
            <a:picLocks noChangeAspect="1" noChangeArrowheads="1"/>
          </p:cNvPicPr>
          <p:nvPr userDrawn="1"/>
        </p:nvPicPr>
        <p:blipFill>
          <a:blip r:embed="rId2" cstate="print"/>
          <a:srcRect/>
          <a:stretch>
            <a:fillRect/>
          </a:stretch>
        </p:blipFill>
        <p:spPr bwMode="auto">
          <a:xfrm>
            <a:off x="251520" y="188640"/>
            <a:ext cx="368300" cy="720725"/>
          </a:xfrm>
          <a:prstGeom prst="rect">
            <a:avLst/>
          </a:prstGeom>
          <a:noFill/>
          <a:ln w="9525">
            <a:noFill/>
            <a:miter lim="800000"/>
            <a:headEnd/>
            <a:tailEnd/>
          </a:ln>
        </p:spPr>
      </p:pic>
      <p:sp>
        <p:nvSpPr>
          <p:cNvPr id="5122" name="Rectangle 2"/>
          <p:cNvSpPr>
            <a:spLocks noGrp="1" noChangeArrowheads="1"/>
          </p:cNvSpPr>
          <p:nvPr>
            <p:ph type="ctrTitle"/>
          </p:nvPr>
        </p:nvSpPr>
        <p:spPr>
          <a:xfrm>
            <a:off x="900113" y="188913"/>
            <a:ext cx="7488237" cy="606425"/>
          </a:xfrm>
        </p:spPr>
        <p:txBody>
          <a:bodyPr/>
          <a:lstStyle>
            <a:lvl1pPr>
              <a:defRPr/>
            </a:lvl1pPr>
          </a:lstStyle>
          <a:p>
            <a:r>
              <a:rPr lang="pl-PL"/>
              <a:t>Kliknij, aby edytować styl wzorca tytułu</a:t>
            </a:r>
          </a:p>
        </p:txBody>
      </p:sp>
      <p:sp>
        <p:nvSpPr>
          <p:cNvPr id="5123" name="Rectangle 3"/>
          <p:cNvSpPr>
            <a:spLocks noGrp="1" noChangeArrowheads="1"/>
          </p:cNvSpPr>
          <p:nvPr>
            <p:ph type="subTitle" idx="1"/>
          </p:nvPr>
        </p:nvSpPr>
        <p:spPr>
          <a:xfrm>
            <a:off x="1331913" y="3068638"/>
            <a:ext cx="6400800" cy="1225550"/>
          </a:xfrm>
        </p:spPr>
        <p:txBody>
          <a:bodyPr/>
          <a:lstStyle>
            <a:lvl1pPr algn="ctr">
              <a:defRPr sz="3200"/>
            </a:lvl1pPr>
          </a:lstStyle>
          <a:p>
            <a:r>
              <a:rPr lang="pl-PL"/>
              <a:t>Kliknij, aby edytować styl wzorca podtytułu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59313" y="1268413"/>
            <a:ext cx="4038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59313" y="3900488"/>
            <a:ext cx="4038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reserve="1">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59313" y="1268413"/>
            <a:ext cx="4038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59313" y="3900488"/>
            <a:ext cx="4038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8229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8313" y="3900488"/>
            <a:ext cx="8229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900113" y="188913"/>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20483" name="Rectangle 3"/>
          <p:cNvSpPr>
            <a:spLocks noGrp="1" noChangeArrowheads="1"/>
          </p:cNvSpPr>
          <p:nvPr>
            <p:ph type="body" idx="1"/>
          </p:nvPr>
        </p:nvSpPr>
        <p:spPr bwMode="auto">
          <a:xfrm>
            <a:off x="468313" y="1268413"/>
            <a:ext cx="8229600"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34" name="Line 10"/>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latin typeface="Calibri" pitchFamily="34" charset="0"/>
            </a:endParaRPr>
          </a:p>
        </p:txBody>
      </p:sp>
      <p:pic>
        <p:nvPicPr>
          <p:cNvPr id="20486" name="Picture 11" descr="logoAGH_bw"/>
          <p:cNvPicPr>
            <a:picLocks noChangeAspect="1" noChangeArrowheads="1"/>
          </p:cNvPicPr>
          <p:nvPr userDrawn="1"/>
        </p:nvPicPr>
        <p:blipFill>
          <a:blip r:embed="rId8" cstate="print"/>
          <a:srcRect/>
          <a:stretch>
            <a:fillRect/>
          </a:stretch>
        </p:blipFill>
        <p:spPr bwMode="auto">
          <a:xfrm>
            <a:off x="251520" y="188640"/>
            <a:ext cx="368300" cy="720725"/>
          </a:xfrm>
          <a:prstGeom prst="rect">
            <a:avLst/>
          </a:prstGeom>
          <a:noFill/>
          <a:ln w="9525">
            <a:noFill/>
            <a:miter lim="800000"/>
            <a:headEnd/>
            <a:tailEnd/>
          </a:ln>
        </p:spPr>
      </p:pic>
      <p:sp>
        <p:nvSpPr>
          <p:cNvPr id="1036" name="Line 12"/>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latin typeface="Calibri" pitchFamily="34" charset="0"/>
            </a:endParaRPr>
          </a:p>
        </p:txBody>
      </p:sp>
      <p:sp>
        <p:nvSpPr>
          <p:cNvPr id="1038" name="Rectangle 14"/>
          <p:cNvSpPr>
            <a:spLocks noChangeArrowheads="1"/>
          </p:cNvSpPr>
          <p:nvPr/>
        </p:nvSpPr>
        <p:spPr bwMode="auto">
          <a:xfrm>
            <a:off x="8675688" y="6597650"/>
            <a:ext cx="468312" cy="260350"/>
          </a:xfrm>
          <a:prstGeom prst="rect">
            <a:avLst/>
          </a:prstGeom>
          <a:noFill/>
          <a:ln w="9525">
            <a:noFill/>
            <a:miter lim="800000"/>
            <a:headEnd/>
            <a:tailEnd/>
          </a:ln>
          <a:effectLst/>
        </p:spPr>
        <p:txBody>
          <a:bodyPr anchor="b"/>
          <a:lstStyle/>
          <a:p>
            <a:pPr algn="r">
              <a:defRPr/>
            </a:pPr>
            <a:fld id="{1E4CF2A1-5F89-4420-9B6D-9348B0EDDA14}" type="slidenum">
              <a:rPr lang="pl-PL" sz="1000">
                <a:latin typeface="Calibri" pitchFamily="34" charset="0"/>
              </a:rPr>
              <a:pPr algn="r">
                <a:defRPr/>
              </a:pPr>
              <a:t>‹#›</a:t>
            </a:fld>
            <a:endParaRPr lang="pl-PL" sz="100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83" r:id="rId2"/>
    <p:sldLayoutId id="2147483693" r:id="rId3"/>
    <p:sldLayoutId id="2147483695" r:id="rId4"/>
    <p:sldLayoutId id="2147483696" r:id="rId5"/>
    <p:sldLayoutId id="2147483697" r:id="rId6"/>
  </p:sldLayoutIdLst>
  <p:hf sldNum="0" hdr="0" dt="0"/>
  <p:txStyles>
    <p:titleStyle>
      <a:lvl1pPr algn="ctr" rtl="0" eaLnBrk="0" fontAlgn="base" hangingPunct="0">
        <a:spcBef>
          <a:spcPct val="0"/>
        </a:spcBef>
        <a:spcAft>
          <a:spcPct val="0"/>
        </a:spcAft>
        <a:defRPr sz="2800">
          <a:solidFill>
            <a:schemeClr val="tx1"/>
          </a:solidFill>
          <a:latin typeface="Calibri" pitchFamily="34" charset="0"/>
          <a:ea typeface="+mj-ea"/>
          <a:cs typeface="+mj-cs"/>
        </a:defRPr>
      </a:lvl1pPr>
      <a:lvl2pPr algn="ctr" rtl="0" eaLnBrk="0" fontAlgn="base" hangingPunct="0">
        <a:spcBef>
          <a:spcPct val="0"/>
        </a:spcBef>
        <a:spcAft>
          <a:spcPct val="0"/>
        </a:spcAft>
        <a:defRPr sz="2800">
          <a:solidFill>
            <a:schemeClr val="tx1"/>
          </a:solidFill>
          <a:latin typeface="Georgia" pitchFamily="18" charset="0"/>
        </a:defRPr>
      </a:lvl2pPr>
      <a:lvl3pPr algn="ctr" rtl="0" eaLnBrk="0" fontAlgn="base" hangingPunct="0">
        <a:spcBef>
          <a:spcPct val="0"/>
        </a:spcBef>
        <a:spcAft>
          <a:spcPct val="0"/>
        </a:spcAft>
        <a:defRPr sz="2800">
          <a:solidFill>
            <a:schemeClr val="tx1"/>
          </a:solidFill>
          <a:latin typeface="Georgia" pitchFamily="18" charset="0"/>
        </a:defRPr>
      </a:lvl3pPr>
      <a:lvl4pPr algn="ctr" rtl="0" eaLnBrk="0" fontAlgn="base" hangingPunct="0">
        <a:spcBef>
          <a:spcPct val="0"/>
        </a:spcBef>
        <a:spcAft>
          <a:spcPct val="0"/>
        </a:spcAft>
        <a:defRPr sz="2800">
          <a:solidFill>
            <a:schemeClr val="tx1"/>
          </a:solidFill>
          <a:latin typeface="Georgia" pitchFamily="18" charset="0"/>
        </a:defRPr>
      </a:lvl4pPr>
      <a:lvl5pPr algn="ctr" rtl="0" eaLnBrk="0" fontAlgn="base" hangingPunct="0">
        <a:spcBef>
          <a:spcPct val="0"/>
        </a:spcBef>
        <a:spcAft>
          <a:spcPct val="0"/>
        </a:spcAft>
        <a:defRPr sz="2800">
          <a:solidFill>
            <a:schemeClr val="tx1"/>
          </a:solidFill>
          <a:latin typeface="Georgia" pitchFamily="18" charset="0"/>
        </a:defRPr>
      </a:lvl5pPr>
      <a:lvl6pPr marL="457200" algn="ctr" rtl="0" fontAlgn="base">
        <a:spcBef>
          <a:spcPct val="0"/>
        </a:spcBef>
        <a:spcAft>
          <a:spcPct val="0"/>
        </a:spcAft>
        <a:defRPr sz="2800">
          <a:solidFill>
            <a:schemeClr val="tx1"/>
          </a:solidFill>
          <a:latin typeface="Georgia" pitchFamily="18" charset="0"/>
        </a:defRPr>
      </a:lvl6pPr>
      <a:lvl7pPr marL="914400" algn="ctr" rtl="0" fontAlgn="base">
        <a:spcBef>
          <a:spcPct val="0"/>
        </a:spcBef>
        <a:spcAft>
          <a:spcPct val="0"/>
        </a:spcAft>
        <a:defRPr sz="2800">
          <a:solidFill>
            <a:schemeClr val="tx1"/>
          </a:solidFill>
          <a:latin typeface="Georgia" pitchFamily="18" charset="0"/>
        </a:defRPr>
      </a:lvl7pPr>
      <a:lvl8pPr marL="1371600" algn="ctr" rtl="0" fontAlgn="base">
        <a:spcBef>
          <a:spcPct val="0"/>
        </a:spcBef>
        <a:spcAft>
          <a:spcPct val="0"/>
        </a:spcAft>
        <a:defRPr sz="2800">
          <a:solidFill>
            <a:schemeClr val="tx1"/>
          </a:solidFill>
          <a:latin typeface="Georgia" pitchFamily="18" charset="0"/>
        </a:defRPr>
      </a:lvl8pPr>
      <a:lvl9pPr marL="1828800" algn="ctr" rtl="0" fontAlgn="base">
        <a:spcBef>
          <a:spcPct val="0"/>
        </a:spcBef>
        <a:spcAft>
          <a:spcPct val="0"/>
        </a:spcAft>
        <a:defRPr sz="2800">
          <a:solidFill>
            <a:schemeClr val="tx1"/>
          </a:solidFill>
          <a:latin typeface="Georgia" pitchFamily="18" charset="0"/>
        </a:defRPr>
      </a:lvl9pPr>
    </p:titleStyle>
    <p:bodyStyle>
      <a:lvl1pPr algn="l" rtl="0" eaLnBrk="0" fontAlgn="base" hangingPunct="0">
        <a:spcBef>
          <a:spcPct val="50000"/>
        </a:spcBef>
        <a:spcAft>
          <a:spcPct val="0"/>
        </a:spcAft>
        <a:buSzPct val="70000"/>
        <a:buFont typeface="Georgia" pitchFamily="18" charset="0"/>
        <a:defRPr sz="2800">
          <a:solidFill>
            <a:schemeClr val="tx1"/>
          </a:solidFill>
          <a:latin typeface="Calibri" pitchFamily="34" charset="0"/>
          <a:ea typeface="+mn-ea"/>
          <a:cs typeface="+mn-cs"/>
        </a:defRPr>
      </a:lvl1pPr>
      <a:lvl2pPr marL="825500" indent="-285750" algn="l" rtl="0" eaLnBrk="0" fontAlgn="base" hangingPunct="0">
        <a:spcBef>
          <a:spcPct val="50000"/>
        </a:spcBef>
        <a:spcAft>
          <a:spcPct val="0"/>
        </a:spcAft>
        <a:buFont typeface="Georgia" pitchFamily="18" charset="0"/>
        <a:buChar char="»"/>
        <a:defRPr sz="2400">
          <a:solidFill>
            <a:schemeClr val="tx1"/>
          </a:solidFill>
          <a:latin typeface="Calibri" pitchFamily="34" charset="0"/>
        </a:defRPr>
      </a:lvl2pPr>
      <a:lvl3pPr marL="1233488" indent="-228600" algn="l" rtl="0" eaLnBrk="0" fontAlgn="base" hangingPunct="0">
        <a:spcBef>
          <a:spcPct val="50000"/>
        </a:spcBef>
        <a:spcAft>
          <a:spcPct val="0"/>
        </a:spcAft>
        <a:buFont typeface="Georgia" pitchFamily="18" charset="0"/>
        <a:buChar char="–"/>
        <a:defRPr sz="2000">
          <a:solidFill>
            <a:schemeClr val="tx1"/>
          </a:solidFill>
          <a:latin typeface="Calibri" pitchFamily="34" charset="0"/>
        </a:defRPr>
      </a:lvl3pPr>
      <a:lvl4pPr marL="1641475" indent="-228600" algn="l" rtl="0" eaLnBrk="0" fontAlgn="base" hangingPunct="0">
        <a:spcBef>
          <a:spcPct val="50000"/>
        </a:spcBef>
        <a:spcAft>
          <a:spcPct val="0"/>
        </a:spcAft>
        <a:buChar char="–"/>
        <a:defRPr>
          <a:solidFill>
            <a:schemeClr val="tx1"/>
          </a:solidFill>
          <a:latin typeface="Calibri" pitchFamily="34" charset="0"/>
        </a:defRPr>
      </a:lvl4pPr>
      <a:lvl5pPr marL="2057400" indent="-228600" algn="l" rtl="0" eaLnBrk="0" fontAlgn="base" hangingPunct="0">
        <a:spcBef>
          <a:spcPct val="50000"/>
        </a:spcBef>
        <a:spcAft>
          <a:spcPct val="0"/>
        </a:spcAft>
        <a:buChar char="»"/>
        <a:defRPr>
          <a:solidFill>
            <a:schemeClr val="tx1"/>
          </a:solidFill>
          <a:latin typeface="Calibri" pitchFamily="34" charset="0"/>
        </a:defRPr>
      </a:lvl5pPr>
      <a:lvl6pPr marL="2514600" indent="-228600" algn="l" rtl="0" fontAlgn="base">
        <a:spcBef>
          <a:spcPct val="50000"/>
        </a:spcBef>
        <a:spcAft>
          <a:spcPct val="0"/>
        </a:spcAft>
        <a:buChar char="»"/>
        <a:defRPr>
          <a:solidFill>
            <a:schemeClr val="tx1"/>
          </a:solidFill>
          <a:latin typeface="+mn-lt"/>
        </a:defRPr>
      </a:lvl6pPr>
      <a:lvl7pPr marL="2971800" indent="-228600" algn="l" rtl="0" fontAlgn="base">
        <a:spcBef>
          <a:spcPct val="50000"/>
        </a:spcBef>
        <a:spcAft>
          <a:spcPct val="0"/>
        </a:spcAft>
        <a:buChar char="»"/>
        <a:defRPr>
          <a:solidFill>
            <a:schemeClr val="tx1"/>
          </a:solidFill>
          <a:latin typeface="+mn-lt"/>
        </a:defRPr>
      </a:lvl7pPr>
      <a:lvl8pPr marL="3429000" indent="-228600" algn="l" rtl="0" fontAlgn="base">
        <a:spcBef>
          <a:spcPct val="50000"/>
        </a:spcBef>
        <a:spcAft>
          <a:spcPct val="0"/>
        </a:spcAft>
        <a:buChar char="»"/>
        <a:defRPr>
          <a:solidFill>
            <a:schemeClr val="tx1"/>
          </a:solidFill>
          <a:latin typeface="+mn-lt"/>
        </a:defRPr>
      </a:lvl8pPr>
      <a:lvl9pPr marL="3886200" indent="-228600" algn="l" rtl="0" fontAlgn="base">
        <a:spcBef>
          <a:spcPct val="50000"/>
        </a:spcBef>
        <a:spcAft>
          <a:spcPct val="0"/>
        </a:spcAft>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24.png"/><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2.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55576" y="2924944"/>
            <a:ext cx="7488237" cy="576262"/>
          </a:xfrm>
        </p:spPr>
        <p:txBody>
          <a:bodyPr/>
          <a:lstStyle/>
          <a:p>
            <a:pPr eaLnBrk="1" hangingPunct="1"/>
            <a:r>
              <a:rPr lang="pl-PL" dirty="0" smtClean="0">
                <a:solidFill>
                  <a:srgbClr val="C00000"/>
                </a:solidFill>
              </a:rPr>
              <a:t>Analiza szeregów czasowych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Prognozowanie</a:t>
            </a:r>
            <a:endParaRPr lang="pl-PL" dirty="0"/>
          </a:p>
        </p:txBody>
      </p:sp>
      <p:sp>
        <p:nvSpPr>
          <p:cNvPr id="3" name="Symbol zastępczy zawartości 2"/>
          <p:cNvSpPr>
            <a:spLocks noGrp="1"/>
          </p:cNvSpPr>
          <p:nvPr>
            <p:ph idx="1"/>
          </p:nvPr>
        </p:nvSpPr>
        <p:spPr>
          <a:xfrm>
            <a:off x="468313" y="1124744"/>
            <a:ext cx="8229600" cy="5472607"/>
          </a:xfrm>
        </p:spPr>
        <p:txBody>
          <a:bodyPr>
            <a:normAutofit fontScale="92500" lnSpcReduction="10000"/>
          </a:bodyPr>
          <a:lstStyle/>
          <a:p>
            <a:pPr marL="179388" indent="-179388">
              <a:buFont typeface="Arial" pitchFamily="34" charset="0"/>
              <a:buChar char="•"/>
            </a:pPr>
            <a:r>
              <a:rPr lang="pl-PL" dirty="0" smtClean="0"/>
              <a:t>Modele naiwne</a:t>
            </a:r>
          </a:p>
          <a:p>
            <a:pPr marL="179388" indent="-179388">
              <a:buFont typeface="Arial" pitchFamily="34" charset="0"/>
              <a:buChar char="•"/>
            </a:pPr>
            <a:r>
              <a:rPr lang="pl-PL" dirty="0" smtClean="0"/>
              <a:t>Średnie ruchome</a:t>
            </a:r>
          </a:p>
          <a:p>
            <a:pPr marL="179388" indent="-179388">
              <a:buFont typeface="Arial" pitchFamily="34" charset="0"/>
              <a:buChar char="•"/>
            </a:pPr>
            <a:r>
              <a:rPr lang="pl-PL" dirty="0" smtClean="0"/>
              <a:t>Wygładzanie wykładnicze</a:t>
            </a:r>
          </a:p>
          <a:p>
            <a:pPr marL="179388" indent="-179388">
              <a:buFont typeface="Arial" pitchFamily="34" charset="0"/>
              <a:buChar char="•"/>
            </a:pPr>
            <a:r>
              <a:rPr lang="pl-PL" dirty="0" smtClean="0"/>
              <a:t>Analiza harmoniczna</a:t>
            </a:r>
          </a:p>
          <a:p>
            <a:pPr marL="179388" indent="-179388">
              <a:buFont typeface="Arial" pitchFamily="34" charset="0"/>
              <a:buChar char="•"/>
            </a:pPr>
            <a:r>
              <a:rPr lang="pl-PL" dirty="0" smtClean="0"/>
              <a:t>Klasyczna dekompozycja</a:t>
            </a:r>
          </a:p>
          <a:p>
            <a:pPr marL="179388" indent="-179388">
              <a:buFont typeface="Arial" pitchFamily="34" charset="0"/>
              <a:buChar char="•"/>
            </a:pPr>
            <a:r>
              <a:rPr lang="pl-PL" dirty="0" smtClean="0"/>
              <a:t>Modele z trendem i wahaniami sezonowymi</a:t>
            </a:r>
          </a:p>
          <a:p>
            <a:pPr marL="179388" indent="-179388">
              <a:buFont typeface="Arial" pitchFamily="34" charset="0"/>
              <a:buChar char="•"/>
            </a:pPr>
            <a:r>
              <a:rPr lang="pl-PL" dirty="0" smtClean="0"/>
              <a:t>ARIMA </a:t>
            </a:r>
            <a:br>
              <a:rPr lang="pl-PL" dirty="0" smtClean="0"/>
            </a:br>
            <a:r>
              <a:rPr lang="pl-PL" dirty="0" smtClean="0"/>
              <a:t>(autoregresyjny zintegrowany proces średniej ruchomej)</a:t>
            </a:r>
          </a:p>
          <a:p>
            <a:pPr marL="179388" indent="-179388">
              <a:buFont typeface="Arial" pitchFamily="34" charset="0"/>
              <a:buChar char="•"/>
            </a:pPr>
            <a:r>
              <a:rPr lang="pl-PL" dirty="0" smtClean="0">
                <a:solidFill>
                  <a:schemeClr val="bg2">
                    <a:lumMod val="50000"/>
                  </a:schemeClr>
                </a:solidFill>
              </a:rPr>
              <a:t>Modele ze zmiennymi objaśniającymi</a:t>
            </a:r>
          </a:p>
          <a:p>
            <a:pPr marL="179388" indent="-179388">
              <a:buFont typeface="Arial" pitchFamily="34" charset="0"/>
              <a:buChar char="•"/>
            </a:pPr>
            <a:r>
              <a:rPr lang="pl-PL" dirty="0" smtClean="0">
                <a:solidFill>
                  <a:schemeClr val="bg2">
                    <a:lumMod val="50000"/>
                  </a:schemeClr>
                </a:solidFill>
              </a:rPr>
              <a:t>Modele ze zmiennymi opóźnionymi w czasie</a:t>
            </a:r>
            <a:endParaRPr lang="pl-PL" dirty="0">
              <a:solidFill>
                <a:schemeClr val="bg2">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Prognozowanie - </a:t>
            </a:r>
            <a:r>
              <a:rPr lang="pl-PL" dirty="0" smtClean="0">
                <a:solidFill>
                  <a:srgbClr val="C00000"/>
                </a:solidFill>
              </a:rPr>
              <a:t>Metody naiwne</a:t>
            </a:r>
            <a:endParaRPr lang="pl-PL" dirty="0">
              <a:solidFill>
                <a:srgbClr val="C00000"/>
              </a:solidFill>
            </a:endParaRPr>
          </a:p>
        </p:txBody>
      </p:sp>
      <p:sp>
        <p:nvSpPr>
          <p:cNvPr id="3" name="Symbol zastępczy zawartości 2"/>
          <p:cNvSpPr>
            <a:spLocks noGrp="1"/>
          </p:cNvSpPr>
          <p:nvPr>
            <p:ph idx="1"/>
          </p:nvPr>
        </p:nvSpPr>
        <p:spPr/>
        <p:txBody>
          <a:bodyPr>
            <a:normAutofit fontScale="92500" lnSpcReduction="10000"/>
          </a:bodyPr>
          <a:lstStyle/>
          <a:p>
            <a:pPr marL="269875" indent="-179388">
              <a:buFont typeface="Arial" pitchFamily="34" charset="0"/>
              <a:buChar char="•"/>
            </a:pPr>
            <a:r>
              <a:rPr lang="pl-PL" dirty="0" smtClean="0"/>
              <a:t>Obserwacja z wybranego okresu historycznego stanowi najlepszą prognozę dla przyszłej wartości, tj. "</a:t>
            </a:r>
            <a:r>
              <a:rPr lang="pl-PL" dirty="0" smtClean="0">
                <a:solidFill>
                  <a:srgbClr val="006699"/>
                </a:solidFill>
              </a:rPr>
              <a:t>jutro będzie tak jak dziś</a:t>
            </a:r>
            <a:r>
              <a:rPr lang="pl-PL" dirty="0" smtClean="0"/>
              <a:t>".</a:t>
            </a:r>
          </a:p>
          <a:p>
            <a:pPr marL="269875" indent="-179388">
              <a:buFont typeface="Arial" pitchFamily="34" charset="0"/>
              <a:buChar char="•"/>
            </a:pPr>
            <a:r>
              <a:rPr lang="pl-PL" dirty="0" smtClean="0"/>
              <a:t>W najprostszej postaci </a:t>
            </a:r>
            <a:r>
              <a:rPr lang="pl-PL" dirty="0" smtClean="0">
                <a:solidFill>
                  <a:schemeClr val="bg2">
                    <a:lumMod val="50000"/>
                  </a:schemeClr>
                </a:solidFill>
              </a:rPr>
              <a:t>prognoza naiwna dla okresu </a:t>
            </a:r>
            <a:r>
              <a:rPr lang="pl-PL" i="1" dirty="0" smtClean="0">
                <a:solidFill>
                  <a:schemeClr val="bg2">
                    <a:lumMod val="50000"/>
                  </a:schemeClr>
                </a:solidFill>
              </a:rPr>
              <a:t>t</a:t>
            </a:r>
            <a:r>
              <a:rPr lang="pl-PL" dirty="0" smtClean="0">
                <a:solidFill>
                  <a:schemeClr val="bg2">
                    <a:lumMod val="50000"/>
                  </a:schemeClr>
                </a:solidFill>
              </a:rPr>
              <a:t> wynosi tyle samo co obserwacja w poprzednim okresie</a:t>
            </a:r>
            <a:r>
              <a:rPr lang="pl-PL" dirty="0" smtClean="0"/>
              <a:t>, tj. </a:t>
            </a:r>
            <a:r>
              <a:rPr lang="pl-PL" i="1" dirty="0" smtClean="0"/>
              <a:t>t-1</a:t>
            </a:r>
            <a:r>
              <a:rPr lang="pl-PL" dirty="0" smtClean="0"/>
              <a:t> </a:t>
            </a:r>
          </a:p>
          <a:p>
            <a:pPr marL="269875" indent="-179388">
              <a:buFont typeface="Arial" pitchFamily="34" charset="0"/>
              <a:buChar char="•"/>
            </a:pPr>
            <a:r>
              <a:rPr lang="pl-PL" dirty="0" smtClean="0"/>
              <a:t>Model naiwny można rozbudować tak, żeby był bardziej odpowiedni dla danych z trendem lub sezonowością:</a:t>
            </a:r>
          </a:p>
          <a:p>
            <a:pPr lvl="1"/>
            <a:r>
              <a:rPr lang="pl-PL" dirty="0" smtClean="0"/>
              <a:t>Sezonowość można uwzględnić poprzez odwołanie się do obserwacji sprzed okresu (np. sprzed roku)</a:t>
            </a:r>
          </a:p>
          <a:p>
            <a:pPr lvl="1"/>
            <a:r>
              <a:rPr lang="pl-PL" dirty="0" smtClean="0"/>
              <a:t>Trend opisany zostaje przez dodanie do poprzedniej obserwacji różnicy między dwoma poprzednimi obserwacjami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pl-PL" dirty="0" smtClean="0"/>
              <a:t>Wyrównywanie (wygładzanie) szeregu</a:t>
            </a:r>
          </a:p>
        </p:txBody>
      </p:sp>
      <p:sp>
        <p:nvSpPr>
          <p:cNvPr id="30724" name="Rectangle 3"/>
          <p:cNvSpPr>
            <a:spLocks noGrp="1" noChangeArrowheads="1"/>
          </p:cNvSpPr>
          <p:nvPr>
            <p:ph type="body" idx="1"/>
          </p:nvPr>
        </p:nvSpPr>
        <p:spPr/>
        <p:txBody>
          <a:bodyPr/>
          <a:lstStyle/>
          <a:p>
            <a:pPr marL="533400" indent="-533400" eaLnBrk="1" hangingPunct="1">
              <a:buSzTx/>
              <a:buFont typeface="+mj-lt"/>
              <a:buAutoNum type="arabicPeriod"/>
            </a:pPr>
            <a:endParaRPr lang="pl-PL" dirty="0" smtClean="0"/>
          </a:p>
          <a:p>
            <a:pPr marL="533400" indent="-533400" eaLnBrk="1" hangingPunct="1">
              <a:buSzTx/>
              <a:buFont typeface="+mj-lt"/>
              <a:buAutoNum type="arabicPeriod"/>
            </a:pPr>
            <a:endParaRPr lang="pl-PL" dirty="0" smtClean="0"/>
          </a:p>
          <a:p>
            <a:pPr marL="533400" indent="-533400" eaLnBrk="1" hangingPunct="1">
              <a:buFont typeface="+mj-lt"/>
              <a:buAutoNum type="arabicPeriod"/>
            </a:pPr>
            <a:r>
              <a:rPr lang="pl-PL" dirty="0" smtClean="0">
                <a:solidFill>
                  <a:srgbClr val="C00000"/>
                </a:solidFill>
              </a:rPr>
              <a:t>Średnie ruchome</a:t>
            </a:r>
          </a:p>
          <a:p>
            <a:pPr marL="533400" indent="-533400" eaLnBrk="1" hangingPunct="1">
              <a:buFont typeface="+mj-lt"/>
              <a:buAutoNum type="arabicPeriod"/>
            </a:pPr>
            <a:r>
              <a:rPr lang="pl-PL" dirty="0" smtClean="0">
                <a:solidFill>
                  <a:srgbClr val="006699"/>
                </a:solidFill>
              </a:rPr>
              <a:t>Wyrównanie wykładnicze	</a:t>
            </a:r>
          </a:p>
          <a:p>
            <a:pPr marL="533400" indent="-533400" eaLnBrk="1" hangingPunct="1">
              <a:buFont typeface="+mj-lt"/>
              <a:buAutoNum type="arabicPeriod"/>
            </a:pPr>
            <a:r>
              <a:rPr lang="pl-PL" dirty="0" smtClean="0">
                <a:solidFill>
                  <a:srgbClr val="006600"/>
                </a:solidFill>
              </a:rPr>
              <a:t>Wyrównanie metodą regresyjną (analityczne)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pl-PL" smtClean="0"/>
              <a:t>Średnie ruchome</a:t>
            </a:r>
          </a:p>
        </p:txBody>
      </p:sp>
      <p:sp>
        <p:nvSpPr>
          <p:cNvPr id="31748" name="Rectangle 3"/>
          <p:cNvSpPr>
            <a:spLocks noGrp="1" noChangeArrowheads="1"/>
          </p:cNvSpPr>
          <p:nvPr>
            <p:ph type="body" idx="1"/>
          </p:nvPr>
        </p:nvSpPr>
        <p:spPr/>
        <p:txBody>
          <a:bodyPr/>
          <a:lstStyle/>
          <a:p>
            <a:pPr marL="269875" indent="-269875" eaLnBrk="1" hangingPunct="1">
              <a:buSzTx/>
              <a:buFont typeface="Arial" pitchFamily="34" charset="0"/>
              <a:buChar char="•"/>
            </a:pPr>
            <a:endParaRPr lang="pl-PL" dirty="0" smtClean="0"/>
          </a:p>
          <a:p>
            <a:pPr marL="269875" indent="-269875" eaLnBrk="1" hangingPunct="1">
              <a:buSzTx/>
              <a:buFont typeface="Arial" pitchFamily="34" charset="0"/>
              <a:buChar char="•"/>
            </a:pPr>
            <a:r>
              <a:rPr lang="pl-PL" dirty="0" smtClean="0"/>
              <a:t>Jest to najłatwiejsza metoda wyrównywania szeregu czasowego.</a:t>
            </a:r>
          </a:p>
          <a:p>
            <a:pPr marL="269875" indent="-269875" eaLnBrk="1" hangingPunct="1">
              <a:buSzTx/>
              <a:buFont typeface="Arial" pitchFamily="34" charset="0"/>
              <a:buChar char="•"/>
            </a:pPr>
            <a:r>
              <a:rPr lang="pl-PL" dirty="0" smtClean="0"/>
              <a:t>Generalnie metoda ta polega na </a:t>
            </a:r>
            <a:r>
              <a:rPr lang="pl-PL" dirty="0" smtClean="0">
                <a:solidFill>
                  <a:srgbClr val="006699"/>
                </a:solidFill>
              </a:rPr>
              <a:t>zastąpieniu</a:t>
            </a:r>
            <a:r>
              <a:rPr lang="pl-PL" dirty="0" smtClean="0"/>
              <a:t> oryginalnego </a:t>
            </a:r>
            <a:r>
              <a:rPr lang="pl-PL" dirty="0" smtClean="0">
                <a:solidFill>
                  <a:srgbClr val="006699"/>
                </a:solidFill>
              </a:rPr>
              <a:t>wyrazu</a:t>
            </a:r>
            <a:r>
              <a:rPr lang="pl-PL" dirty="0" smtClean="0"/>
              <a:t> szeregu czasowego </a:t>
            </a:r>
            <a:r>
              <a:rPr lang="pl-PL" dirty="0" smtClean="0">
                <a:solidFill>
                  <a:srgbClr val="006699"/>
                </a:solidFill>
              </a:rPr>
              <a:t>średnią</a:t>
            </a:r>
            <a:r>
              <a:rPr lang="pl-PL" dirty="0" smtClean="0"/>
              <a:t> arytmetyczną obliczoną z nieparzystej lub parzystej liczby wyrazów szeregu.</a:t>
            </a:r>
          </a:p>
          <a:p>
            <a:pPr marL="269875" indent="-269875" eaLnBrk="1" hangingPunct="1">
              <a:buFont typeface="Arial" pitchFamily="34" charset="0"/>
              <a:buChar char="•"/>
            </a:pPr>
            <a:endParaRPr lang="pl-PL"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pl-PL" smtClean="0"/>
              <a:t>Średnie ruchome nieparzyste</a:t>
            </a:r>
          </a:p>
        </p:txBody>
      </p:sp>
      <p:sp>
        <p:nvSpPr>
          <p:cNvPr id="1029" name="Rectangle 3"/>
          <p:cNvSpPr>
            <a:spLocks noGrp="1" noChangeArrowheads="1"/>
          </p:cNvSpPr>
          <p:nvPr>
            <p:ph type="body" sz="half" idx="1"/>
          </p:nvPr>
        </p:nvSpPr>
        <p:spPr>
          <a:xfrm>
            <a:off x="468313" y="1268413"/>
            <a:ext cx="8135937" cy="5113337"/>
          </a:xfrm>
        </p:spPr>
        <p:txBody>
          <a:bodyPr/>
          <a:lstStyle/>
          <a:p>
            <a:pPr eaLnBrk="1" hangingPunct="1">
              <a:buSzTx/>
              <a:buFontTx/>
              <a:buNone/>
            </a:pPr>
            <a:r>
              <a:rPr lang="pl-PL" sz="2400" smtClean="0"/>
              <a:t>Jeżeli liczbę oryginalnych wyrazów szeregu wykorzystanych do obliczania średniej oznaczymy przez </a:t>
            </a:r>
            <a:r>
              <a:rPr lang="pl-PL" sz="2400" i="1" smtClean="0"/>
              <a:t>2q+1</a:t>
            </a:r>
            <a:r>
              <a:rPr lang="pl-PL" sz="2400" smtClean="0"/>
              <a:t> (gdzie </a:t>
            </a:r>
            <a:r>
              <a:rPr lang="pl-PL" sz="2400" i="1" smtClean="0"/>
              <a:t>q</a:t>
            </a:r>
            <a:r>
              <a:rPr lang="pl-PL" sz="2400" smtClean="0"/>
              <a:t> jest dowolną liczbą naturalną), to średnią znajdujemy z wzoru:</a:t>
            </a:r>
          </a:p>
          <a:p>
            <a:pPr eaLnBrk="1" hangingPunct="1"/>
            <a:endParaRPr lang="pl-PL" sz="2400" smtClean="0"/>
          </a:p>
        </p:txBody>
      </p:sp>
      <p:graphicFrame>
        <p:nvGraphicFramePr>
          <p:cNvPr id="1026" name="Object 4"/>
          <p:cNvGraphicFramePr>
            <a:graphicFrameLocks noChangeAspect="1"/>
          </p:cNvGraphicFramePr>
          <p:nvPr>
            <p:ph sz="half" idx="2"/>
          </p:nvPr>
        </p:nvGraphicFramePr>
        <p:xfrm>
          <a:off x="1691680" y="2492896"/>
          <a:ext cx="5976938" cy="1016000"/>
        </p:xfrm>
        <a:graphic>
          <a:graphicData uri="http://schemas.openxmlformats.org/presentationml/2006/ole">
            <p:oleObj spid="_x0000_s1026" name="Równanie" r:id="rId3" imgW="2692080" imgH="457200" progId="">
              <p:embed/>
            </p:oleObj>
          </a:graphicData>
        </a:graphic>
      </p:graphicFrame>
      <p:pic>
        <p:nvPicPr>
          <p:cNvPr id="1030" name="Picture 6"/>
          <p:cNvPicPr>
            <a:picLocks noChangeAspect="1" noChangeArrowheads="1"/>
          </p:cNvPicPr>
          <p:nvPr/>
        </p:nvPicPr>
        <p:blipFill>
          <a:blip r:embed="rId4" cstate="print"/>
          <a:srcRect/>
          <a:stretch>
            <a:fillRect/>
          </a:stretch>
        </p:blipFill>
        <p:spPr bwMode="auto">
          <a:xfrm>
            <a:off x="5508625" y="3573463"/>
            <a:ext cx="3408363" cy="2713037"/>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179388" y="3573463"/>
            <a:ext cx="5256212"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900113" y="188913"/>
            <a:ext cx="7488237" cy="560895"/>
          </a:xfrm>
        </p:spPr>
        <p:txBody>
          <a:bodyPr/>
          <a:lstStyle/>
          <a:p>
            <a:pPr eaLnBrk="1" hangingPunct="1"/>
            <a:r>
              <a:rPr lang="pl-PL" smtClean="0"/>
              <a:t>Średnie ruchome scentrowane</a:t>
            </a:r>
          </a:p>
        </p:txBody>
      </p:sp>
      <p:sp>
        <p:nvSpPr>
          <p:cNvPr id="32772" name="Rectangle 3"/>
          <p:cNvSpPr>
            <a:spLocks noGrp="1" noChangeArrowheads="1"/>
          </p:cNvSpPr>
          <p:nvPr>
            <p:ph type="body" idx="1"/>
          </p:nvPr>
        </p:nvSpPr>
        <p:spPr>
          <a:xfrm>
            <a:off x="395536" y="1124744"/>
            <a:ext cx="8496944" cy="5256584"/>
          </a:xfrm>
        </p:spPr>
        <p:txBody>
          <a:bodyPr/>
          <a:lstStyle/>
          <a:p>
            <a:pPr marL="269875" indent="-269875" eaLnBrk="1" hangingPunct="1">
              <a:buSzTx/>
              <a:buFont typeface="Arial" pitchFamily="34" charset="0"/>
              <a:buChar char="•"/>
            </a:pPr>
            <a:r>
              <a:rPr lang="pl-PL" sz="2400" dirty="0" smtClean="0"/>
              <a:t>Jeżeli chcemy wyeliminować </a:t>
            </a:r>
            <a:r>
              <a:rPr lang="pl-PL" sz="2400" dirty="0" smtClean="0">
                <a:solidFill>
                  <a:srgbClr val="006699"/>
                </a:solidFill>
              </a:rPr>
              <a:t>wahania okresowe</a:t>
            </a:r>
            <a:r>
              <a:rPr lang="pl-PL" sz="2400" dirty="0" smtClean="0"/>
              <a:t>, to średnie ruchome powinny być obliczane z takiej liczby wyników oryginalnego szeregu, które odpowiadają liczbie pomiarów w </a:t>
            </a:r>
            <a:r>
              <a:rPr lang="pl-PL" sz="2400" dirty="0" smtClean="0">
                <a:solidFill>
                  <a:srgbClr val="006699"/>
                </a:solidFill>
              </a:rPr>
              <a:t>cyklu wahań</a:t>
            </a:r>
            <a:r>
              <a:rPr lang="pl-PL" sz="2400" dirty="0" smtClean="0"/>
              <a:t>. </a:t>
            </a:r>
          </a:p>
          <a:p>
            <a:pPr marL="1095375" lvl="1" indent="-269875" eaLnBrk="1" hangingPunct="1"/>
            <a:r>
              <a:rPr lang="pl-PL" dirty="0" smtClean="0"/>
              <a:t>Przykładowo, przy </a:t>
            </a:r>
            <a:r>
              <a:rPr lang="pl-PL" u="sng" dirty="0" smtClean="0"/>
              <a:t>rocznym</a:t>
            </a:r>
            <a:r>
              <a:rPr lang="pl-PL" dirty="0" smtClean="0"/>
              <a:t> cyklu wahań i miesięcznych pomiarach średnia powinna być obliczana z </a:t>
            </a:r>
            <a:r>
              <a:rPr lang="pl-PL" u="sng" dirty="0" smtClean="0"/>
              <a:t>12 pomiarów</a:t>
            </a:r>
            <a:r>
              <a:rPr lang="pl-PL" dirty="0" smtClean="0"/>
              <a:t>.</a:t>
            </a:r>
          </a:p>
          <a:p>
            <a:pPr marL="1095375" lvl="1" indent="-269875" eaLnBrk="1" hangingPunct="1">
              <a:buFont typeface="Arial" pitchFamily="34" charset="0"/>
              <a:buChar char="•"/>
            </a:pPr>
            <a:r>
              <a:rPr lang="pl-PL" sz="2000" dirty="0" smtClean="0"/>
              <a:t>Średniej obliczonej z parzystej liczby pomiarów nie ma gdzie przypisać w sensie dyskretnego charakteru czasu.</a:t>
            </a:r>
          </a:p>
          <a:p>
            <a:pPr marL="269875" indent="-269875" eaLnBrk="1" hangingPunct="1">
              <a:buSzTx/>
              <a:buFont typeface="Arial" pitchFamily="34" charset="0"/>
              <a:buChar char="•"/>
            </a:pPr>
            <a:r>
              <a:rPr lang="pl-PL" sz="2400" dirty="0" smtClean="0"/>
              <a:t>Można temu zaradzić tak modyfikując wzór na obliczanie średniej, aby w liczniku wystąpiła suma nieparzystej liczby składników (dokładniej odpowiadająca nieparzystej liczbie punktów czasowych).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pl-PL" smtClean="0"/>
              <a:t>Przykład obliczania średniej scentrowanej</a:t>
            </a:r>
          </a:p>
        </p:txBody>
      </p:sp>
      <p:sp>
        <p:nvSpPr>
          <p:cNvPr id="2053" name="Rectangle 3"/>
          <p:cNvSpPr>
            <a:spLocks noGrp="1" noChangeArrowheads="1"/>
          </p:cNvSpPr>
          <p:nvPr>
            <p:ph type="body" sz="half" idx="1"/>
          </p:nvPr>
        </p:nvSpPr>
        <p:spPr/>
        <p:txBody>
          <a:bodyPr/>
          <a:lstStyle/>
          <a:p>
            <a:pPr eaLnBrk="1" hangingPunct="1">
              <a:buSzTx/>
              <a:buFontTx/>
              <a:buNone/>
            </a:pPr>
            <a:r>
              <a:rPr lang="pl-PL" sz="2400" dirty="0" smtClean="0"/>
              <a:t>Dla szeregu czasowego opisującego wielkość produkcji energii elektrycznej budujemy średnie scentrowane 12 elementowe.</a:t>
            </a:r>
          </a:p>
          <a:p>
            <a:pPr eaLnBrk="1" hangingPunct="1"/>
            <a:r>
              <a:rPr lang="pl-PL" sz="2400" dirty="0" smtClean="0"/>
              <a:t>Do obliczenia pierwszej średniej wykorzystamy:</a:t>
            </a:r>
          </a:p>
        </p:txBody>
      </p:sp>
      <p:graphicFrame>
        <p:nvGraphicFramePr>
          <p:cNvPr id="2050" name="Object 4"/>
          <p:cNvGraphicFramePr>
            <a:graphicFrameLocks noChangeAspect="1"/>
          </p:cNvGraphicFramePr>
          <p:nvPr>
            <p:ph sz="half" idx="2"/>
          </p:nvPr>
        </p:nvGraphicFramePr>
        <p:xfrm>
          <a:off x="539750" y="4232275"/>
          <a:ext cx="4176713" cy="752475"/>
        </p:xfrm>
        <a:graphic>
          <a:graphicData uri="http://schemas.openxmlformats.org/presentationml/2006/ole">
            <p:oleObj spid="_x0000_s2050" name="Równanie" r:id="rId3" imgW="2184120" imgH="393480" progId="">
              <p:embed/>
            </p:oleObj>
          </a:graphicData>
        </a:graphic>
      </p:graphicFrame>
      <p:pic>
        <p:nvPicPr>
          <p:cNvPr id="2054" name="Picture 6"/>
          <p:cNvPicPr>
            <a:picLocks noChangeAspect="1" noChangeArrowheads="1"/>
          </p:cNvPicPr>
          <p:nvPr/>
        </p:nvPicPr>
        <p:blipFill>
          <a:blip r:embed="rId4" cstate="print">
            <a:grayscl/>
          </a:blip>
          <a:srcRect/>
          <a:stretch>
            <a:fillRect/>
          </a:stretch>
        </p:blipFill>
        <p:spPr bwMode="auto">
          <a:xfrm>
            <a:off x="5148263" y="1484313"/>
            <a:ext cx="2798762" cy="3875087"/>
          </a:xfrm>
          <a:prstGeom prst="rect">
            <a:avLst/>
          </a:prstGeom>
          <a:noFill/>
          <a:ln w="9525">
            <a:noFill/>
            <a:miter lim="800000"/>
            <a:headEnd/>
            <a:tailEnd/>
          </a:ln>
        </p:spPr>
      </p:pic>
      <p:sp>
        <p:nvSpPr>
          <p:cNvPr id="7" name="Prostokąt 6"/>
          <p:cNvSpPr/>
          <p:nvPr/>
        </p:nvSpPr>
        <p:spPr bwMode="auto">
          <a:xfrm>
            <a:off x="1115616" y="4221088"/>
            <a:ext cx="720080" cy="360040"/>
          </a:xfrm>
          <a:prstGeom prst="rect">
            <a:avLst/>
          </a:prstGeom>
          <a:solidFill>
            <a:srgbClr val="92D050">
              <a:alpha val="19000"/>
            </a:srgbClr>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endParaRPr>
          </a:p>
        </p:txBody>
      </p:sp>
      <p:sp>
        <p:nvSpPr>
          <p:cNvPr id="8" name="Prostokąt 7"/>
          <p:cNvSpPr/>
          <p:nvPr/>
        </p:nvSpPr>
        <p:spPr bwMode="auto">
          <a:xfrm>
            <a:off x="3851920" y="4221088"/>
            <a:ext cx="792088" cy="360040"/>
          </a:xfrm>
          <a:prstGeom prst="rect">
            <a:avLst/>
          </a:prstGeom>
          <a:solidFill>
            <a:srgbClr val="92D050">
              <a:alpha val="19000"/>
            </a:srgbClr>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endParaRPr>
          </a:p>
        </p:txBody>
      </p:sp>
      <p:sp>
        <p:nvSpPr>
          <p:cNvPr id="9" name="Prostokąt 8"/>
          <p:cNvSpPr/>
          <p:nvPr/>
        </p:nvSpPr>
        <p:spPr bwMode="auto">
          <a:xfrm>
            <a:off x="7164288" y="2996952"/>
            <a:ext cx="792088" cy="360040"/>
          </a:xfrm>
          <a:prstGeom prst="rect">
            <a:avLst/>
          </a:prstGeom>
          <a:solidFill>
            <a:srgbClr val="92D050">
              <a:alpha val="19000"/>
            </a:srgbClr>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endParaRPr>
          </a:p>
        </p:txBody>
      </p:sp>
      <p:sp>
        <p:nvSpPr>
          <p:cNvPr id="10" name="Prostokąt 9"/>
          <p:cNvSpPr/>
          <p:nvPr/>
        </p:nvSpPr>
        <p:spPr bwMode="auto">
          <a:xfrm>
            <a:off x="6228184" y="1700808"/>
            <a:ext cx="792088" cy="2952328"/>
          </a:xfrm>
          <a:prstGeom prst="rect">
            <a:avLst/>
          </a:prstGeom>
          <a:solidFill>
            <a:srgbClr val="92D050">
              <a:alpha val="19000"/>
            </a:srgbClr>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4"/>
          <p:cNvPicPr>
            <a:picLocks noChangeAspect="1" noChangeArrowheads="1"/>
          </p:cNvPicPr>
          <p:nvPr/>
        </p:nvPicPr>
        <p:blipFill>
          <a:blip r:embed="rId2" cstate="print">
            <a:grayscl/>
          </a:blip>
          <a:srcRect/>
          <a:stretch>
            <a:fillRect/>
          </a:stretch>
        </p:blipFill>
        <p:spPr bwMode="auto">
          <a:xfrm>
            <a:off x="755650" y="1628775"/>
            <a:ext cx="7507288"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pl-PL" dirty="0" smtClean="0"/>
              <a:t>Wyrównanie wykładnicze</a:t>
            </a:r>
          </a:p>
        </p:txBody>
      </p:sp>
      <p:sp>
        <p:nvSpPr>
          <p:cNvPr id="3077" name="Rectangle 3"/>
          <p:cNvSpPr>
            <a:spLocks noGrp="1" noChangeArrowheads="1"/>
          </p:cNvSpPr>
          <p:nvPr>
            <p:ph type="body" sz="half" idx="1"/>
          </p:nvPr>
        </p:nvSpPr>
        <p:spPr>
          <a:xfrm>
            <a:off x="467544" y="1124744"/>
            <a:ext cx="7920037" cy="2664295"/>
          </a:xfrm>
        </p:spPr>
        <p:txBody>
          <a:bodyPr>
            <a:normAutofit/>
          </a:bodyPr>
          <a:lstStyle/>
          <a:p>
            <a:pPr marL="269875" indent="-269875" eaLnBrk="1" hangingPunct="1">
              <a:buSzTx/>
              <a:buFont typeface="Arial" pitchFamily="34" charset="0"/>
              <a:buChar char="•"/>
            </a:pPr>
            <a:r>
              <a:rPr lang="pl-PL" sz="2400" dirty="0" smtClean="0"/>
              <a:t>Model Browna stosuje się najczęściej gdy szereg nie wykazuje sezonowości, ani trendu. </a:t>
            </a:r>
          </a:p>
          <a:p>
            <a:pPr marL="269875" indent="-269875" eaLnBrk="1" hangingPunct="1">
              <a:buSzTx/>
              <a:buFont typeface="Arial" pitchFamily="34" charset="0"/>
              <a:buChar char="•"/>
            </a:pPr>
            <a:r>
              <a:rPr lang="pl-PL" sz="2400" dirty="0" smtClean="0"/>
              <a:t>Wyrównujemy szereg wg wzoru:</a:t>
            </a:r>
          </a:p>
          <a:p>
            <a:pPr marL="269875" indent="-269875" eaLnBrk="1" hangingPunct="1">
              <a:buSzTx/>
              <a:buFont typeface="Arial" pitchFamily="34" charset="0"/>
              <a:buChar char="•"/>
            </a:pPr>
            <a:r>
              <a:rPr lang="pl-PL" sz="2400" dirty="0" smtClean="0"/>
              <a:t>gdzie </a:t>
            </a:r>
            <a:r>
              <a:rPr lang="pl-PL" sz="2400" i="1" dirty="0" smtClean="0">
                <a:solidFill>
                  <a:srgbClr val="006699"/>
                </a:solidFill>
                <a:latin typeface="Times New Roman" pitchFamily="18" charset="0"/>
                <a:cs typeface="Times New Roman" pitchFamily="18" charset="0"/>
              </a:rPr>
              <a:t>a</a:t>
            </a:r>
            <a:r>
              <a:rPr lang="pl-PL" sz="2400" dirty="0" smtClean="0"/>
              <a:t> jest stałą z przedziału (0, 1)</a:t>
            </a:r>
          </a:p>
        </p:txBody>
      </p:sp>
      <p:graphicFrame>
        <p:nvGraphicFramePr>
          <p:cNvPr id="3074" name="Object 4"/>
          <p:cNvGraphicFramePr>
            <a:graphicFrameLocks noChangeAspect="1"/>
          </p:cNvGraphicFramePr>
          <p:nvPr>
            <p:ph sz="half" idx="2"/>
          </p:nvPr>
        </p:nvGraphicFramePr>
        <p:xfrm>
          <a:off x="5580112" y="1844824"/>
          <a:ext cx="2952750" cy="1096962"/>
        </p:xfrm>
        <a:graphic>
          <a:graphicData uri="http://schemas.openxmlformats.org/presentationml/2006/ole">
            <p:oleObj spid="_x0000_s3074" name="Równanie" r:id="rId3" imgW="1231560" imgH="457200" progId="">
              <p:embed/>
            </p:oleObj>
          </a:graphicData>
        </a:graphic>
      </p:graphicFrame>
      <p:pic>
        <p:nvPicPr>
          <p:cNvPr id="3078" name="Picture 6"/>
          <p:cNvPicPr>
            <a:picLocks noChangeAspect="1" noChangeArrowheads="1"/>
          </p:cNvPicPr>
          <p:nvPr/>
        </p:nvPicPr>
        <p:blipFill>
          <a:blip r:embed="rId4" cstate="print"/>
          <a:srcRect/>
          <a:stretch>
            <a:fillRect/>
          </a:stretch>
        </p:blipFill>
        <p:spPr bwMode="auto">
          <a:xfrm>
            <a:off x="2483768" y="2996952"/>
            <a:ext cx="6359818" cy="3573016"/>
          </a:xfrm>
          <a:prstGeom prst="rect">
            <a:avLst/>
          </a:prstGeom>
          <a:noFill/>
          <a:ln w="9525">
            <a:noFill/>
            <a:miter lim="800000"/>
            <a:headEnd/>
            <a:tailEnd/>
          </a:ln>
        </p:spPr>
      </p:pic>
      <p:sp>
        <p:nvSpPr>
          <p:cNvPr id="7" name="Prostokąt 6"/>
          <p:cNvSpPr/>
          <p:nvPr/>
        </p:nvSpPr>
        <p:spPr>
          <a:xfrm>
            <a:off x="323528" y="3573016"/>
            <a:ext cx="1584176" cy="2585323"/>
          </a:xfrm>
          <a:prstGeom prst="rect">
            <a:avLst/>
          </a:prstGeom>
        </p:spPr>
        <p:txBody>
          <a:bodyPr wrap="square">
            <a:spAutoFit/>
          </a:bodyPr>
          <a:lstStyle/>
          <a:p>
            <a:r>
              <a:rPr lang="pl-PL" dirty="0">
                <a:latin typeface="Calibri" pitchFamily="34" charset="0"/>
              </a:rPr>
              <a:t>obserwacje bliższe chwili obecnej mają większy wpływ na kształtowanie się prognozy niż obserwacje wcześniejsze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Prognoza metodą wygładzania wykładniczego</a:t>
            </a:r>
            <a:endParaRPr lang="pl-PL" dirty="0"/>
          </a:p>
        </p:txBody>
      </p:sp>
      <p:sp>
        <p:nvSpPr>
          <p:cNvPr id="3" name="Symbol zastępczy tekstu 2"/>
          <p:cNvSpPr>
            <a:spLocks noGrp="1"/>
          </p:cNvSpPr>
          <p:nvPr>
            <p:ph type="body" sz="half" idx="1"/>
          </p:nvPr>
        </p:nvSpPr>
        <p:spPr>
          <a:xfrm>
            <a:off x="251520" y="1268413"/>
            <a:ext cx="4255393" cy="5113337"/>
          </a:xfrm>
        </p:spPr>
        <p:txBody>
          <a:bodyPr/>
          <a:lstStyle/>
          <a:p>
            <a:pPr marL="179388" indent="-179388">
              <a:buFont typeface="Arial" pitchFamily="34" charset="0"/>
              <a:buChar char="•"/>
            </a:pPr>
            <a:r>
              <a:rPr lang="pl-PL" dirty="0" smtClean="0"/>
              <a:t>Obecnie modele wygładzania wykładniczego charakteryzuje się </a:t>
            </a:r>
            <a:r>
              <a:rPr lang="pl-PL" b="1" dirty="0" smtClean="0"/>
              <a:t>przy pomocy </a:t>
            </a:r>
            <a:r>
              <a:rPr lang="pl-PL" b="1" dirty="0" smtClean="0">
                <a:solidFill>
                  <a:srgbClr val="C00000"/>
                </a:solidFill>
              </a:rPr>
              <a:t>czterech</a:t>
            </a:r>
            <a:r>
              <a:rPr lang="pl-PL" b="1" dirty="0" smtClean="0"/>
              <a:t> różnych parametrów</a:t>
            </a:r>
            <a:r>
              <a:rPr lang="pl-PL" dirty="0" smtClean="0"/>
              <a:t> (</a:t>
            </a:r>
            <a:r>
              <a:rPr lang="pl-PL" i="1" dirty="0" err="1" smtClean="0">
                <a:solidFill>
                  <a:srgbClr val="C00000"/>
                </a:solidFill>
                <a:latin typeface="Times New Roman" pitchFamily="18" charset="0"/>
                <a:cs typeface="Times New Roman" pitchFamily="18" charset="0"/>
              </a:rPr>
              <a:t>α,β,γ,ϕ</a:t>
            </a:r>
            <a:r>
              <a:rPr lang="pl-PL" dirty="0" smtClean="0"/>
              <a:t>) </a:t>
            </a:r>
          </a:p>
          <a:p>
            <a:pPr marL="179388" indent="-179388">
              <a:buFont typeface="Arial" pitchFamily="34" charset="0"/>
              <a:buChar char="•"/>
            </a:pPr>
            <a:r>
              <a:rPr lang="pl-PL" dirty="0" smtClean="0"/>
              <a:t>oraz rozważa się różne metody inicjalizacji (wyznaczania początkowych wartości modelu). </a:t>
            </a:r>
            <a:endParaRPr lang="pl-PL" dirty="0"/>
          </a:p>
        </p:txBody>
      </p:sp>
      <p:sp>
        <p:nvSpPr>
          <p:cNvPr id="4" name="Symbol zastępczy zawartości 3"/>
          <p:cNvSpPr>
            <a:spLocks noGrp="1"/>
          </p:cNvSpPr>
          <p:nvPr>
            <p:ph sz="half" idx="2"/>
          </p:nvPr>
        </p:nvSpPr>
        <p:spPr>
          <a:xfrm>
            <a:off x="4427984" y="1268413"/>
            <a:ext cx="4392488" cy="5113337"/>
          </a:xfrm>
        </p:spPr>
        <p:txBody>
          <a:bodyPr/>
          <a:lstStyle/>
          <a:p>
            <a:pPr marL="179388" indent="-179388">
              <a:buFont typeface="Arial" pitchFamily="34" charset="0"/>
              <a:buChar char="•"/>
            </a:pPr>
            <a:r>
              <a:rPr lang="pl-PL" dirty="0" smtClean="0"/>
              <a:t>W takim ujęciu parametr </a:t>
            </a:r>
            <a:r>
              <a:rPr lang="pl-PL" i="1" dirty="0" smtClean="0">
                <a:solidFill>
                  <a:srgbClr val="C00000"/>
                </a:solidFill>
                <a:latin typeface="Times New Roman" pitchFamily="18" charset="0"/>
                <a:cs typeface="Times New Roman" pitchFamily="18" charset="0"/>
              </a:rPr>
              <a:t>β</a:t>
            </a:r>
            <a:r>
              <a:rPr lang="pl-PL" dirty="0" smtClean="0"/>
              <a:t> kontroluje trend, parametr </a:t>
            </a:r>
            <a:r>
              <a:rPr lang="pl-PL" i="1" dirty="0" smtClean="0">
                <a:solidFill>
                  <a:srgbClr val="C00000"/>
                </a:solidFill>
                <a:latin typeface="Times New Roman" pitchFamily="18" charset="0"/>
                <a:cs typeface="Times New Roman" pitchFamily="18" charset="0"/>
              </a:rPr>
              <a:t>ϕ</a:t>
            </a:r>
            <a:r>
              <a:rPr lang="pl-PL" dirty="0" smtClean="0"/>
              <a:t> siłę tzw. wygaszania trendu, a wartość </a:t>
            </a:r>
            <a:r>
              <a:rPr lang="pl-PL" i="1" dirty="0" smtClean="0">
                <a:solidFill>
                  <a:srgbClr val="C00000"/>
                </a:solidFill>
                <a:latin typeface="Times New Roman" pitchFamily="18" charset="0"/>
                <a:cs typeface="Times New Roman" pitchFamily="18" charset="0"/>
              </a:rPr>
              <a:t>γ</a:t>
            </a:r>
            <a:r>
              <a:rPr lang="pl-PL" dirty="0" smtClean="0"/>
              <a:t> odpowiedzialna jest za sezonowość w modelu. </a:t>
            </a:r>
          </a:p>
          <a:p>
            <a:pPr marL="179388" indent="-179388">
              <a:buFont typeface="Arial" pitchFamily="34" charset="0"/>
              <a:buChar char="•"/>
            </a:pPr>
            <a:r>
              <a:rPr lang="pl-PL" dirty="0" smtClean="0"/>
              <a:t>Kluczową kwestią w całym algorytmie jest właściwe </a:t>
            </a:r>
            <a:r>
              <a:rPr lang="pl-PL" dirty="0" smtClean="0">
                <a:solidFill>
                  <a:srgbClr val="C00000"/>
                </a:solidFill>
              </a:rPr>
              <a:t>dobranie tych parametrów </a:t>
            </a:r>
            <a:r>
              <a:rPr lang="pl-PL" dirty="0" smtClean="0"/>
              <a:t>tak, by osiągnąć jak najlepsze prognozy.</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pl-PL" smtClean="0"/>
              <a:t>Analiza szeregów czasowych</a:t>
            </a:r>
          </a:p>
        </p:txBody>
      </p:sp>
      <p:sp>
        <p:nvSpPr>
          <p:cNvPr id="22532" name="Rectangle 3"/>
          <p:cNvSpPr>
            <a:spLocks noGrp="1" noChangeArrowheads="1"/>
          </p:cNvSpPr>
          <p:nvPr>
            <p:ph type="body" idx="1"/>
          </p:nvPr>
        </p:nvSpPr>
        <p:spPr/>
        <p:txBody>
          <a:bodyPr/>
          <a:lstStyle/>
          <a:p>
            <a:pPr eaLnBrk="1" hangingPunct="1">
              <a:lnSpc>
                <a:spcPct val="90000"/>
              </a:lnSpc>
            </a:pPr>
            <a:r>
              <a:rPr lang="pl-PL" dirty="0" smtClean="0"/>
              <a:t>Dotychczas mówiliśmy o próbach przekrojowych, czyli zbiorach wartości danej cechy zaobserwowanej przy badaniach </a:t>
            </a:r>
            <a:r>
              <a:rPr lang="pl-PL" dirty="0" smtClean="0">
                <a:solidFill>
                  <a:srgbClr val="C00000"/>
                </a:solidFill>
              </a:rPr>
              <a:t>różnych obiektów w tym samym czasie</a:t>
            </a:r>
            <a:r>
              <a:rPr lang="pl-PL" dirty="0" smtClean="0"/>
              <a:t>.</a:t>
            </a:r>
          </a:p>
          <a:p>
            <a:pPr eaLnBrk="1" hangingPunct="1">
              <a:lnSpc>
                <a:spcPct val="90000"/>
              </a:lnSpc>
            </a:pPr>
            <a:r>
              <a:rPr lang="pl-PL" dirty="0" smtClean="0"/>
              <a:t>W badaniach często mamy do czynienia z </a:t>
            </a:r>
            <a:r>
              <a:rPr lang="pl-PL" dirty="0" smtClean="0">
                <a:solidFill>
                  <a:srgbClr val="006699"/>
                </a:solidFill>
              </a:rPr>
              <a:t>danymi historycznymi</a:t>
            </a:r>
            <a:r>
              <a:rPr lang="pl-PL" dirty="0" smtClean="0"/>
              <a:t>: wartości badanej cechy w różnych momentach czasu uporządkowane chronologicznie. </a:t>
            </a:r>
          </a:p>
          <a:p>
            <a:pPr eaLnBrk="1" hangingPunct="1">
              <a:lnSpc>
                <a:spcPct val="90000"/>
              </a:lnSpc>
            </a:pPr>
            <a:r>
              <a:rPr lang="pl-PL" dirty="0" smtClean="0"/>
              <a:t>Są to </a:t>
            </a:r>
            <a:r>
              <a:rPr lang="pl-PL" i="1" dirty="0" smtClean="0">
                <a:solidFill>
                  <a:srgbClr val="C00000"/>
                </a:solidFill>
              </a:rPr>
              <a:t>szeregi czasowe</a:t>
            </a:r>
            <a:r>
              <a:rPr lang="pl-PL" dirty="0" smtClean="0"/>
              <a:t>.</a:t>
            </a:r>
          </a:p>
          <a:p>
            <a:pPr lvl="1" eaLnBrk="1" hangingPunct="1">
              <a:lnSpc>
                <a:spcPct val="90000"/>
              </a:lnSpc>
            </a:pPr>
            <a:r>
              <a:rPr lang="pl-PL" dirty="0" smtClean="0"/>
              <a:t>Szereg czasowy tworzą przykładowo dane określające wielkość produkcji energii elektrycznej w kolejnych miesiącach lat 1991-94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Prognoza metodą wygładzania wykładniczego</a:t>
            </a:r>
            <a:endParaRPr lang="pl-PL" dirty="0"/>
          </a:p>
        </p:txBody>
      </p:sp>
      <p:sp>
        <p:nvSpPr>
          <p:cNvPr id="3" name="Symbol zastępczy tekstu 2"/>
          <p:cNvSpPr>
            <a:spLocks noGrp="1"/>
          </p:cNvSpPr>
          <p:nvPr>
            <p:ph type="body" sz="half" idx="1"/>
          </p:nvPr>
        </p:nvSpPr>
        <p:spPr>
          <a:xfrm>
            <a:off x="251520" y="1196752"/>
            <a:ext cx="4038600" cy="5113337"/>
          </a:xfrm>
        </p:spPr>
        <p:txBody>
          <a:bodyPr>
            <a:normAutofit fontScale="85000" lnSpcReduction="20000"/>
          </a:bodyPr>
          <a:lstStyle/>
          <a:p>
            <a:r>
              <a:rPr lang="pl-PL" dirty="0" smtClean="0"/>
              <a:t>W celu skrócenia zapisu wykorzystujemy standardowe oznaczenie </a:t>
            </a:r>
            <a:r>
              <a:rPr lang="pl-PL" i="1" dirty="0" smtClean="0">
                <a:solidFill>
                  <a:srgbClr val="C00000"/>
                </a:solidFill>
                <a:latin typeface="Times New Roman" pitchFamily="18" charset="0"/>
                <a:cs typeface="Times New Roman" pitchFamily="18" charset="0"/>
              </a:rPr>
              <a:t>ETS</a:t>
            </a:r>
            <a:r>
              <a:rPr lang="pl-PL" dirty="0" smtClean="0"/>
              <a:t> modeli wygładzania wykładniczego, </a:t>
            </a:r>
          </a:p>
          <a:p>
            <a:r>
              <a:rPr lang="pl-PL" dirty="0" smtClean="0"/>
              <a:t>gdzie: </a:t>
            </a:r>
          </a:p>
          <a:p>
            <a:pPr lvl="1"/>
            <a:r>
              <a:rPr lang="pl-PL" i="1" dirty="0" smtClean="0">
                <a:solidFill>
                  <a:srgbClr val="C00000"/>
                </a:solidFill>
                <a:latin typeface="Times New Roman" pitchFamily="18" charset="0"/>
                <a:cs typeface="Times New Roman" pitchFamily="18" charset="0"/>
              </a:rPr>
              <a:t>E</a:t>
            </a:r>
            <a:r>
              <a:rPr lang="pl-PL" dirty="0" smtClean="0"/>
              <a:t> – </a:t>
            </a:r>
            <a:r>
              <a:rPr lang="pl-PL" dirty="0" err="1" smtClean="0"/>
              <a:t>error</a:t>
            </a:r>
            <a:r>
              <a:rPr lang="pl-PL" dirty="0" smtClean="0"/>
              <a:t> (błąd), </a:t>
            </a:r>
          </a:p>
          <a:p>
            <a:pPr lvl="1"/>
            <a:r>
              <a:rPr lang="pl-PL" i="1" dirty="0" smtClean="0">
                <a:solidFill>
                  <a:srgbClr val="C00000"/>
                </a:solidFill>
                <a:latin typeface="Times New Roman" pitchFamily="18" charset="0"/>
                <a:cs typeface="Times New Roman" pitchFamily="18" charset="0"/>
              </a:rPr>
              <a:t>T</a:t>
            </a:r>
            <a:r>
              <a:rPr lang="pl-PL" dirty="0" smtClean="0"/>
              <a:t> – trend, </a:t>
            </a:r>
          </a:p>
          <a:p>
            <a:pPr lvl="1"/>
            <a:r>
              <a:rPr lang="pl-PL" i="1" dirty="0" smtClean="0">
                <a:solidFill>
                  <a:srgbClr val="C00000"/>
                </a:solidFill>
                <a:latin typeface="Times New Roman" pitchFamily="18" charset="0"/>
                <a:cs typeface="Times New Roman" pitchFamily="18" charset="0"/>
              </a:rPr>
              <a:t>S</a:t>
            </a:r>
            <a:r>
              <a:rPr lang="pl-PL" dirty="0" smtClean="0"/>
              <a:t> – </a:t>
            </a:r>
            <a:r>
              <a:rPr lang="pl-PL" dirty="0" err="1" smtClean="0"/>
              <a:t>seasonality</a:t>
            </a:r>
            <a:r>
              <a:rPr lang="pl-PL" dirty="0" smtClean="0"/>
              <a:t> (sezonowość) </a:t>
            </a:r>
          </a:p>
          <a:p>
            <a:r>
              <a:rPr lang="pl-PL" dirty="0" smtClean="0"/>
              <a:t>i w miejsce tych liter wstawiamy odpowiednie symbole określające typ składnika modelu</a:t>
            </a:r>
            <a:endParaRPr lang="pl-PL" dirty="0"/>
          </a:p>
        </p:txBody>
      </p:sp>
      <p:sp>
        <p:nvSpPr>
          <p:cNvPr id="4" name="Symbol zastępczy zawartości 3"/>
          <p:cNvSpPr>
            <a:spLocks noGrp="1"/>
          </p:cNvSpPr>
          <p:nvPr>
            <p:ph sz="half" idx="2"/>
          </p:nvPr>
        </p:nvSpPr>
        <p:spPr>
          <a:xfrm>
            <a:off x="4499992" y="1268413"/>
            <a:ext cx="4197921" cy="5113337"/>
          </a:xfrm>
        </p:spPr>
        <p:txBody>
          <a:bodyPr>
            <a:normAutofit fontScale="85000" lnSpcReduction="20000"/>
          </a:bodyPr>
          <a:lstStyle/>
          <a:p>
            <a:r>
              <a:rPr lang="pl-PL" i="1" dirty="0" smtClean="0">
                <a:solidFill>
                  <a:srgbClr val="C00000"/>
                </a:solidFill>
                <a:latin typeface="Times New Roman" pitchFamily="18" charset="0"/>
                <a:cs typeface="Times New Roman" pitchFamily="18" charset="0"/>
              </a:rPr>
              <a:t>A</a:t>
            </a:r>
            <a:r>
              <a:rPr lang="pl-PL" dirty="0" smtClean="0"/>
              <a:t> – </a:t>
            </a:r>
            <a:r>
              <a:rPr lang="pl-PL" dirty="0" err="1" smtClean="0"/>
              <a:t>additive</a:t>
            </a:r>
            <a:r>
              <a:rPr lang="pl-PL" dirty="0" smtClean="0"/>
              <a:t> (addytywny), </a:t>
            </a:r>
          </a:p>
          <a:p>
            <a:r>
              <a:rPr lang="pl-PL" i="1" dirty="0" smtClean="0">
                <a:solidFill>
                  <a:srgbClr val="C00000"/>
                </a:solidFill>
                <a:latin typeface="Times New Roman" pitchFamily="18" charset="0"/>
                <a:cs typeface="Times New Roman" pitchFamily="18" charset="0"/>
              </a:rPr>
              <a:t>M</a:t>
            </a:r>
            <a:r>
              <a:rPr lang="pl-PL" dirty="0" smtClean="0"/>
              <a:t> – </a:t>
            </a:r>
            <a:r>
              <a:rPr lang="pl-PL" dirty="0" err="1" smtClean="0"/>
              <a:t>multiplicative</a:t>
            </a:r>
            <a:r>
              <a:rPr lang="pl-PL" dirty="0" smtClean="0"/>
              <a:t> (multiplikatywny), </a:t>
            </a:r>
          </a:p>
          <a:p>
            <a:r>
              <a:rPr lang="pl-PL" i="1" dirty="0" smtClean="0">
                <a:solidFill>
                  <a:srgbClr val="C00000"/>
                </a:solidFill>
                <a:latin typeface="Times New Roman" pitchFamily="18" charset="0"/>
                <a:cs typeface="Times New Roman" pitchFamily="18" charset="0"/>
              </a:rPr>
              <a:t>N</a:t>
            </a:r>
            <a:r>
              <a:rPr lang="pl-PL" dirty="0" smtClean="0"/>
              <a:t> – </a:t>
            </a:r>
            <a:r>
              <a:rPr lang="pl-PL" dirty="0" err="1" smtClean="0"/>
              <a:t>none</a:t>
            </a:r>
            <a:r>
              <a:rPr lang="pl-PL" dirty="0" smtClean="0"/>
              <a:t> (brak – tylko w przypadku trendu i sezonowości). </a:t>
            </a:r>
          </a:p>
          <a:p>
            <a:r>
              <a:rPr lang="pl-PL" dirty="0" smtClean="0"/>
              <a:t>Ponadto w przypadku trendu tłumionego dopisujemy literę </a:t>
            </a:r>
            <a:r>
              <a:rPr lang="pl-PL" i="1" dirty="0" smtClean="0">
                <a:solidFill>
                  <a:srgbClr val="C00000"/>
                </a:solidFill>
                <a:latin typeface="Times New Roman" pitchFamily="18" charset="0"/>
                <a:cs typeface="Times New Roman" pitchFamily="18" charset="0"/>
              </a:rPr>
              <a:t>d</a:t>
            </a:r>
            <a:r>
              <a:rPr lang="pl-PL" dirty="0" smtClean="0"/>
              <a:t>. </a:t>
            </a:r>
          </a:p>
          <a:p>
            <a:r>
              <a:rPr lang="pl-PL" dirty="0" smtClean="0"/>
              <a:t>Przykładowo model  </a:t>
            </a:r>
            <a:r>
              <a:rPr lang="pl-PL" i="1" dirty="0" err="1" smtClean="0">
                <a:solidFill>
                  <a:srgbClr val="C00000"/>
                </a:solidFill>
                <a:latin typeface="Times New Roman" pitchFamily="18" charset="0"/>
                <a:cs typeface="Times New Roman" pitchFamily="18" charset="0"/>
              </a:rPr>
              <a:t>AM</a:t>
            </a:r>
            <a:r>
              <a:rPr lang="pl-PL" i="1" baseline="-25000" dirty="0" err="1" smtClean="0">
                <a:solidFill>
                  <a:srgbClr val="C00000"/>
                </a:solidFill>
                <a:latin typeface="Times New Roman" pitchFamily="18" charset="0"/>
                <a:cs typeface="Times New Roman" pitchFamily="18" charset="0"/>
              </a:rPr>
              <a:t>d</a:t>
            </a:r>
            <a:r>
              <a:rPr lang="pl-PL" i="1" dirty="0" err="1" smtClean="0">
                <a:solidFill>
                  <a:srgbClr val="C00000"/>
                </a:solidFill>
                <a:latin typeface="Times New Roman" pitchFamily="18" charset="0"/>
                <a:cs typeface="Times New Roman" pitchFamily="18" charset="0"/>
              </a:rPr>
              <a:t>N</a:t>
            </a:r>
            <a:r>
              <a:rPr lang="pl-PL" dirty="0" smtClean="0"/>
              <a:t> oznacza grupę modeli z </a:t>
            </a:r>
            <a:r>
              <a:rPr lang="pl-PL" dirty="0" smtClean="0">
                <a:solidFill>
                  <a:schemeClr val="bg2">
                    <a:lumMod val="50000"/>
                  </a:schemeClr>
                </a:solidFill>
              </a:rPr>
              <a:t>addytywnymi błędami, multiplikatywnym tłumionym trendem oraz brakiem sezonowości</a:t>
            </a:r>
            <a:r>
              <a:rPr lang="pl-PL" dirty="0" smtClean="0"/>
              <a:t>.</a:t>
            </a:r>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71682" name="Picture 2" descr="http://prologistica.pl/images/wygadzanie_wykadnicze_2.PNG"/>
          <p:cNvPicPr>
            <a:picLocks noChangeAspect="1" noChangeArrowheads="1"/>
          </p:cNvPicPr>
          <p:nvPr/>
        </p:nvPicPr>
        <p:blipFill>
          <a:blip r:embed="rId2" cstate="print"/>
          <a:srcRect/>
          <a:stretch>
            <a:fillRect/>
          </a:stretch>
        </p:blipFill>
        <p:spPr bwMode="auto">
          <a:xfrm>
            <a:off x="179512" y="0"/>
            <a:ext cx="8496944" cy="5237461"/>
          </a:xfrm>
          <a:prstGeom prst="rect">
            <a:avLst/>
          </a:prstGeom>
          <a:noFill/>
        </p:spPr>
      </p:pic>
      <p:pic>
        <p:nvPicPr>
          <p:cNvPr id="71684" name="Picture 4"/>
          <p:cNvPicPr>
            <a:picLocks noChangeAspect="1" noChangeArrowheads="1"/>
          </p:cNvPicPr>
          <p:nvPr/>
        </p:nvPicPr>
        <p:blipFill>
          <a:blip r:embed="rId3" cstate="print"/>
          <a:srcRect/>
          <a:stretch>
            <a:fillRect/>
          </a:stretch>
        </p:blipFill>
        <p:spPr bwMode="auto">
          <a:xfrm>
            <a:off x="395536" y="4653136"/>
            <a:ext cx="8408987" cy="1781175"/>
          </a:xfrm>
          <a:prstGeom prst="rect">
            <a:avLst/>
          </a:prstGeom>
          <a:noFill/>
          <a:ln w="9525" cap="flat" cmpd="sng">
            <a:noFill/>
            <a:prstDash val="solid"/>
            <a:miter lim="800000"/>
            <a:headEnd/>
            <a:tailEnd/>
          </a:ln>
        </p:spPr>
      </p:pic>
      <p:sp>
        <p:nvSpPr>
          <p:cNvPr id="8" name="Tytuł 1"/>
          <p:cNvSpPr txBox="1">
            <a:spLocks/>
          </p:cNvSpPr>
          <p:nvPr/>
        </p:nvSpPr>
        <p:spPr bwMode="auto">
          <a:xfrm>
            <a:off x="899592" y="188640"/>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0" i="0" u="none" strike="noStrike" kern="0" cap="none" spc="0" normalizeH="0" baseline="0" noProof="0" smtClean="0">
                <a:ln>
                  <a:noFill/>
                </a:ln>
                <a:solidFill>
                  <a:schemeClr val="tx1"/>
                </a:solidFill>
                <a:effectLst/>
                <a:uLnTx/>
                <a:uFillTx/>
                <a:latin typeface="Calibri" pitchFamily="34" charset="0"/>
                <a:ea typeface="+mj-ea"/>
                <a:cs typeface="+mj-cs"/>
              </a:rPr>
              <a:t>Prognoza metodą wygładzania wykładniczego</a:t>
            </a:r>
            <a:endParaRPr kumimoji="0" lang="pl-PL" sz="28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900113" y="0"/>
            <a:ext cx="7488237" cy="980727"/>
          </a:xfrm>
        </p:spPr>
        <p:txBody>
          <a:bodyPr/>
          <a:lstStyle/>
          <a:p>
            <a:pPr eaLnBrk="1" hangingPunct="1"/>
            <a:r>
              <a:rPr lang="pl-PL" dirty="0" smtClean="0"/>
              <a:t>Klasyczna dekompozycja</a:t>
            </a:r>
            <a:br>
              <a:rPr lang="pl-PL" dirty="0" smtClean="0"/>
            </a:br>
            <a:r>
              <a:rPr lang="pl-PL" dirty="0" smtClean="0"/>
              <a:t>Wskaźniki wahań okresowych</a:t>
            </a:r>
          </a:p>
        </p:txBody>
      </p:sp>
      <p:sp>
        <p:nvSpPr>
          <p:cNvPr id="35844" name="Rectangle 3"/>
          <p:cNvSpPr>
            <a:spLocks noGrp="1" noChangeArrowheads="1"/>
          </p:cNvSpPr>
          <p:nvPr>
            <p:ph type="body" idx="1"/>
          </p:nvPr>
        </p:nvSpPr>
        <p:spPr/>
        <p:txBody>
          <a:bodyPr/>
          <a:lstStyle/>
          <a:p>
            <a:pPr marL="269875" indent="-269875" eaLnBrk="1" hangingPunct="1">
              <a:buSzTx/>
              <a:buFont typeface="Arial" pitchFamily="34" charset="0"/>
              <a:buChar char="•"/>
            </a:pPr>
            <a:r>
              <a:rPr lang="pl-PL" dirty="0" smtClean="0"/>
              <a:t>Wielkość wahań okresowych wyrażana jest za pomocą tzw. </a:t>
            </a:r>
            <a:r>
              <a:rPr lang="pl-PL" i="1" dirty="0" smtClean="0">
                <a:solidFill>
                  <a:schemeClr val="bg2"/>
                </a:solidFill>
              </a:rPr>
              <a:t>wskaźników wahań okresowych</a:t>
            </a:r>
            <a:r>
              <a:rPr lang="pl-PL" dirty="0" smtClean="0"/>
              <a:t> (wskaźników sezonowości).</a:t>
            </a:r>
          </a:p>
          <a:p>
            <a:pPr marL="269875" indent="-269875" eaLnBrk="1" hangingPunct="1">
              <a:buSzTx/>
              <a:buFont typeface="Arial" pitchFamily="34" charset="0"/>
              <a:buChar char="•"/>
            </a:pPr>
            <a:r>
              <a:rPr lang="pl-PL" dirty="0" smtClean="0"/>
              <a:t>Sposób ich konstrukcji zależy od tego, czy w badanym szeregu czasowym występuje trend, czy też nie.</a:t>
            </a:r>
          </a:p>
          <a:p>
            <a:pPr marL="269875" indent="-269875" eaLnBrk="1" hangingPunct="1">
              <a:buSzTx/>
              <a:buFont typeface="Arial" pitchFamily="34" charset="0"/>
              <a:buChar char="•"/>
            </a:pPr>
            <a:endParaRPr lang="pl-PL" dirty="0" smtClean="0"/>
          </a:p>
          <a:p>
            <a:pPr marL="269875" indent="-269875" eaLnBrk="1" hangingPunct="1">
              <a:buFont typeface="Arial" pitchFamily="34" charset="0"/>
              <a:buChar char="•"/>
            </a:pPr>
            <a:endParaRPr lang="pl-PL"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pl-PL" dirty="0" smtClean="0"/>
              <a:t>Wahania okresowe – brak trendu (1)</a:t>
            </a:r>
          </a:p>
        </p:txBody>
      </p:sp>
      <p:sp>
        <p:nvSpPr>
          <p:cNvPr id="4101" name="Rectangle 3"/>
          <p:cNvSpPr>
            <a:spLocks noGrp="1" noChangeArrowheads="1"/>
          </p:cNvSpPr>
          <p:nvPr>
            <p:ph type="body" sz="half" idx="1"/>
          </p:nvPr>
        </p:nvSpPr>
        <p:spPr>
          <a:xfrm>
            <a:off x="468313" y="1268413"/>
            <a:ext cx="8064500" cy="5113337"/>
          </a:xfrm>
        </p:spPr>
        <p:txBody>
          <a:bodyPr/>
          <a:lstStyle/>
          <a:p>
            <a:pPr eaLnBrk="1" hangingPunct="1">
              <a:buSzTx/>
              <a:buFontTx/>
              <a:buNone/>
            </a:pPr>
            <a:r>
              <a:rPr lang="pl-PL" dirty="0" smtClean="0"/>
              <a:t>Zdefiniowanie wahań okresowych wymaga wprowadzenia następującej definicji wyrazów szeregu czasowego:</a:t>
            </a:r>
          </a:p>
          <a:p>
            <a:pPr eaLnBrk="1" hangingPunct="1">
              <a:buSzTx/>
              <a:buFontTx/>
              <a:buNone/>
            </a:pPr>
            <a:endParaRPr lang="pl-PL" dirty="0" smtClean="0"/>
          </a:p>
          <a:p>
            <a:pPr eaLnBrk="1" hangingPunct="1">
              <a:buSzTx/>
              <a:buFontTx/>
              <a:buNone/>
            </a:pPr>
            <a:endParaRPr lang="pl-PL" dirty="0" smtClean="0"/>
          </a:p>
          <a:p>
            <a:pPr eaLnBrk="1" hangingPunct="1">
              <a:buSzTx/>
              <a:buFontTx/>
              <a:buNone/>
            </a:pPr>
            <a:endParaRPr lang="pl-PL" dirty="0" smtClean="0"/>
          </a:p>
          <a:p>
            <a:pPr eaLnBrk="1" hangingPunct="1">
              <a:buSzTx/>
              <a:buFontTx/>
              <a:buNone/>
            </a:pPr>
            <a:r>
              <a:rPr lang="pl-PL" dirty="0" smtClean="0"/>
              <a:t>Gdzie dolny indeks </a:t>
            </a:r>
            <a:r>
              <a:rPr lang="pl-PL" i="1" dirty="0" smtClean="0">
                <a:solidFill>
                  <a:srgbClr val="C00000"/>
                </a:solidFill>
                <a:latin typeface="Times New Roman" pitchFamily="18" charset="0"/>
                <a:cs typeface="Times New Roman" pitchFamily="18" charset="0"/>
              </a:rPr>
              <a:t> t </a:t>
            </a:r>
            <a:r>
              <a:rPr lang="pl-PL" dirty="0" smtClean="0"/>
              <a:t>oznacza czas, a górny indeks </a:t>
            </a:r>
            <a:r>
              <a:rPr lang="pl-PL" i="1" dirty="0" smtClean="0">
                <a:solidFill>
                  <a:srgbClr val="C00000"/>
                </a:solidFill>
                <a:latin typeface="Times New Roman" pitchFamily="18" charset="0"/>
                <a:cs typeface="Times New Roman" pitchFamily="18" charset="0"/>
              </a:rPr>
              <a:t>i</a:t>
            </a:r>
            <a:r>
              <a:rPr lang="pl-PL" dirty="0" smtClean="0"/>
              <a:t> oznacza numer podokresu w cyklu </a:t>
            </a:r>
            <a:r>
              <a:rPr lang="pl-PL" i="1" dirty="0" smtClean="0">
                <a:solidFill>
                  <a:srgbClr val="C00000"/>
                </a:solidFill>
                <a:latin typeface="Times New Roman" pitchFamily="18" charset="0"/>
                <a:cs typeface="Times New Roman" pitchFamily="18" charset="0"/>
              </a:rPr>
              <a:t>d</a:t>
            </a:r>
            <a:r>
              <a:rPr lang="pl-PL" dirty="0" smtClean="0"/>
              <a:t> wahań.</a:t>
            </a:r>
          </a:p>
        </p:txBody>
      </p:sp>
      <p:graphicFrame>
        <p:nvGraphicFramePr>
          <p:cNvPr id="380932" name="Object 4"/>
          <p:cNvGraphicFramePr>
            <a:graphicFrameLocks noChangeAspect="1"/>
          </p:cNvGraphicFramePr>
          <p:nvPr>
            <p:ph sz="half" idx="2"/>
          </p:nvPr>
        </p:nvGraphicFramePr>
        <p:xfrm>
          <a:off x="1691680" y="3212976"/>
          <a:ext cx="5040213" cy="665286"/>
        </p:xfrm>
        <a:graphic>
          <a:graphicData uri="http://schemas.openxmlformats.org/presentationml/2006/ole">
            <p:oleObj spid="_x0000_s4098" name="Równanie" r:id="rId3" imgW="182880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0932"/>
                                        </p:tgtEl>
                                        <p:attrNameLst>
                                          <p:attrName>style.visibility</p:attrName>
                                        </p:attrNameLst>
                                      </p:cBhvr>
                                      <p:to>
                                        <p:strVal val="visible"/>
                                      </p:to>
                                    </p:set>
                                    <p:anim calcmode="lin" valueType="num">
                                      <p:cBhvr additive="base">
                                        <p:cTn id="7" dur="500" fill="hold"/>
                                        <p:tgtEl>
                                          <p:spTgt spid="380932"/>
                                        </p:tgtEl>
                                        <p:attrNameLst>
                                          <p:attrName>ppt_x</p:attrName>
                                        </p:attrNameLst>
                                      </p:cBhvr>
                                      <p:tavLst>
                                        <p:tav tm="0">
                                          <p:val>
                                            <p:strVal val="0-#ppt_w/2"/>
                                          </p:val>
                                        </p:tav>
                                        <p:tav tm="100000">
                                          <p:val>
                                            <p:strVal val="#ppt_x"/>
                                          </p:val>
                                        </p:tav>
                                      </p:tavLst>
                                    </p:anim>
                                    <p:anim calcmode="lin" valueType="num">
                                      <p:cBhvr additive="base">
                                        <p:cTn id="8" dur="500" fill="hold"/>
                                        <p:tgtEl>
                                          <p:spTgt spid="3809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pl-PL" smtClean="0"/>
              <a:t>Wahania okresowe – brak trendu (2)</a:t>
            </a:r>
          </a:p>
        </p:txBody>
      </p:sp>
      <p:sp>
        <p:nvSpPr>
          <p:cNvPr id="5125" name="Rectangle 3"/>
          <p:cNvSpPr>
            <a:spLocks noGrp="1" noChangeArrowheads="1"/>
          </p:cNvSpPr>
          <p:nvPr>
            <p:ph type="body" sz="half" idx="1"/>
          </p:nvPr>
        </p:nvSpPr>
        <p:spPr>
          <a:xfrm>
            <a:off x="468313" y="1268413"/>
            <a:ext cx="7559675" cy="5113337"/>
          </a:xfrm>
        </p:spPr>
        <p:txBody>
          <a:bodyPr/>
          <a:lstStyle/>
          <a:p>
            <a:pPr eaLnBrk="1" hangingPunct="1">
              <a:buSzTx/>
              <a:buFontTx/>
              <a:buNone/>
            </a:pPr>
            <a:r>
              <a:rPr lang="pl-PL" sz="2400" dirty="0" smtClean="0"/>
              <a:t>Wskaźniki wahań okresowych </a:t>
            </a:r>
            <a:r>
              <a:rPr lang="pl-PL" sz="2400" i="1" dirty="0" err="1" smtClean="0">
                <a:solidFill>
                  <a:srgbClr val="C00000"/>
                </a:solidFill>
                <a:latin typeface="Times New Roman" pitchFamily="18" charset="0"/>
                <a:cs typeface="Times New Roman" pitchFamily="18" charset="0"/>
              </a:rPr>
              <a:t>Q</a:t>
            </a:r>
            <a:r>
              <a:rPr lang="pl-PL" sz="2400" i="1" baseline="-25000" dirty="0" err="1" smtClean="0">
                <a:solidFill>
                  <a:srgbClr val="C00000"/>
                </a:solidFill>
                <a:latin typeface="Times New Roman" pitchFamily="18" charset="0"/>
                <a:cs typeface="Times New Roman" pitchFamily="18" charset="0"/>
              </a:rPr>
              <a:t>i</a:t>
            </a:r>
            <a:r>
              <a:rPr lang="pl-PL" sz="2400" baseline="-25000" dirty="0" smtClean="0"/>
              <a:t> </a:t>
            </a:r>
            <a:r>
              <a:rPr lang="pl-PL" sz="2400" dirty="0" smtClean="0"/>
              <a:t>są definiowane jako </a:t>
            </a:r>
            <a:r>
              <a:rPr lang="pl-PL" sz="2400" dirty="0" smtClean="0">
                <a:solidFill>
                  <a:schemeClr val="bg2">
                    <a:lumMod val="50000"/>
                  </a:schemeClr>
                </a:solidFill>
              </a:rPr>
              <a:t>ilorazy średnich z podokresów i średniej ogólnej</a:t>
            </a:r>
            <a:r>
              <a:rPr lang="pl-PL" sz="2400" dirty="0" smtClean="0"/>
              <a:t>:</a:t>
            </a:r>
          </a:p>
          <a:p>
            <a:pPr eaLnBrk="1" hangingPunct="1"/>
            <a:endParaRPr lang="pl-PL" sz="2400" dirty="0" smtClean="0"/>
          </a:p>
        </p:txBody>
      </p:sp>
      <p:graphicFrame>
        <p:nvGraphicFramePr>
          <p:cNvPr id="5122" name="Object 4"/>
          <p:cNvGraphicFramePr>
            <a:graphicFrameLocks noChangeAspect="1"/>
          </p:cNvGraphicFramePr>
          <p:nvPr>
            <p:ph sz="half" idx="2"/>
          </p:nvPr>
        </p:nvGraphicFramePr>
        <p:xfrm>
          <a:off x="611560" y="2132856"/>
          <a:ext cx="3816350" cy="1041400"/>
        </p:xfrm>
        <a:graphic>
          <a:graphicData uri="http://schemas.openxmlformats.org/presentationml/2006/ole">
            <p:oleObj spid="_x0000_s5122" name="Równanie" r:id="rId3" imgW="1536480" imgH="419040" progId="">
              <p:embed/>
            </p:oleObj>
          </a:graphicData>
        </a:graphic>
      </p:graphicFrame>
      <p:pic>
        <p:nvPicPr>
          <p:cNvPr id="5126" name="Picture 6"/>
          <p:cNvPicPr>
            <a:picLocks noChangeAspect="1" noChangeArrowheads="1"/>
          </p:cNvPicPr>
          <p:nvPr/>
        </p:nvPicPr>
        <p:blipFill>
          <a:blip r:embed="rId4" cstate="print">
            <a:grayscl/>
          </a:blip>
          <a:srcRect/>
          <a:stretch>
            <a:fillRect/>
          </a:stretch>
        </p:blipFill>
        <p:spPr bwMode="auto">
          <a:xfrm>
            <a:off x="4716016" y="3068960"/>
            <a:ext cx="3960813" cy="33940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pl-PL" smtClean="0"/>
              <a:t>Wahania okresowe – miary absolutne</a:t>
            </a:r>
          </a:p>
        </p:txBody>
      </p:sp>
      <p:sp>
        <p:nvSpPr>
          <p:cNvPr id="6149" name="Rectangle 3"/>
          <p:cNvSpPr>
            <a:spLocks noGrp="1" noChangeArrowheads="1"/>
          </p:cNvSpPr>
          <p:nvPr>
            <p:ph type="body" sz="half" idx="1"/>
          </p:nvPr>
        </p:nvSpPr>
        <p:spPr>
          <a:xfrm>
            <a:off x="468313" y="1268413"/>
            <a:ext cx="7991475" cy="5113337"/>
          </a:xfrm>
        </p:spPr>
        <p:txBody>
          <a:bodyPr/>
          <a:lstStyle/>
          <a:p>
            <a:pPr eaLnBrk="1" hangingPunct="1">
              <a:buSzTx/>
              <a:buFontTx/>
              <a:buNone/>
            </a:pPr>
            <a:r>
              <a:rPr lang="pl-PL" sz="2400" dirty="0" smtClean="0"/>
              <a:t>Jeżeli szereg czasowy charakteryzuje się mniej </a:t>
            </a:r>
            <a:r>
              <a:rPr lang="pl-PL" sz="2400" dirty="0" smtClean="0">
                <a:solidFill>
                  <a:schemeClr val="bg2">
                    <a:lumMod val="75000"/>
                  </a:schemeClr>
                </a:solidFill>
              </a:rPr>
              <a:t>więcej </a:t>
            </a:r>
            <a:r>
              <a:rPr lang="pl-PL" sz="2400" dirty="0" smtClean="0">
                <a:solidFill>
                  <a:srgbClr val="C00000"/>
                </a:solidFill>
              </a:rPr>
              <a:t>stałym poziomem</a:t>
            </a:r>
            <a:r>
              <a:rPr lang="pl-PL" sz="2400" dirty="0" smtClean="0">
                <a:solidFill>
                  <a:schemeClr val="bg2">
                    <a:lumMod val="75000"/>
                  </a:schemeClr>
                </a:solidFill>
              </a:rPr>
              <a:t> zjawiska w czasie</a:t>
            </a:r>
            <a:r>
              <a:rPr lang="pl-PL" sz="2400" dirty="0" smtClean="0"/>
              <a:t>, to wahania okresowe można także wyrazić za pomocą </a:t>
            </a:r>
            <a:r>
              <a:rPr lang="pl-PL" sz="2400" dirty="0" smtClean="0">
                <a:solidFill>
                  <a:schemeClr val="bg2">
                    <a:lumMod val="75000"/>
                  </a:schemeClr>
                </a:solidFill>
              </a:rPr>
              <a:t>miar absolutnych </a:t>
            </a:r>
            <a:r>
              <a:rPr lang="pl-PL" sz="2400" dirty="0" smtClean="0"/>
              <a:t>będących </a:t>
            </a:r>
            <a:r>
              <a:rPr lang="pl-PL" sz="2400" dirty="0" smtClean="0">
                <a:solidFill>
                  <a:srgbClr val="006699"/>
                </a:solidFill>
              </a:rPr>
              <a:t>odchyleniami średnich </a:t>
            </a:r>
            <a:r>
              <a:rPr lang="pl-PL" sz="2400" dirty="0" smtClean="0">
                <a:solidFill>
                  <a:schemeClr val="bg2">
                    <a:lumMod val="75000"/>
                  </a:schemeClr>
                </a:solidFill>
              </a:rPr>
              <a:t>dla danego podokresu </a:t>
            </a:r>
            <a:r>
              <a:rPr lang="pl-PL" sz="2400" dirty="0" smtClean="0"/>
              <a:t>od średniej ogólnej:</a:t>
            </a:r>
          </a:p>
          <a:p>
            <a:pPr eaLnBrk="1" hangingPunct="1"/>
            <a:endParaRPr lang="pl-PL" sz="2400" dirty="0" smtClean="0"/>
          </a:p>
        </p:txBody>
      </p:sp>
      <p:graphicFrame>
        <p:nvGraphicFramePr>
          <p:cNvPr id="386052" name="Object 4"/>
          <p:cNvGraphicFramePr>
            <a:graphicFrameLocks noChangeAspect="1"/>
          </p:cNvGraphicFramePr>
          <p:nvPr>
            <p:ph sz="half" idx="2"/>
          </p:nvPr>
        </p:nvGraphicFramePr>
        <p:xfrm>
          <a:off x="611188" y="3284538"/>
          <a:ext cx="4464868" cy="608846"/>
        </p:xfrm>
        <a:graphic>
          <a:graphicData uri="http://schemas.openxmlformats.org/presentationml/2006/ole">
            <p:oleObj spid="_x0000_s6146" name="Równanie" r:id="rId3" imgW="1676160" imgH="228600" progId="">
              <p:embed/>
            </p:oleObj>
          </a:graphicData>
        </a:graphic>
      </p:graphicFrame>
      <p:pic>
        <p:nvPicPr>
          <p:cNvPr id="6150" name="Picture 6"/>
          <p:cNvPicPr>
            <a:picLocks noChangeAspect="1" noChangeArrowheads="1"/>
          </p:cNvPicPr>
          <p:nvPr/>
        </p:nvPicPr>
        <p:blipFill>
          <a:blip r:embed="rId4" cstate="print">
            <a:grayscl/>
          </a:blip>
          <a:srcRect/>
          <a:stretch>
            <a:fillRect/>
          </a:stretch>
        </p:blipFill>
        <p:spPr bwMode="auto">
          <a:xfrm>
            <a:off x="6084888" y="3357563"/>
            <a:ext cx="2786062" cy="3179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6052"/>
                                        </p:tgtEl>
                                        <p:attrNameLst>
                                          <p:attrName>style.visibility</p:attrName>
                                        </p:attrNameLst>
                                      </p:cBhvr>
                                      <p:to>
                                        <p:strVal val="visible"/>
                                      </p:to>
                                    </p:set>
                                    <p:anim calcmode="lin" valueType="num">
                                      <p:cBhvr additive="base">
                                        <p:cTn id="7" dur="500" fill="hold"/>
                                        <p:tgtEl>
                                          <p:spTgt spid="386052"/>
                                        </p:tgtEl>
                                        <p:attrNameLst>
                                          <p:attrName>ppt_x</p:attrName>
                                        </p:attrNameLst>
                                      </p:cBhvr>
                                      <p:tavLst>
                                        <p:tav tm="0">
                                          <p:val>
                                            <p:strVal val="0-#ppt_w/2"/>
                                          </p:val>
                                        </p:tav>
                                        <p:tav tm="100000">
                                          <p:val>
                                            <p:strVal val="#ppt_x"/>
                                          </p:val>
                                        </p:tav>
                                      </p:tavLst>
                                    </p:anim>
                                    <p:anim calcmode="lin" valueType="num">
                                      <p:cBhvr additive="base">
                                        <p:cTn id="8" dur="500" fill="hold"/>
                                        <p:tgtEl>
                                          <p:spTgt spid="38605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6052"/>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pl-PL" smtClean="0"/>
              <a:t>Wahania okresowe – szereg z trendem (1)</a:t>
            </a:r>
          </a:p>
        </p:txBody>
      </p:sp>
      <p:sp>
        <p:nvSpPr>
          <p:cNvPr id="36868" name="Rectangle 3"/>
          <p:cNvSpPr>
            <a:spLocks noGrp="1" noChangeArrowheads="1"/>
          </p:cNvSpPr>
          <p:nvPr>
            <p:ph type="body" idx="1"/>
          </p:nvPr>
        </p:nvSpPr>
        <p:spPr/>
        <p:txBody>
          <a:bodyPr/>
          <a:lstStyle/>
          <a:p>
            <a:pPr marL="179388" indent="-179388" eaLnBrk="1" hangingPunct="1">
              <a:buSzTx/>
              <a:buFont typeface="Arial" pitchFamily="34" charset="0"/>
              <a:buChar char="•"/>
            </a:pPr>
            <a:r>
              <a:rPr lang="pl-PL" dirty="0" smtClean="0"/>
              <a:t>Tym razem nie można odnosić średnich z danego podokresu do średniej ogólnej, co wynika z faktu, że </a:t>
            </a:r>
            <a:r>
              <a:rPr lang="pl-PL" dirty="0" smtClean="0">
                <a:solidFill>
                  <a:schemeClr val="bg2">
                    <a:lumMod val="75000"/>
                  </a:schemeClr>
                </a:solidFill>
              </a:rPr>
              <a:t>średnia ogólna źle oddaje przeciętny poziom zjawiska w danym podokresie</a:t>
            </a:r>
            <a:r>
              <a:rPr lang="pl-PL" dirty="0" smtClean="0"/>
              <a:t>.</a:t>
            </a:r>
          </a:p>
          <a:p>
            <a:pPr marL="179388" indent="-179388" eaLnBrk="1" hangingPunct="1">
              <a:buSzTx/>
              <a:buFont typeface="Arial" pitchFamily="34" charset="0"/>
              <a:buChar char="•"/>
            </a:pPr>
            <a:r>
              <a:rPr lang="pl-PL" dirty="0" smtClean="0"/>
              <a:t>Do zbudowania wskaźników wahań okresowych wykorzystujemy szereg oryginalny i szereg wygładzony w taki sposób, </a:t>
            </a:r>
            <a:br>
              <a:rPr lang="pl-PL" dirty="0" smtClean="0"/>
            </a:br>
            <a:r>
              <a:rPr lang="pl-PL" dirty="0" smtClean="0"/>
              <a:t>aby reprezentował </a:t>
            </a:r>
            <a:r>
              <a:rPr lang="pl-PL" dirty="0" smtClean="0">
                <a:solidFill>
                  <a:schemeClr val="bg2">
                    <a:lumMod val="75000"/>
                  </a:schemeClr>
                </a:solidFill>
              </a:rPr>
              <a:t>jedynie</a:t>
            </a:r>
            <a:r>
              <a:rPr lang="pl-PL" dirty="0" smtClean="0"/>
              <a:t> </a:t>
            </a:r>
            <a:r>
              <a:rPr lang="pl-PL" dirty="0" smtClean="0">
                <a:solidFill>
                  <a:srgbClr val="006699"/>
                </a:solidFill>
              </a:rPr>
              <a:t>trend zjawiska</a:t>
            </a:r>
            <a:r>
              <a:rPr lang="pl-PL" dirty="0" smtClean="0"/>
              <a:t>.</a:t>
            </a:r>
          </a:p>
          <a:p>
            <a:pPr marL="179388" indent="-179388" eaLnBrk="1" hangingPunct="1">
              <a:buFont typeface="Arial" pitchFamily="34" charset="0"/>
              <a:buChar char="•"/>
            </a:pPr>
            <a:endParaRPr lang="pl-PL"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99592" y="0"/>
            <a:ext cx="7488237" cy="980728"/>
          </a:xfrm>
        </p:spPr>
        <p:txBody>
          <a:bodyPr/>
          <a:lstStyle/>
          <a:p>
            <a:pPr eaLnBrk="1" hangingPunct="1"/>
            <a:r>
              <a:rPr lang="pl-PL" dirty="0" smtClean="0"/>
              <a:t>Wahania okresowe – szereg z trendem (2)</a:t>
            </a:r>
            <a:br>
              <a:rPr lang="pl-PL" dirty="0" smtClean="0"/>
            </a:br>
            <a:r>
              <a:rPr lang="pl-PL" dirty="0" smtClean="0">
                <a:solidFill>
                  <a:srgbClr val="006699"/>
                </a:solidFill>
              </a:rPr>
              <a:t>szereg multiplikatywny</a:t>
            </a:r>
          </a:p>
        </p:txBody>
      </p:sp>
      <p:sp>
        <p:nvSpPr>
          <p:cNvPr id="7173" name="Rectangle 3"/>
          <p:cNvSpPr>
            <a:spLocks noGrp="1" noChangeArrowheads="1"/>
          </p:cNvSpPr>
          <p:nvPr>
            <p:ph type="body" sz="half" idx="1"/>
          </p:nvPr>
        </p:nvSpPr>
        <p:spPr/>
        <p:txBody>
          <a:bodyPr/>
          <a:lstStyle/>
          <a:p>
            <a:pPr eaLnBrk="1" hangingPunct="1">
              <a:buSzTx/>
              <a:buFontTx/>
              <a:buNone/>
            </a:pPr>
            <a:r>
              <a:rPr lang="pl-PL" dirty="0" smtClean="0"/>
              <a:t>Zaczynamy od wyznaczenia indywidualnych wskaźników sezonowości (</a:t>
            </a:r>
            <a:r>
              <a:rPr lang="pl-PL" i="1" dirty="0" err="1" smtClean="0">
                <a:solidFill>
                  <a:srgbClr val="006699"/>
                </a:solidFill>
                <a:latin typeface="Times New Roman" pitchFamily="18" charset="0"/>
                <a:cs typeface="Times New Roman" pitchFamily="18" charset="0"/>
              </a:rPr>
              <a:t>iws</a:t>
            </a:r>
            <a:r>
              <a:rPr lang="pl-PL" i="1" baseline="-25000" dirty="0" err="1" smtClean="0">
                <a:solidFill>
                  <a:srgbClr val="006699"/>
                </a:solidFill>
                <a:latin typeface="Times New Roman" pitchFamily="18" charset="0"/>
                <a:cs typeface="Times New Roman" pitchFamily="18" charset="0"/>
              </a:rPr>
              <a:t>t</a:t>
            </a:r>
            <a:r>
              <a:rPr lang="pl-PL" dirty="0" smtClean="0"/>
              <a:t>) dla tych wszystkich wyrazów oryginalnego szeregu, dla których dysponujemy wartościami wygładzonymi.</a:t>
            </a:r>
          </a:p>
          <a:p>
            <a:pPr eaLnBrk="1" hangingPunct="1"/>
            <a:endParaRPr lang="pl-PL" dirty="0" smtClean="0"/>
          </a:p>
        </p:txBody>
      </p:sp>
      <p:graphicFrame>
        <p:nvGraphicFramePr>
          <p:cNvPr id="389124" name="Object 4"/>
          <p:cNvGraphicFramePr>
            <a:graphicFrameLocks noChangeAspect="1"/>
          </p:cNvGraphicFramePr>
          <p:nvPr>
            <p:ph sz="half" idx="2"/>
          </p:nvPr>
        </p:nvGraphicFramePr>
        <p:xfrm>
          <a:off x="5508104" y="2492896"/>
          <a:ext cx="2025650" cy="1611312"/>
        </p:xfrm>
        <a:graphic>
          <a:graphicData uri="http://schemas.openxmlformats.org/presentationml/2006/ole">
            <p:oleObj spid="_x0000_s7170" name="Równanie" r:id="rId3" imgW="558720" imgH="4442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9124"/>
                                        </p:tgtEl>
                                        <p:attrNameLst>
                                          <p:attrName>style.visibility</p:attrName>
                                        </p:attrNameLst>
                                      </p:cBhvr>
                                      <p:to>
                                        <p:strVal val="visible"/>
                                      </p:to>
                                    </p:set>
                                    <p:anim calcmode="lin" valueType="num">
                                      <p:cBhvr additive="base">
                                        <p:cTn id="7" dur="500" fill="hold"/>
                                        <p:tgtEl>
                                          <p:spTgt spid="389124"/>
                                        </p:tgtEl>
                                        <p:attrNameLst>
                                          <p:attrName>ppt_x</p:attrName>
                                        </p:attrNameLst>
                                      </p:cBhvr>
                                      <p:tavLst>
                                        <p:tav tm="0">
                                          <p:val>
                                            <p:strVal val="0-#ppt_w/2"/>
                                          </p:val>
                                        </p:tav>
                                        <p:tav tm="100000">
                                          <p:val>
                                            <p:strVal val="#ppt_x"/>
                                          </p:val>
                                        </p:tav>
                                      </p:tavLst>
                                    </p:anim>
                                    <p:anim calcmode="lin" valueType="num">
                                      <p:cBhvr additive="base">
                                        <p:cTn id="8" dur="500" fill="hold"/>
                                        <p:tgtEl>
                                          <p:spTgt spid="389124"/>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9124"/>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900113" y="0"/>
            <a:ext cx="7488237" cy="980728"/>
          </a:xfrm>
        </p:spPr>
        <p:txBody>
          <a:bodyPr/>
          <a:lstStyle/>
          <a:p>
            <a:pPr eaLnBrk="1" hangingPunct="1"/>
            <a:r>
              <a:rPr lang="pl-PL" dirty="0" smtClean="0"/>
              <a:t>Wahania okresowe – szereg z trendem (2)</a:t>
            </a:r>
            <a:br>
              <a:rPr lang="pl-PL" dirty="0" smtClean="0"/>
            </a:br>
            <a:r>
              <a:rPr lang="pl-PL" dirty="0" smtClean="0">
                <a:solidFill>
                  <a:srgbClr val="006699"/>
                </a:solidFill>
              </a:rPr>
              <a:t>szereg multiplikatywny</a:t>
            </a:r>
          </a:p>
        </p:txBody>
      </p:sp>
      <p:sp>
        <p:nvSpPr>
          <p:cNvPr id="8198" name="Rectangle 3"/>
          <p:cNvSpPr>
            <a:spLocks noGrp="1" noChangeArrowheads="1"/>
          </p:cNvSpPr>
          <p:nvPr>
            <p:ph type="body" sz="half" idx="1"/>
          </p:nvPr>
        </p:nvSpPr>
        <p:spPr/>
        <p:txBody>
          <a:bodyPr/>
          <a:lstStyle/>
          <a:p>
            <a:pPr>
              <a:buSzTx/>
              <a:buFontTx/>
              <a:buNone/>
            </a:pPr>
            <a:r>
              <a:rPr lang="pl-PL" sz="2400" dirty="0" smtClean="0"/>
              <a:t>Wykorzystując indywidualne wskaźniki sezonowości wyznaczamy ich średnie z podokresów, są to tzw. </a:t>
            </a:r>
            <a:r>
              <a:rPr lang="pl-PL" sz="2400" b="1" dirty="0" smtClean="0">
                <a:solidFill>
                  <a:srgbClr val="006699"/>
                </a:solidFill>
              </a:rPr>
              <a:t>surowe</a:t>
            </a:r>
            <a:r>
              <a:rPr lang="pl-PL" sz="2400" dirty="0" smtClean="0">
                <a:solidFill>
                  <a:srgbClr val="006699"/>
                </a:solidFill>
              </a:rPr>
              <a:t> wskaźniki wahań okresowych      </a:t>
            </a:r>
            <a:r>
              <a:rPr lang="pl-PL" sz="2400" dirty="0" smtClean="0"/>
              <a:t>, a ich suma z reguły nie jest równa liczbie podokresów </a:t>
            </a:r>
            <a:r>
              <a:rPr lang="pl-PL" sz="2400" i="1" dirty="0" smtClean="0">
                <a:solidFill>
                  <a:srgbClr val="006699"/>
                </a:solidFill>
                <a:latin typeface="Times New Roman" pitchFamily="18" charset="0"/>
                <a:cs typeface="Times New Roman" pitchFamily="18" charset="0"/>
              </a:rPr>
              <a:t>d</a:t>
            </a:r>
            <a:r>
              <a:rPr lang="pl-PL" sz="2400" dirty="0" smtClean="0"/>
              <a:t>.</a:t>
            </a:r>
          </a:p>
          <a:p>
            <a:pPr>
              <a:buSzTx/>
              <a:buFontTx/>
              <a:buNone/>
            </a:pPr>
            <a:r>
              <a:rPr lang="pl-PL" sz="2400" dirty="0" smtClean="0"/>
              <a:t>Surowe wskaźniki wahań okresowych muszą być tak skorygowane, aby ich suma była równa liczbie podokresów </a:t>
            </a:r>
            <a:r>
              <a:rPr lang="pl-PL" sz="2400" i="1" dirty="0" smtClean="0">
                <a:solidFill>
                  <a:srgbClr val="006699"/>
                </a:solidFill>
                <a:latin typeface="Times New Roman" pitchFamily="18" charset="0"/>
                <a:cs typeface="Times New Roman" pitchFamily="18" charset="0"/>
              </a:rPr>
              <a:t>d</a:t>
            </a:r>
            <a:r>
              <a:rPr lang="pl-PL" sz="2400" dirty="0" smtClean="0"/>
              <a:t>:</a:t>
            </a:r>
          </a:p>
          <a:p>
            <a:pPr eaLnBrk="1" hangingPunct="1"/>
            <a:endParaRPr lang="pl-PL" sz="2400" dirty="0" smtClean="0"/>
          </a:p>
        </p:txBody>
      </p:sp>
      <p:graphicFrame>
        <p:nvGraphicFramePr>
          <p:cNvPr id="8194" name="Object 4"/>
          <p:cNvGraphicFramePr>
            <a:graphicFrameLocks noChangeAspect="1"/>
          </p:cNvGraphicFramePr>
          <p:nvPr>
            <p:ph sz="quarter" idx="2"/>
          </p:nvPr>
        </p:nvGraphicFramePr>
        <p:xfrm>
          <a:off x="2051720" y="3140968"/>
          <a:ext cx="330200" cy="431800"/>
        </p:xfrm>
        <a:graphic>
          <a:graphicData uri="http://schemas.openxmlformats.org/presentationml/2006/ole">
            <p:oleObj spid="_x0000_s8194" name="Równanie" r:id="rId3" imgW="164880" imgH="215640" progId="">
              <p:embed/>
            </p:oleObj>
          </a:graphicData>
        </a:graphic>
      </p:graphicFrame>
      <p:graphicFrame>
        <p:nvGraphicFramePr>
          <p:cNvPr id="8195" name="Object 6"/>
          <p:cNvGraphicFramePr>
            <a:graphicFrameLocks noChangeAspect="1"/>
          </p:cNvGraphicFramePr>
          <p:nvPr>
            <p:ph sz="quarter" idx="3"/>
          </p:nvPr>
        </p:nvGraphicFramePr>
        <p:xfrm>
          <a:off x="4932363" y="1341438"/>
          <a:ext cx="3308350" cy="1568450"/>
        </p:xfrm>
        <a:graphic>
          <a:graphicData uri="http://schemas.openxmlformats.org/presentationml/2006/ole">
            <p:oleObj spid="_x0000_s8195" r:id="rId4" imgW="965200" imgH="457200" progId="">
              <p:embed/>
            </p:oleObj>
          </a:graphicData>
        </a:graphic>
      </p:graphicFrame>
      <p:pic>
        <p:nvPicPr>
          <p:cNvPr id="8199" name="Picture 8"/>
          <p:cNvPicPr>
            <a:picLocks noChangeAspect="1" noChangeArrowheads="1"/>
          </p:cNvPicPr>
          <p:nvPr/>
        </p:nvPicPr>
        <p:blipFill>
          <a:blip r:embed="rId5" cstate="print"/>
          <a:srcRect/>
          <a:stretch>
            <a:fillRect/>
          </a:stretch>
        </p:blipFill>
        <p:spPr bwMode="auto">
          <a:xfrm>
            <a:off x="5004048" y="3284984"/>
            <a:ext cx="3616325" cy="30464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900113" y="0"/>
            <a:ext cx="7488237" cy="980727"/>
          </a:xfrm>
        </p:spPr>
        <p:txBody>
          <a:bodyPr/>
          <a:lstStyle/>
          <a:p>
            <a:pPr eaLnBrk="1" hangingPunct="1"/>
            <a:r>
              <a:rPr lang="pl-PL" dirty="0" smtClean="0"/>
              <a:t>Wahania okresowe</a:t>
            </a:r>
            <a:br>
              <a:rPr lang="pl-PL" dirty="0" smtClean="0"/>
            </a:br>
            <a:r>
              <a:rPr lang="pl-PL" dirty="0" smtClean="0">
                <a:solidFill>
                  <a:srgbClr val="006699"/>
                </a:solidFill>
              </a:rPr>
              <a:t>szereg addytywny</a:t>
            </a:r>
          </a:p>
        </p:txBody>
      </p:sp>
      <p:sp>
        <p:nvSpPr>
          <p:cNvPr id="9221" name="Rectangle 3"/>
          <p:cNvSpPr>
            <a:spLocks noGrp="1" noChangeArrowheads="1"/>
          </p:cNvSpPr>
          <p:nvPr>
            <p:ph type="body" sz="half" idx="1"/>
          </p:nvPr>
        </p:nvSpPr>
        <p:spPr>
          <a:xfrm>
            <a:off x="468313" y="1268413"/>
            <a:ext cx="8207375" cy="5113337"/>
          </a:xfrm>
        </p:spPr>
        <p:txBody>
          <a:bodyPr/>
          <a:lstStyle/>
          <a:p>
            <a:pPr eaLnBrk="1" hangingPunct="1">
              <a:buSzTx/>
              <a:buFontTx/>
              <a:buNone/>
            </a:pPr>
            <a:r>
              <a:rPr lang="pl-PL" sz="2400" dirty="0" smtClean="0"/>
              <a:t>Analogicznie jak w szeregu multiplikatywnym do zbudowania wskaźników wahań okresowych wykorzystujemy szereg </a:t>
            </a:r>
            <a:r>
              <a:rPr lang="pl-PL" sz="2400" dirty="0" smtClean="0">
                <a:solidFill>
                  <a:schemeClr val="bg2"/>
                </a:solidFill>
              </a:rPr>
              <a:t>oryginalny</a:t>
            </a:r>
            <a:r>
              <a:rPr lang="pl-PL" sz="2400" dirty="0" smtClean="0"/>
              <a:t> i szereg </a:t>
            </a:r>
            <a:r>
              <a:rPr lang="pl-PL" sz="2400" dirty="0" smtClean="0">
                <a:solidFill>
                  <a:schemeClr val="bg2"/>
                </a:solidFill>
              </a:rPr>
              <a:t>wygładzony</a:t>
            </a:r>
            <a:r>
              <a:rPr lang="pl-PL" sz="2400" dirty="0" smtClean="0"/>
              <a:t> w taki sposób, aby reprezentował </a:t>
            </a:r>
            <a:r>
              <a:rPr lang="pl-PL" sz="2400" dirty="0" smtClean="0">
                <a:solidFill>
                  <a:schemeClr val="bg2"/>
                </a:solidFill>
              </a:rPr>
              <a:t>jedynie</a:t>
            </a:r>
            <a:r>
              <a:rPr lang="pl-PL" sz="2400" dirty="0" smtClean="0"/>
              <a:t> trend zjawiska.</a:t>
            </a:r>
          </a:p>
          <a:p>
            <a:pPr eaLnBrk="1" hangingPunct="1">
              <a:buSzTx/>
              <a:buFontTx/>
              <a:buNone/>
            </a:pPr>
            <a:r>
              <a:rPr lang="pl-PL" sz="2400" dirty="0" smtClean="0"/>
              <a:t>W kolejnym kroku dla tych wszystkich wyrazów szeregu, dla których dysponujemy szeregiem wygładzonym, wyznaczamy </a:t>
            </a:r>
            <a:r>
              <a:rPr lang="pl-PL" sz="2400" dirty="0" smtClean="0">
                <a:solidFill>
                  <a:srgbClr val="006699"/>
                </a:solidFill>
              </a:rPr>
              <a:t>indywidualne różnice </a:t>
            </a:r>
            <a:r>
              <a:rPr lang="pl-PL" sz="2400" dirty="0" smtClean="0"/>
              <a:t>postaci:</a:t>
            </a:r>
          </a:p>
          <a:p>
            <a:pPr eaLnBrk="1" hangingPunct="1"/>
            <a:endParaRPr lang="pl-PL" sz="2400" dirty="0" smtClean="0"/>
          </a:p>
        </p:txBody>
      </p:sp>
      <p:graphicFrame>
        <p:nvGraphicFramePr>
          <p:cNvPr id="394244" name="Object 4"/>
          <p:cNvGraphicFramePr>
            <a:graphicFrameLocks noChangeAspect="1"/>
          </p:cNvGraphicFramePr>
          <p:nvPr>
            <p:ph sz="half" idx="2"/>
          </p:nvPr>
        </p:nvGraphicFramePr>
        <p:xfrm>
          <a:off x="539552" y="4509120"/>
          <a:ext cx="2664098" cy="954487"/>
        </p:xfrm>
        <a:graphic>
          <a:graphicData uri="http://schemas.openxmlformats.org/presentationml/2006/ole">
            <p:oleObj spid="_x0000_s9218" name="Równanie" r:id="rId3" imgW="672840" imgH="241200" progId="">
              <p:embed/>
            </p:oleObj>
          </a:graphicData>
        </a:graphic>
      </p:graphicFrame>
      <p:pic>
        <p:nvPicPr>
          <p:cNvPr id="9222" name="Picture 6"/>
          <p:cNvPicPr>
            <a:picLocks noChangeAspect="1" noChangeArrowheads="1"/>
          </p:cNvPicPr>
          <p:nvPr/>
        </p:nvPicPr>
        <p:blipFill>
          <a:blip r:embed="rId4" cstate="print"/>
          <a:srcRect/>
          <a:stretch>
            <a:fillRect/>
          </a:stretch>
        </p:blipFill>
        <p:spPr bwMode="auto">
          <a:xfrm>
            <a:off x="3995738" y="4221163"/>
            <a:ext cx="4902200" cy="998537"/>
          </a:xfrm>
          <a:prstGeom prst="rect">
            <a:avLst/>
          </a:prstGeom>
          <a:noFill/>
          <a:ln w="9525">
            <a:noFill/>
            <a:miter lim="800000"/>
            <a:headEnd/>
            <a:tailEnd/>
          </a:ln>
        </p:spPr>
      </p:pic>
      <p:pic>
        <p:nvPicPr>
          <p:cNvPr id="9223" name="Picture 7"/>
          <p:cNvPicPr>
            <a:picLocks noChangeAspect="1" noChangeArrowheads="1"/>
          </p:cNvPicPr>
          <p:nvPr/>
        </p:nvPicPr>
        <p:blipFill>
          <a:blip r:embed="rId5" cstate="print"/>
          <a:srcRect/>
          <a:stretch>
            <a:fillRect/>
          </a:stretch>
        </p:blipFill>
        <p:spPr bwMode="auto">
          <a:xfrm>
            <a:off x="4427538" y="5334000"/>
            <a:ext cx="4183062" cy="1138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4244"/>
                                        </p:tgtEl>
                                        <p:attrNameLst>
                                          <p:attrName>style.visibility</p:attrName>
                                        </p:attrNameLst>
                                      </p:cBhvr>
                                      <p:to>
                                        <p:strVal val="visible"/>
                                      </p:to>
                                    </p:set>
                                    <p:anim calcmode="lin" valueType="num">
                                      <p:cBhvr additive="base">
                                        <p:cTn id="7" dur="500" fill="hold"/>
                                        <p:tgtEl>
                                          <p:spTgt spid="394244"/>
                                        </p:tgtEl>
                                        <p:attrNameLst>
                                          <p:attrName>ppt_x</p:attrName>
                                        </p:attrNameLst>
                                      </p:cBhvr>
                                      <p:tavLst>
                                        <p:tav tm="0">
                                          <p:val>
                                            <p:strVal val="0-#ppt_w/2"/>
                                          </p:val>
                                        </p:tav>
                                        <p:tav tm="100000">
                                          <p:val>
                                            <p:strVal val="#ppt_x"/>
                                          </p:val>
                                        </p:tav>
                                      </p:tavLst>
                                    </p:anim>
                                    <p:anim calcmode="lin" valueType="num">
                                      <p:cBhvr additive="base">
                                        <p:cTn id="8" dur="500" fill="hold"/>
                                        <p:tgtEl>
                                          <p:spTgt spid="394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print"/>
          <a:srcRect/>
          <a:stretch>
            <a:fillRect/>
          </a:stretch>
        </p:blipFill>
        <p:spPr bwMode="auto">
          <a:xfrm>
            <a:off x="107950" y="1125538"/>
            <a:ext cx="5999163" cy="2576512"/>
          </a:xfrm>
          <a:prstGeom prst="rect">
            <a:avLst/>
          </a:prstGeom>
          <a:noFill/>
          <a:ln w="9525">
            <a:noFill/>
            <a:miter lim="800000"/>
            <a:headEnd/>
            <a:tailEnd/>
          </a:ln>
        </p:spPr>
      </p:pic>
      <p:pic>
        <p:nvPicPr>
          <p:cNvPr id="23557" name="Picture 5"/>
          <p:cNvPicPr>
            <a:picLocks noChangeAspect="1" noChangeArrowheads="1"/>
          </p:cNvPicPr>
          <p:nvPr/>
        </p:nvPicPr>
        <p:blipFill>
          <a:blip r:embed="rId3" cstate="print"/>
          <a:srcRect/>
          <a:stretch>
            <a:fillRect/>
          </a:stretch>
        </p:blipFill>
        <p:spPr bwMode="auto">
          <a:xfrm>
            <a:off x="2124075" y="2906713"/>
            <a:ext cx="6283325" cy="3530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pl-PL" smtClean="0"/>
              <a:t>Wahania okresowe-addytywny (3)</a:t>
            </a:r>
          </a:p>
        </p:txBody>
      </p:sp>
      <p:sp>
        <p:nvSpPr>
          <p:cNvPr id="10245" name="Rectangle 3"/>
          <p:cNvSpPr>
            <a:spLocks noGrp="1" noChangeArrowheads="1"/>
          </p:cNvSpPr>
          <p:nvPr>
            <p:ph type="body" sz="half" idx="1"/>
          </p:nvPr>
        </p:nvSpPr>
        <p:spPr>
          <a:xfrm>
            <a:off x="468313" y="1268413"/>
            <a:ext cx="8064500" cy="5113337"/>
          </a:xfrm>
        </p:spPr>
        <p:txBody>
          <a:bodyPr/>
          <a:lstStyle/>
          <a:p>
            <a:pPr eaLnBrk="1" hangingPunct="1">
              <a:buSzTx/>
              <a:buFontTx/>
              <a:buNone/>
            </a:pPr>
            <a:r>
              <a:rPr lang="pl-PL" sz="2400" dirty="0" smtClean="0"/>
              <a:t>Korzystając z dowolnej techniki wyznaczamy </a:t>
            </a:r>
            <a:r>
              <a:rPr lang="pl-PL" sz="2400" dirty="0" smtClean="0">
                <a:solidFill>
                  <a:srgbClr val="006699"/>
                </a:solidFill>
              </a:rPr>
              <a:t>średnie indywidualnych różnic</a:t>
            </a:r>
            <a:r>
              <a:rPr lang="pl-PL" sz="2400" dirty="0" smtClean="0"/>
              <a:t> w kolejnych podokresach. Średnie te są surowymi wskaźnikami wahań okresowych i z reguły ich suma nie jest równa zero.</a:t>
            </a:r>
          </a:p>
          <a:p>
            <a:pPr eaLnBrk="1" hangingPunct="1">
              <a:buSzTx/>
              <a:buFontTx/>
              <a:buNone/>
            </a:pPr>
            <a:r>
              <a:rPr lang="pl-PL" sz="2400" dirty="0" smtClean="0"/>
              <a:t>Można temu zaradzić </a:t>
            </a:r>
            <a:r>
              <a:rPr lang="pl-PL" sz="2400" dirty="0" smtClean="0">
                <a:solidFill>
                  <a:schemeClr val="bg2">
                    <a:lumMod val="75000"/>
                  </a:schemeClr>
                </a:solidFill>
              </a:rPr>
              <a:t>korygując (oczyszczając) surowe </a:t>
            </a:r>
            <a:r>
              <a:rPr lang="pl-PL" sz="2400" dirty="0" smtClean="0"/>
              <a:t>wskaźniki wahań wg wzoru:</a:t>
            </a:r>
          </a:p>
          <a:p>
            <a:pPr eaLnBrk="1" hangingPunct="1"/>
            <a:endParaRPr lang="pl-PL" sz="2400" dirty="0" smtClean="0"/>
          </a:p>
        </p:txBody>
      </p:sp>
      <p:graphicFrame>
        <p:nvGraphicFramePr>
          <p:cNvPr id="396292" name="Object 4"/>
          <p:cNvGraphicFramePr>
            <a:graphicFrameLocks noChangeAspect="1"/>
          </p:cNvGraphicFramePr>
          <p:nvPr>
            <p:ph sz="half" idx="2"/>
          </p:nvPr>
        </p:nvGraphicFramePr>
        <p:xfrm>
          <a:off x="611188" y="3860800"/>
          <a:ext cx="2592387" cy="1169988"/>
        </p:xfrm>
        <a:graphic>
          <a:graphicData uri="http://schemas.openxmlformats.org/presentationml/2006/ole">
            <p:oleObj spid="_x0000_s10242" name="Równanie" r:id="rId3" imgW="1041120" imgH="469800" progId="">
              <p:embed/>
            </p:oleObj>
          </a:graphicData>
        </a:graphic>
      </p:graphicFrame>
      <p:pic>
        <p:nvPicPr>
          <p:cNvPr id="10246" name="Picture 6"/>
          <p:cNvPicPr>
            <a:picLocks noChangeAspect="1" noChangeArrowheads="1"/>
          </p:cNvPicPr>
          <p:nvPr/>
        </p:nvPicPr>
        <p:blipFill>
          <a:blip r:embed="rId4" cstate="print"/>
          <a:srcRect/>
          <a:stretch>
            <a:fillRect/>
          </a:stretch>
        </p:blipFill>
        <p:spPr bwMode="auto">
          <a:xfrm>
            <a:off x="4716463" y="3573463"/>
            <a:ext cx="360045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6292"/>
                                        </p:tgtEl>
                                        <p:attrNameLst>
                                          <p:attrName>style.visibility</p:attrName>
                                        </p:attrNameLst>
                                      </p:cBhvr>
                                      <p:to>
                                        <p:strVal val="visible"/>
                                      </p:to>
                                    </p:set>
                                    <p:anim calcmode="lin" valueType="num">
                                      <p:cBhvr additive="base">
                                        <p:cTn id="7" dur="500" fill="hold"/>
                                        <p:tgtEl>
                                          <p:spTgt spid="396292"/>
                                        </p:tgtEl>
                                        <p:attrNameLst>
                                          <p:attrName>ppt_x</p:attrName>
                                        </p:attrNameLst>
                                      </p:cBhvr>
                                      <p:tavLst>
                                        <p:tav tm="0">
                                          <p:val>
                                            <p:strVal val="0-#ppt_w/2"/>
                                          </p:val>
                                        </p:tav>
                                        <p:tav tm="100000">
                                          <p:val>
                                            <p:strVal val="#ppt_x"/>
                                          </p:val>
                                        </p:tav>
                                      </p:tavLst>
                                    </p:anim>
                                    <p:anim calcmode="lin" valueType="num">
                                      <p:cBhvr additive="base">
                                        <p:cTn id="8" dur="500" fill="hold"/>
                                        <p:tgtEl>
                                          <p:spTgt spid="396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pl-PL" smtClean="0"/>
              <a:t>Wykorzystanie wskaźników wahań okresowych</a:t>
            </a:r>
          </a:p>
        </p:txBody>
      </p:sp>
      <p:sp>
        <p:nvSpPr>
          <p:cNvPr id="37892" name="Rectangle 4"/>
          <p:cNvSpPr>
            <a:spLocks noGrp="1" noChangeArrowheads="1"/>
          </p:cNvSpPr>
          <p:nvPr>
            <p:ph type="body" sz="half" idx="1"/>
          </p:nvPr>
        </p:nvSpPr>
        <p:spPr>
          <a:xfrm>
            <a:off x="468313" y="1268413"/>
            <a:ext cx="8229600" cy="4968875"/>
          </a:xfrm>
        </p:spPr>
        <p:txBody>
          <a:bodyPr/>
          <a:lstStyle/>
          <a:p>
            <a:pPr eaLnBrk="1" hangingPunct="1">
              <a:buSzTx/>
              <a:buFontTx/>
              <a:buNone/>
            </a:pPr>
            <a:r>
              <a:rPr lang="pl-PL" dirty="0" smtClean="0"/>
              <a:t>Wyznaczone wskaźniki wahań okresowych (oczyszczone) można wykorzystać następująco:</a:t>
            </a:r>
          </a:p>
          <a:p>
            <a:pPr lvl="1" eaLnBrk="1" hangingPunct="1">
              <a:buFontTx/>
              <a:buNone/>
            </a:pPr>
            <a:r>
              <a:rPr lang="pl-PL" dirty="0" smtClean="0"/>
              <a:t>1. Dla tych szeregów, gdzie wygładzanie wykonane było metodami mechanicznymi można wyeliminować z oryginalnych wyrazów szeregu wahania okresowe </a:t>
            </a:r>
            <a:r>
              <a:rPr lang="pl-PL" dirty="0" smtClean="0">
                <a:solidFill>
                  <a:srgbClr val="C00000"/>
                </a:solidFill>
              </a:rPr>
              <a:t>w celu wyznaczenia trendu metodą analityczną</a:t>
            </a:r>
          </a:p>
          <a:p>
            <a:pPr lvl="1" eaLnBrk="1" hangingPunct="1">
              <a:buFontTx/>
              <a:buNone/>
            </a:pPr>
            <a:r>
              <a:rPr lang="pl-PL" dirty="0" smtClean="0"/>
              <a:t>2. Mając równanie trendu można wykorzystać wskaźniki do </a:t>
            </a:r>
            <a:r>
              <a:rPr lang="pl-PL" dirty="0" smtClean="0">
                <a:solidFill>
                  <a:srgbClr val="C00000"/>
                </a:solidFill>
              </a:rPr>
              <a:t>przewidywania przyszłych wartości</a:t>
            </a:r>
            <a:r>
              <a:rPr lang="pl-PL" dirty="0" smtClean="0"/>
              <a:t>.</a:t>
            </a:r>
          </a:p>
          <a:p>
            <a:pPr eaLnBrk="1" hangingPunct="1"/>
            <a:endParaRPr lang="pl-PL"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pl-PL" smtClean="0"/>
              <a:t>Wykorzystanie wskaźników - wygładzanie</a:t>
            </a:r>
          </a:p>
        </p:txBody>
      </p:sp>
      <p:sp>
        <p:nvSpPr>
          <p:cNvPr id="11270" name="Rectangle 3"/>
          <p:cNvSpPr>
            <a:spLocks noGrp="1" noChangeArrowheads="1"/>
          </p:cNvSpPr>
          <p:nvPr>
            <p:ph type="body" idx="1"/>
          </p:nvPr>
        </p:nvSpPr>
        <p:spPr>
          <a:xfrm>
            <a:off x="395536" y="1124744"/>
            <a:ext cx="8229600" cy="5113337"/>
          </a:xfrm>
        </p:spPr>
        <p:txBody>
          <a:bodyPr/>
          <a:lstStyle/>
          <a:p>
            <a:pPr eaLnBrk="1" hangingPunct="1">
              <a:buSzTx/>
              <a:buFontTx/>
              <a:buNone/>
            </a:pPr>
            <a:r>
              <a:rPr lang="pl-PL" dirty="0" smtClean="0"/>
              <a:t>Oczyszczone z wahań okresowych wyrazy szeregu znajdziemy z następujących wzorów:</a:t>
            </a:r>
          </a:p>
          <a:p>
            <a:pPr eaLnBrk="1" hangingPunct="1"/>
            <a:endParaRPr lang="pl-PL" dirty="0" smtClean="0"/>
          </a:p>
        </p:txBody>
      </p:sp>
      <p:graphicFrame>
        <p:nvGraphicFramePr>
          <p:cNvPr id="402436" name="Object 4"/>
          <p:cNvGraphicFramePr>
            <a:graphicFrameLocks noChangeAspect="1"/>
          </p:cNvGraphicFramePr>
          <p:nvPr/>
        </p:nvGraphicFramePr>
        <p:xfrm>
          <a:off x="395536" y="5157192"/>
          <a:ext cx="1295400" cy="1165225"/>
        </p:xfrm>
        <a:graphic>
          <a:graphicData uri="http://schemas.openxmlformats.org/presentationml/2006/ole">
            <p:oleObj spid="_x0000_s11266" name="Równanie" r:id="rId3" imgW="507960" imgH="457200" progId="">
              <p:embed/>
            </p:oleObj>
          </a:graphicData>
        </a:graphic>
      </p:graphicFrame>
      <p:sp>
        <p:nvSpPr>
          <p:cNvPr id="402437" name="Text Box 5"/>
          <p:cNvSpPr txBox="1">
            <a:spLocks noChangeArrowheads="1"/>
          </p:cNvSpPr>
          <p:nvPr/>
        </p:nvSpPr>
        <p:spPr bwMode="auto">
          <a:xfrm>
            <a:off x="179388" y="4724400"/>
            <a:ext cx="3886200" cy="396875"/>
          </a:xfrm>
          <a:prstGeom prst="rect">
            <a:avLst/>
          </a:prstGeom>
          <a:noFill/>
          <a:ln w="9525">
            <a:noFill/>
            <a:miter lim="800000"/>
            <a:headEnd/>
            <a:tailEnd/>
          </a:ln>
        </p:spPr>
        <p:txBody>
          <a:bodyPr>
            <a:spAutoFit/>
          </a:bodyPr>
          <a:lstStyle/>
          <a:p>
            <a:pPr>
              <a:spcBef>
                <a:spcPct val="50000"/>
              </a:spcBef>
            </a:pPr>
            <a:r>
              <a:rPr lang="pl-PL" sz="2000" dirty="0">
                <a:latin typeface="Calibri" pitchFamily="34" charset="0"/>
              </a:rPr>
              <a:t>Szereg </a:t>
            </a:r>
            <a:r>
              <a:rPr lang="pl-PL" sz="2000" dirty="0">
                <a:solidFill>
                  <a:srgbClr val="C00000"/>
                </a:solidFill>
                <a:latin typeface="Calibri" pitchFamily="34" charset="0"/>
              </a:rPr>
              <a:t>multiplikatywny</a:t>
            </a:r>
          </a:p>
        </p:txBody>
      </p:sp>
      <p:sp>
        <p:nvSpPr>
          <p:cNvPr id="402438" name="Text Box 6"/>
          <p:cNvSpPr txBox="1">
            <a:spLocks noChangeArrowheads="1"/>
          </p:cNvSpPr>
          <p:nvPr/>
        </p:nvSpPr>
        <p:spPr bwMode="auto">
          <a:xfrm>
            <a:off x="250825" y="2276475"/>
            <a:ext cx="3124200" cy="396875"/>
          </a:xfrm>
          <a:prstGeom prst="rect">
            <a:avLst/>
          </a:prstGeom>
          <a:noFill/>
          <a:ln w="9525">
            <a:noFill/>
            <a:miter lim="800000"/>
            <a:headEnd/>
            <a:tailEnd/>
          </a:ln>
        </p:spPr>
        <p:txBody>
          <a:bodyPr>
            <a:spAutoFit/>
          </a:bodyPr>
          <a:lstStyle/>
          <a:p>
            <a:pPr>
              <a:spcBef>
                <a:spcPct val="50000"/>
              </a:spcBef>
            </a:pPr>
            <a:r>
              <a:rPr lang="pl-PL" sz="2000" dirty="0">
                <a:latin typeface="Calibri" pitchFamily="34" charset="0"/>
              </a:rPr>
              <a:t>Szereg </a:t>
            </a:r>
            <a:r>
              <a:rPr lang="pl-PL" sz="2000" dirty="0">
                <a:solidFill>
                  <a:srgbClr val="006699"/>
                </a:solidFill>
                <a:latin typeface="Calibri" pitchFamily="34" charset="0"/>
              </a:rPr>
              <a:t>addytywny</a:t>
            </a:r>
          </a:p>
        </p:txBody>
      </p:sp>
      <p:graphicFrame>
        <p:nvGraphicFramePr>
          <p:cNvPr id="402439" name="Object 7"/>
          <p:cNvGraphicFramePr>
            <a:graphicFrameLocks noChangeAspect="1"/>
          </p:cNvGraphicFramePr>
          <p:nvPr/>
        </p:nvGraphicFramePr>
        <p:xfrm>
          <a:off x="323528" y="2708920"/>
          <a:ext cx="2376488" cy="792163"/>
        </p:xfrm>
        <a:graphic>
          <a:graphicData uri="http://schemas.openxmlformats.org/presentationml/2006/ole">
            <p:oleObj spid="_x0000_s11267" name="Równanie" r:id="rId4" imgW="723600" imgH="241200" progId="">
              <p:embed/>
            </p:oleObj>
          </a:graphicData>
        </a:graphic>
      </p:graphicFrame>
      <p:pic>
        <p:nvPicPr>
          <p:cNvPr id="11273" name="Picture 8"/>
          <p:cNvPicPr>
            <a:picLocks noChangeAspect="1" noChangeArrowheads="1"/>
          </p:cNvPicPr>
          <p:nvPr/>
        </p:nvPicPr>
        <p:blipFill>
          <a:blip r:embed="rId5" cstate="print">
            <a:grayscl/>
          </a:blip>
          <a:srcRect/>
          <a:stretch>
            <a:fillRect/>
          </a:stretch>
        </p:blipFill>
        <p:spPr bwMode="auto">
          <a:xfrm>
            <a:off x="3059113" y="2708275"/>
            <a:ext cx="5905500" cy="3313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2437"/>
                                        </p:tgtEl>
                                        <p:attrNameLst>
                                          <p:attrName>style.visibility</p:attrName>
                                        </p:attrNameLst>
                                      </p:cBhvr>
                                      <p:to>
                                        <p:strVal val="visible"/>
                                      </p:to>
                                    </p:set>
                                    <p:anim calcmode="lin" valueType="num">
                                      <p:cBhvr additive="base">
                                        <p:cTn id="7" dur="500" fill="hold"/>
                                        <p:tgtEl>
                                          <p:spTgt spid="402437"/>
                                        </p:tgtEl>
                                        <p:attrNameLst>
                                          <p:attrName>ppt_x</p:attrName>
                                        </p:attrNameLst>
                                      </p:cBhvr>
                                      <p:tavLst>
                                        <p:tav tm="0">
                                          <p:val>
                                            <p:strVal val="0-#ppt_w/2"/>
                                          </p:val>
                                        </p:tav>
                                        <p:tav tm="100000">
                                          <p:val>
                                            <p:strVal val="#ppt_x"/>
                                          </p:val>
                                        </p:tav>
                                      </p:tavLst>
                                    </p:anim>
                                    <p:anim calcmode="lin" valueType="num">
                                      <p:cBhvr additive="base">
                                        <p:cTn id="8" dur="500" fill="hold"/>
                                        <p:tgtEl>
                                          <p:spTgt spid="402437"/>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2437"/>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2436"/>
                                        </p:tgtEl>
                                        <p:attrNameLst>
                                          <p:attrName>style.visibility</p:attrName>
                                        </p:attrNameLst>
                                      </p:cBhvr>
                                      <p:to>
                                        <p:strVal val="visible"/>
                                      </p:to>
                                    </p:set>
                                    <p:anim calcmode="lin" valueType="num">
                                      <p:cBhvr additive="base">
                                        <p:cTn id="13" dur="500" fill="hold"/>
                                        <p:tgtEl>
                                          <p:spTgt spid="402436"/>
                                        </p:tgtEl>
                                        <p:attrNameLst>
                                          <p:attrName>ppt_x</p:attrName>
                                        </p:attrNameLst>
                                      </p:cBhvr>
                                      <p:tavLst>
                                        <p:tav tm="0">
                                          <p:val>
                                            <p:strVal val="1+#ppt_w/2"/>
                                          </p:val>
                                        </p:tav>
                                        <p:tav tm="100000">
                                          <p:val>
                                            <p:strVal val="#ppt_x"/>
                                          </p:val>
                                        </p:tav>
                                      </p:tavLst>
                                    </p:anim>
                                    <p:anim calcmode="lin" valueType="num">
                                      <p:cBhvr additive="base">
                                        <p:cTn id="14" dur="500" fill="hold"/>
                                        <p:tgtEl>
                                          <p:spTgt spid="4024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2438"/>
                                        </p:tgtEl>
                                        <p:attrNameLst>
                                          <p:attrName>style.visibility</p:attrName>
                                        </p:attrNameLst>
                                      </p:cBhvr>
                                      <p:to>
                                        <p:strVal val="visible"/>
                                      </p:to>
                                    </p:set>
                                    <p:anim calcmode="lin" valueType="num">
                                      <p:cBhvr additive="base">
                                        <p:cTn id="19" dur="500" fill="hold"/>
                                        <p:tgtEl>
                                          <p:spTgt spid="402438"/>
                                        </p:tgtEl>
                                        <p:attrNameLst>
                                          <p:attrName>ppt_x</p:attrName>
                                        </p:attrNameLst>
                                      </p:cBhvr>
                                      <p:tavLst>
                                        <p:tav tm="0">
                                          <p:val>
                                            <p:strVal val="0-#ppt_w/2"/>
                                          </p:val>
                                        </p:tav>
                                        <p:tav tm="100000">
                                          <p:val>
                                            <p:strVal val="#ppt_x"/>
                                          </p:val>
                                        </p:tav>
                                      </p:tavLst>
                                    </p:anim>
                                    <p:anim calcmode="lin" valueType="num">
                                      <p:cBhvr additive="base">
                                        <p:cTn id="20" dur="500" fill="hold"/>
                                        <p:tgtEl>
                                          <p:spTgt spid="40243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2438"/>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02439"/>
                                        </p:tgtEl>
                                        <p:attrNameLst>
                                          <p:attrName>style.visibility</p:attrName>
                                        </p:attrNameLst>
                                      </p:cBhvr>
                                      <p:to>
                                        <p:strVal val="visible"/>
                                      </p:to>
                                    </p:set>
                                    <p:anim calcmode="lin" valueType="num">
                                      <p:cBhvr additive="base">
                                        <p:cTn id="25" dur="500" fill="hold"/>
                                        <p:tgtEl>
                                          <p:spTgt spid="402439"/>
                                        </p:tgtEl>
                                        <p:attrNameLst>
                                          <p:attrName>ppt_x</p:attrName>
                                        </p:attrNameLst>
                                      </p:cBhvr>
                                      <p:tavLst>
                                        <p:tav tm="0">
                                          <p:val>
                                            <p:strVal val="1+#ppt_w/2"/>
                                          </p:val>
                                        </p:tav>
                                        <p:tav tm="100000">
                                          <p:val>
                                            <p:strVal val="#ppt_x"/>
                                          </p:val>
                                        </p:tav>
                                      </p:tavLst>
                                    </p:anim>
                                    <p:anim calcmode="lin" valueType="num">
                                      <p:cBhvr additive="base">
                                        <p:cTn id="26" dur="500" fill="hold"/>
                                        <p:tgtEl>
                                          <p:spTgt spid="402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7" grpId="0" autoUpdateAnimBg="0"/>
      <p:bldP spid="40243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Konstrukcja prognoz</a:t>
            </a:r>
            <a:endParaRPr lang="pl-PL" dirty="0"/>
          </a:p>
        </p:txBody>
      </p:sp>
      <p:sp>
        <p:nvSpPr>
          <p:cNvPr id="3" name="Symbol zastępczy zawartości 2"/>
          <p:cNvSpPr>
            <a:spLocks noGrp="1"/>
          </p:cNvSpPr>
          <p:nvPr>
            <p:ph idx="1"/>
          </p:nvPr>
        </p:nvSpPr>
        <p:spPr>
          <a:xfrm>
            <a:off x="323528" y="1196752"/>
            <a:ext cx="8229600" cy="5113337"/>
          </a:xfrm>
        </p:spPr>
        <p:txBody>
          <a:bodyPr>
            <a:normAutofit fontScale="92500" lnSpcReduction="10000"/>
          </a:bodyPr>
          <a:lstStyle/>
          <a:p>
            <a:pPr marL="514350" indent="-514350">
              <a:buFont typeface="+mj-lt"/>
              <a:buAutoNum type="arabicPeriod"/>
            </a:pPr>
            <a:r>
              <a:rPr lang="pl-PL" dirty="0" smtClean="0"/>
              <a:t>Odnalezienie oszacowania składowych </a:t>
            </a:r>
            <a:br>
              <a:rPr lang="pl-PL" dirty="0" smtClean="0"/>
            </a:br>
            <a:r>
              <a:rPr lang="pl-PL" dirty="0" smtClean="0">
                <a:solidFill>
                  <a:srgbClr val="C00000"/>
                </a:solidFill>
              </a:rPr>
              <a:t>trendu i sezonowości</a:t>
            </a:r>
          </a:p>
          <a:p>
            <a:pPr marL="514350" indent="-514350">
              <a:buFont typeface="+mj-lt"/>
              <a:buAutoNum type="arabicPeriod"/>
            </a:pPr>
            <a:r>
              <a:rPr lang="pl-PL" dirty="0" smtClean="0"/>
              <a:t>Eliminacja trendu i w wyznaczenie </a:t>
            </a:r>
            <a:r>
              <a:rPr lang="pl-PL" dirty="0" smtClean="0">
                <a:solidFill>
                  <a:srgbClr val="C00000"/>
                </a:solidFill>
              </a:rPr>
              <a:t>szeregu reszt</a:t>
            </a:r>
          </a:p>
          <a:p>
            <a:pPr marL="1339850" lvl="1" indent="-514350"/>
            <a:r>
              <a:rPr lang="pl-PL" dirty="0" smtClean="0"/>
              <a:t>Dopasowanie </a:t>
            </a:r>
            <a:r>
              <a:rPr lang="pl-PL" dirty="0" smtClean="0">
                <a:solidFill>
                  <a:srgbClr val="006699"/>
                </a:solidFill>
              </a:rPr>
              <a:t>modelu</a:t>
            </a:r>
            <a:r>
              <a:rPr lang="pl-PL" dirty="0" smtClean="0"/>
              <a:t> stacjonarnego z rodziny ARMA dla </a:t>
            </a:r>
            <a:r>
              <a:rPr lang="pl-PL" dirty="0" smtClean="0">
                <a:solidFill>
                  <a:srgbClr val="006699"/>
                </a:solidFill>
              </a:rPr>
              <a:t>szeregu reszt</a:t>
            </a:r>
            <a:r>
              <a:rPr lang="pl-PL" dirty="0" smtClean="0"/>
              <a:t> </a:t>
            </a:r>
          </a:p>
          <a:p>
            <a:pPr marL="1339850" lvl="1" indent="-514350"/>
            <a:r>
              <a:rPr lang="pl-PL" dirty="0" smtClean="0"/>
              <a:t>Wyznaczenie prognozy dla szeregu reszt na podstawie dopasowanego modelu ARMA</a:t>
            </a:r>
          </a:p>
          <a:p>
            <a:pPr marL="514350" indent="-514350">
              <a:buFont typeface="+mj-lt"/>
              <a:buAutoNum type="arabicPeriod"/>
            </a:pPr>
            <a:r>
              <a:rPr lang="pl-PL" dirty="0" smtClean="0"/>
              <a:t>Wyznaczenie </a:t>
            </a:r>
            <a:r>
              <a:rPr lang="pl-PL" dirty="0" smtClean="0">
                <a:solidFill>
                  <a:srgbClr val="C00000"/>
                </a:solidFill>
              </a:rPr>
              <a:t>prognozy</a:t>
            </a:r>
            <a:r>
              <a:rPr lang="pl-PL" dirty="0" smtClean="0"/>
              <a:t> dla wyjściowych danych</a:t>
            </a:r>
          </a:p>
          <a:p>
            <a:pPr marL="514350" indent="-514350">
              <a:buFont typeface="Arial" pitchFamily="34" charset="0"/>
              <a:buChar char="•"/>
            </a:pPr>
            <a:r>
              <a:rPr lang="pl-PL" dirty="0" smtClean="0"/>
              <a:t>Wykonanie dodatkowych transformacji danych przed dekompozycją wymaga zastosowania transformacji odwrotnej, aby otrzymać prognozy dla oryginalnych (wyjściowych) danych.</a:t>
            </a:r>
          </a:p>
          <a:p>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pl-PL" smtClean="0"/>
              <a:t>Wskaźniki i prognoza</a:t>
            </a:r>
          </a:p>
        </p:txBody>
      </p:sp>
      <p:sp>
        <p:nvSpPr>
          <p:cNvPr id="12294" name="Rectangle 3"/>
          <p:cNvSpPr>
            <a:spLocks noGrp="1" noChangeArrowheads="1"/>
          </p:cNvSpPr>
          <p:nvPr>
            <p:ph type="body" idx="1"/>
          </p:nvPr>
        </p:nvSpPr>
        <p:spPr/>
        <p:txBody>
          <a:bodyPr/>
          <a:lstStyle/>
          <a:p>
            <a:pPr eaLnBrk="1" hangingPunct="1">
              <a:buSzTx/>
              <a:buFontTx/>
              <a:buNone/>
            </a:pPr>
            <a:r>
              <a:rPr lang="pl-PL" dirty="0" smtClean="0"/>
              <a:t>Mając oszacowanie analityczne trendu możemy wyznaczyć przyszłą wartość analizowanego zjawiska w chwili </a:t>
            </a:r>
            <a:r>
              <a:rPr lang="pl-PL" i="1" dirty="0" smtClean="0">
                <a:solidFill>
                  <a:srgbClr val="C00000"/>
                </a:solidFill>
                <a:latin typeface="Times New Roman" pitchFamily="18" charset="0"/>
                <a:cs typeface="Times New Roman" pitchFamily="18" charset="0"/>
              </a:rPr>
              <a:t>T</a:t>
            </a:r>
            <a:r>
              <a:rPr lang="pl-PL" dirty="0" smtClean="0"/>
              <a:t> z uwzględnieniem wahań okresowych z wzorów:</a:t>
            </a:r>
          </a:p>
          <a:p>
            <a:pPr eaLnBrk="1" hangingPunct="1"/>
            <a:endParaRPr lang="pl-PL" dirty="0" smtClean="0"/>
          </a:p>
        </p:txBody>
      </p:sp>
      <p:graphicFrame>
        <p:nvGraphicFramePr>
          <p:cNvPr id="403460" name="Object 4"/>
          <p:cNvGraphicFramePr>
            <a:graphicFrameLocks noChangeAspect="1"/>
          </p:cNvGraphicFramePr>
          <p:nvPr/>
        </p:nvGraphicFramePr>
        <p:xfrm>
          <a:off x="971550" y="3357564"/>
          <a:ext cx="2952378" cy="881364"/>
        </p:xfrm>
        <a:graphic>
          <a:graphicData uri="http://schemas.openxmlformats.org/presentationml/2006/ole">
            <p:oleObj spid="_x0000_s12290" name="Równanie" r:id="rId3" imgW="850680" imgH="253800" progId="">
              <p:embed/>
            </p:oleObj>
          </a:graphicData>
        </a:graphic>
      </p:graphicFrame>
      <p:sp>
        <p:nvSpPr>
          <p:cNvPr id="403461" name="Text Box 5"/>
          <p:cNvSpPr txBox="1">
            <a:spLocks noChangeArrowheads="1"/>
          </p:cNvSpPr>
          <p:nvPr/>
        </p:nvSpPr>
        <p:spPr bwMode="auto">
          <a:xfrm>
            <a:off x="5004048" y="3509963"/>
            <a:ext cx="2971800" cy="519112"/>
          </a:xfrm>
          <a:prstGeom prst="rect">
            <a:avLst/>
          </a:prstGeom>
          <a:noFill/>
          <a:ln w="9525">
            <a:noFill/>
            <a:miter lim="800000"/>
            <a:headEnd/>
            <a:tailEnd/>
          </a:ln>
        </p:spPr>
        <p:txBody>
          <a:bodyPr>
            <a:spAutoFit/>
          </a:bodyPr>
          <a:lstStyle/>
          <a:p>
            <a:pPr>
              <a:spcBef>
                <a:spcPct val="50000"/>
              </a:spcBef>
            </a:pPr>
            <a:r>
              <a:rPr lang="pl-PL" sz="2800" dirty="0">
                <a:solidFill>
                  <a:srgbClr val="C00000"/>
                </a:solidFill>
                <a:latin typeface="Calibri" pitchFamily="34" charset="0"/>
              </a:rPr>
              <a:t>multiplikatywny</a:t>
            </a:r>
          </a:p>
        </p:txBody>
      </p:sp>
      <p:graphicFrame>
        <p:nvGraphicFramePr>
          <p:cNvPr id="403462" name="Object 6"/>
          <p:cNvGraphicFramePr>
            <a:graphicFrameLocks noChangeAspect="1"/>
          </p:cNvGraphicFramePr>
          <p:nvPr/>
        </p:nvGraphicFramePr>
        <p:xfrm>
          <a:off x="971550" y="4729163"/>
          <a:ext cx="3240410" cy="912663"/>
        </p:xfrm>
        <a:graphic>
          <a:graphicData uri="http://schemas.openxmlformats.org/presentationml/2006/ole">
            <p:oleObj spid="_x0000_s12291" name="Równanie" r:id="rId4" imgW="901440" imgH="253800" progId="">
              <p:embed/>
            </p:oleObj>
          </a:graphicData>
        </a:graphic>
      </p:graphicFrame>
      <p:sp>
        <p:nvSpPr>
          <p:cNvPr id="403463" name="Text Box 7"/>
          <p:cNvSpPr txBox="1">
            <a:spLocks noChangeArrowheads="1"/>
          </p:cNvSpPr>
          <p:nvPr/>
        </p:nvSpPr>
        <p:spPr bwMode="auto">
          <a:xfrm>
            <a:off x="5004048" y="5013176"/>
            <a:ext cx="2667000" cy="519112"/>
          </a:xfrm>
          <a:prstGeom prst="rect">
            <a:avLst/>
          </a:prstGeom>
          <a:noFill/>
          <a:ln w="9525">
            <a:noFill/>
            <a:miter lim="800000"/>
            <a:headEnd/>
            <a:tailEnd/>
          </a:ln>
        </p:spPr>
        <p:txBody>
          <a:bodyPr>
            <a:spAutoFit/>
          </a:bodyPr>
          <a:lstStyle/>
          <a:p>
            <a:pPr>
              <a:spcBef>
                <a:spcPct val="50000"/>
              </a:spcBef>
            </a:pPr>
            <a:r>
              <a:rPr lang="pl-PL" sz="2800" dirty="0">
                <a:solidFill>
                  <a:srgbClr val="006699"/>
                </a:solidFill>
                <a:latin typeface="Calibri" pitchFamily="34" charset="0"/>
              </a:rPr>
              <a:t>addytywny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3460"/>
                                        </p:tgtEl>
                                        <p:attrNameLst>
                                          <p:attrName>style.visibility</p:attrName>
                                        </p:attrNameLst>
                                      </p:cBhvr>
                                      <p:to>
                                        <p:strVal val="visible"/>
                                      </p:to>
                                    </p:set>
                                    <p:anim calcmode="lin" valueType="num">
                                      <p:cBhvr additive="base">
                                        <p:cTn id="7" dur="500" fill="hold"/>
                                        <p:tgtEl>
                                          <p:spTgt spid="403460"/>
                                        </p:tgtEl>
                                        <p:attrNameLst>
                                          <p:attrName>ppt_x</p:attrName>
                                        </p:attrNameLst>
                                      </p:cBhvr>
                                      <p:tavLst>
                                        <p:tav tm="0">
                                          <p:val>
                                            <p:strVal val="0-#ppt_w/2"/>
                                          </p:val>
                                        </p:tav>
                                        <p:tav tm="100000">
                                          <p:val>
                                            <p:strVal val="#ppt_x"/>
                                          </p:val>
                                        </p:tav>
                                      </p:tavLst>
                                    </p:anim>
                                    <p:anim calcmode="lin" valueType="num">
                                      <p:cBhvr additive="base">
                                        <p:cTn id="8" dur="500" fill="hold"/>
                                        <p:tgtEl>
                                          <p:spTgt spid="4034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3461"/>
                                        </p:tgtEl>
                                        <p:attrNameLst>
                                          <p:attrName>style.visibility</p:attrName>
                                        </p:attrNameLst>
                                      </p:cBhvr>
                                      <p:to>
                                        <p:strVal val="visible"/>
                                      </p:to>
                                    </p:set>
                                    <p:anim calcmode="lin" valueType="num">
                                      <p:cBhvr additive="base">
                                        <p:cTn id="13" dur="500" fill="hold"/>
                                        <p:tgtEl>
                                          <p:spTgt spid="403461"/>
                                        </p:tgtEl>
                                        <p:attrNameLst>
                                          <p:attrName>ppt_x</p:attrName>
                                        </p:attrNameLst>
                                      </p:cBhvr>
                                      <p:tavLst>
                                        <p:tav tm="0">
                                          <p:val>
                                            <p:strVal val="1+#ppt_w/2"/>
                                          </p:val>
                                        </p:tav>
                                        <p:tav tm="100000">
                                          <p:val>
                                            <p:strVal val="#ppt_x"/>
                                          </p:val>
                                        </p:tav>
                                      </p:tavLst>
                                    </p:anim>
                                    <p:anim calcmode="lin" valueType="num">
                                      <p:cBhvr additive="base">
                                        <p:cTn id="14" dur="500" fill="hold"/>
                                        <p:tgtEl>
                                          <p:spTgt spid="40346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3461"/>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3462"/>
                                        </p:tgtEl>
                                        <p:attrNameLst>
                                          <p:attrName>style.visibility</p:attrName>
                                        </p:attrNameLst>
                                      </p:cBhvr>
                                      <p:to>
                                        <p:strVal val="visible"/>
                                      </p:to>
                                    </p:set>
                                    <p:anim calcmode="lin" valueType="num">
                                      <p:cBhvr additive="base">
                                        <p:cTn id="19" dur="500" fill="hold"/>
                                        <p:tgtEl>
                                          <p:spTgt spid="403462"/>
                                        </p:tgtEl>
                                        <p:attrNameLst>
                                          <p:attrName>ppt_x</p:attrName>
                                        </p:attrNameLst>
                                      </p:cBhvr>
                                      <p:tavLst>
                                        <p:tav tm="0">
                                          <p:val>
                                            <p:strVal val="0-#ppt_w/2"/>
                                          </p:val>
                                        </p:tav>
                                        <p:tav tm="100000">
                                          <p:val>
                                            <p:strVal val="#ppt_x"/>
                                          </p:val>
                                        </p:tav>
                                      </p:tavLst>
                                    </p:anim>
                                    <p:anim calcmode="lin" valueType="num">
                                      <p:cBhvr additive="base">
                                        <p:cTn id="20" dur="500" fill="hold"/>
                                        <p:tgtEl>
                                          <p:spTgt spid="40346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3463"/>
                                        </p:tgtEl>
                                        <p:attrNameLst>
                                          <p:attrName>style.visibility</p:attrName>
                                        </p:attrNameLst>
                                      </p:cBhvr>
                                      <p:to>
                                        <p:strVal val="visible"/>
                                      </p:to>
                                    </p:set>
                                    <p:anim calcmode="lin" valueType="num">
                                      <p:cBhvr additive="base">
                                        <p:cTn id="25" dur="500" fill="hold"/>
                                        <p:tgtEl>
                                          <p:spTgt spid="403463"/>
                                        </p:tgtEl>
                                        <p:attrNameLst>
                                          <p:attrName>ppt_x</p:attrName>
                                        </p:attrNameLst>
                                      </p:cBhvr>
                                      <p:tavLst>
                                        <p:tav tm="0">
                                          <p:val>
                                            <p:strVal val="1+#ppt_w/2"/>
                                          </p:val>
                                        </p:tav>
                                        <p:tav tm="100000">
                                          <p:val>
                                            <p:strVal val="#ppt_x"/>
                                          </p:val>
                                        </p:tav>
                                      </p:tavLst>
                                    </p:anim>
                                    <p:anim calcmode="lin" valueType="num">
                                      <p:cBhvr additive="base">
                                        <p:cTn id="26" dur="500" fill="hold"/>
                                        <p:tgtEl>
                                          <p:spTgt spid="4034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1" grpId="0" autoUpdateAnimBg="0"/>
      <p:bldP spid="40346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pl-PL" smtClean="0"/>
              <a:t>Uwagi krytyczne do prognozy</a:t>
            </a:r>
          </a:p>
        </p:txBody>
      </p:sp>
      <p:sp>
        <p:nvSpPr>
          <p:cNvPr id="38916" name="Rectangle 3"/>
          <p:cNvSpPr>
            <a:spLocks noGrp="1" noChangeArrowheads="1"/>
          </p:cNvSpPr>
          <p:nvPr>
            <p:ph type="body" idx="1"/>
          </p:nvPr>
        </p:nvSpPr>
        <p:spPr/>
        <p:txBody>
          <a:bodyPr/>
          <a:lstStyle/>
          <a:p>
            <a:pPr marL="179388" indent="-179388" eaLnBrk="1" hangingPunct="1">
              <a:buSzTx/>
              <a:buFont typeface="Arial" pitchFamily="34" charset="0"/>
              <a:buChar char="•"/>
            </a:pPr>
            <a:r>
              <a:rPr lang="pl-PL" dirty="0" smtClean="0"/>
              <a:t>Klasyczne metody prognozy </a:t>
            </a:r>
            <a:br>
              <a:rPr lang="pl-PL" dirty="0" smtClean="0"/>
            </a:br>
            <a:r>
              <a:rPr lang="pl-PL" dirty="0" smtClean="0"/>
              <a:t>(</a:t>
            </a:r>
            <a:r>
              <a:rPr lang="pl-PL" dirty="0" smtClean="0">
                <a:solidFill>
                  <a:srgbClr val="006699"/>
                </a:solidFill>
              </a:rPr>
              <a:t>równanie trendu + wskaźniki wahań okresowych</a:t>
            </a:r>
            <a:r>
              <a:rPr lang="pl-PL" dirty="0" smtClean="0"/>
              <a:t>) </a:t>
            </a:r>
            <a:br>
              <a:rPr lang="pl-PL" dirty="0" smtClean="0"/>
            </a:br>
            <a:r>
              <a:rPr lang="pl-PL" dirty="0" smtClean="0"/>
              <a:t>nie dają możliwości </a:t>
            </a:r>
            <a:r>
              <a:rPr lang="pl-PL" dirty="0" smtClean="0">
                <a:solidFill>
                  <a:srgbClr val="C00000"/>
                </a:solidFill>
              </a:rPr>
              <a:t>wyznaczenia błędów prognozy</a:t>
            </a:r>
            <a:r>
              <a:rPr lang="pl-PL" dirty="0" smtClean="0"/>
              <a:t>.</a:t>
            </a:r>
          </a:p>
          <a:p>
            <a:pPr marL="179388" indent="-179388" eaLnBrk="1" hangingPunct="1">
              <a:buFont typeface="Arial" pitchFamily="34" charset="0"/>
              <a:buChar char="•"/>
            </a:pPr>
            <a:r>
              <a:rPr lang="pl-PL" dirty="0" smtClean="0"/>
              <a:t>Rozwiązaniem jest zbudowanie tzw. </a:t>
            </a:r>
            <a:r>
              <a:rPr lang="pl-PL" dirty="0" smtClean="0">
                <a:solidFill>
                  <a:srgbClr val="C00000"/>
                </a:solidFill>
              </a:rPr>
              <a:t>modelu tendencji rozwojowej (</a:t>
            </a:r>
            <a:r>
              <a:rPr lang="pl-PL" dirty="0" smtClean="0"/>
              <a:t>modele analityczne </a:t>
            </a:r>
            <a:r>
              <a:rPr lang="pl-PL" dirty="0" smtClean="0">
                <a:solidFill>
                  <a:srgbClr val="C00000"/>
                </a:solidFill>
              </a:rPr>
              <a:t>)</a:t>
            </a:r>
            <a:r>
              <a:rPr lang="pl-PL" dirty="0" smtClean="0"/>
              <a:t>, a następnie oszacowanie parametrów tego modelu metodami regresyjnymi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pl-PL" smtClean="0"/>
              <a:t>Wygładzanie analityczne</a:t>
            </a:r>
          </a:p>
        </p:txBody>
      </p:sp>
      <p:sp>
        <p:nvSpPr>
          <p:cNvPr id="34820" name="Rectangle 3"/>
          <p:cNvSpPr>
            <a:spLocks noGrp="1" noChangeArrowheads="1"/>
          </p:cNvSpPr>
          <p:nvPr>
            <p:ph type="body" idx="1"/>
          </p:nvPr>
        </p:nvSpPr>
        <p:spPr/>
        <p:txBody>
          <a:bodyPr/>
          <a:lstStyle/>
          <a:p>
            <a:pPr marL="179388" indent="-179388" eaLnBrk="1" hangingPunct="1">
              <a:buSzTx/>
              <a:buFont typeface="Arial" pitchFamily="34" charset="0"/>
              <a:buChar char="•"/>
            </a:pPr>
            <a:r>
              <a:rPr lang="pl-PL" dirty="0" smtClean="0"/>
              <a:t>Korzystając z metody najmniejszych kwadratów dobieramy odpowiedni </a:t>
            </a:r>
            <a:r>
              <a:rPr lang="pl-PL" dirty="0" smtClean="0">
                <a:solidFill>
                  <a:srgbClr val="C00000"/>
                </a:solidFill>
              </a:rPr>
              <a:t>model regresyjny</a:t>
            </a:r>
            <a:r>
              <a:rPr lang="pl-PL" dirty="0" smtClean="0"/>
              <a:t>.</a:t>
            </a:r>
          </a:p>
          <a:p>
            <a:pPr marL="179388" indent="-179388" eaLnBrk="1" hangingPunct="1">
              <a:buSzTx/>
              <a:buFont typeface="Arial" pitchFamily="34" charset="0"/>
              <a:buChar char="•"/>
            </a:pPr>
            <a:r>
              <a:rPr lang="pl-PL" dirty="0" smtClean="0"/>
              <a:t>Zasadnicza przewaga tej metody wygładzania nad wcześniejszymi wynika z uzyskania </a:t>
            </a:r>
            <a:r>
              <a:rPr lang="pl-PL" dirty="0" smtClean="0">
                <a:solidFill>
                  <a:srgbClr val="006699"/>
                </a:solidFill>
              </a:rPr>
              <a:t>równania opisującego trend</a:t>
            </a:r>
          </a:p>
          <a:p>
            <a:pPr marL="179388" indent="-179388" eaLnBrk="1" hangingPunct="1">
              <a:buFont typeface="Arial" pitchFamily="34" charset="0"/>
              <a:buChar char="•"/>
            </a:pPr>
            <a:endParaRPr lang="pl-PL" dirty="0" smtClean="0"/>
          </a:p>
        </p:txBody>
      </p:sp>
      <p:pic>
        <p:nvPicPr>
          <p:cNvPr id="34821" name="Picture 4"/>
          <p:cNvPicPr>
            <a:picLocks noChangeAspect="1" noChangeArrowheads="1"/>
          </p:cNvPicPr>
          <p:nvPr/>
        </p:nvPicPr>
        <p:blipFill>
          <a:blip r:embed="rId2" cstate="print"/>
          <a:srcRect/>
          <a:stretch>
            <a:fillRect/>
          </a:stretch>
        </p:blipFill>
        <p:spPr bwMode="auto">
          <a:xfrm>
            <a:off x="3563938" y="3573463"/>
            <a:ext cx="5111750" cy="287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Analiza harmoniczna</a:t>
            </a:r>
            <a:endParaRPr lang="pl-PL" dirty="0"/>
          </a:p>
        </p:txBody>
      </p:sp>
      <p:sp>
        <p:nvSpPr>
          <p:cNvPr id="3" name="Symbol zastępczy zawartości 2"/>
          <p:cNvSpPr>
            <a:spLocks noGrp="1"/>
          </p:cNvSpPr>
          <p:nvPr>
            <p:ph idx="1"/>
          </p:nvPr>
        </p:nvSpPr>
        <p:spPr/>
        <p:txBody>
          <a:bodyPr>
            <a:normAutofit lnSpcReduction="10000"/>
          </a:bodyPr>
          <a:lstStyle/>
          <a:p>
            <a:pPr marL="269875" indent="-269875">
              <a:buFont typeface="Arial" pitchFamily="34" charset="0"/>
              <a:buChar char="•"/>
            </a:pPr>
            <a:r>
              <a:rPr lang="pl-PL" dirty="0" smtClean="0"/>
              <a:t>Analiza harmoniczna jest to metoda analizy szeregów czasowych ze </a:t>
            </a:r>
            <a:r>
              <a:rPr lang="pl-PL" dirty="0" smtClean="0">
                <a:solidFill>
                  <a:srgbClr val="006699"/>
                </a:solidFill>
              </a:rPr>
              <a:t>składową okresową</a:t>
            </a:r>
            <a:r>
              <a:rPr lang="pl-PL" dirty="0" smtClean="0"/>
              <a:t>. </a:t>
            </a:r>
          </a:p>
          <a:p>
            <a:pPr marL="269875" indent="-269875">
              <a:buFont typeface="Arial" pitchFamily="34" charset="0"/>
              <a:buChar char="•"/>
            </a:pPr>
            <a:r>
              <a:rPr lang="pl-PL" dirty="0" smtClean="0"/>
              <a:t>Pozwala na wykrycie </a:t>
            </a:r>
            <a:r>
              <a:rPr lang="pl-PL" dirty="0" smtClean="0">
                <a:solidFill>
                  <a:srgbClr val="006699"/>
                </a:solidFill>
              </a:rPr>
              <a:t>wahań sezonowych</a:t>
            </a:r>
            <a:r>
              <a:rPr lang="pl-PL" dirty="0" smtClean="0"/>
              <a:t>, długości ich okresów oraz </a:t>
            </a:r>
            <a:r>
              <a:rPr lang="pl-PL" dirty="0" smtClean="0">
                <a:solidFill>
                  <a:schemeClr val="bg2">
                    <a:lumMod val="50000"/>
                  </a:schemeClr>
                </a:solidFill>
              </a:rPr>
              <a:t>wpływu tych wahań na zmienność badanego szeregu</a:t>
            </a:r>
            <a:r>
              <a:rPr lang="pl-PL" dirty="0" smtClean="0"/>
              <a:t>. </a:t>
            </a:r>
          </a:p>
          <a:p>
            <a:pPr marL="269875" indent="-269875">
              <a:buFont typeface="Arial" pitchFamily="34" charset="0"/>
              <a:buChar char="•"/>
            </a:pPr>
            <a:r>
              <a:rPr lang="pl-PL" dirty="0" smtClean="0"/>
              <a:t>Metodę analizy harmonicznej można zastosować dla danych </a:t>
            </a:r>
            <a:r>
              <a:rPr lang="pl-PL" dirty="0" smtClean="0">
                <a:solidFill>
                  <a:schemeClr val="bg2">
                    <a:lumMod val="50000"/>
                  </a:schemeClr>
                </a:solidFill>
              </a:rPr>
              <a:t>pozbawionych trendów</a:t>
            </a:r>
            <a:r>
              <a:rPr lang="pl-PL" dirty="0" smtClean="0"/>
              <a:t>. </a:t>
            </a:r>
          </a:p>
          <a:p>
            <a:pPr marL="269875" indent="-269875">
              <a:buFont typeface="Arial" pitchFamily="34" charset="0"/>
              <a:buChar char="•"/>
            </a:pPr>
            <a:r>
              <a:rPr lang="pl-PL" dirty="0" smtClean="0"/>
              <a:t>Analiza harmoniczna polega na zbudowaniu modelu w postaci sumy tzw. </a:t>
            </a:r>
            <a:r>
              <a:rPr lang="pl-PL" dirty="0" smtClean="0">
                <a:solidFill>
                  <a:srgbClr val="C00000"/>
                </a:solidFill>
              </a:rPr>
              <a:t>harmonik</a:t>
            </a:r>
            <a:r>
              <a:rPr lang="pl-PL" dirty="0" smtClean="0"/>
              <a:t>, tj. funkcji sinusoidalnych lub kosinusoidalnych o danych okresach. </a:t>
            </a:r>
            <a:endParaRPr lang="pl-P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1"/>
          <p:cNvSpPr>
            <a:spLocks noGrp="1"/>
          </p:cNvSpPr>
          <p:nvPr>
            <p:ph type="title"/>
          </p:nvPr>
        </p:nvSpPr>
        <p:spPr/>
        <p:txBody>
          <a:bodyPr/>
          <a:lstStyle/>
          <a:p>
            <a:r>
              <a:rPr lang="pl-PL" dirty="0" smtClean="0"/>
              <a:t>Zadanie 1. średnie ruchome (STATISTICA)</a:t>
            </a:r>
          </a:p>
        </p:txBody>
      </p:sp>
      <p:sp>
        <p:nvSpPr>
          <p:cNvPr id="3" name="Symbol zastępczy zawartości 2"/>
          <p:cNvSpPr>
            <a:spLocks noGrp="1"/>
          </p:cNvSpPr>
          <p:nvPr>
            <p:ph idx="1"/>
          </p:nvPr>
        </p:nvSpPr>
        <p:spPr/>
        <p:txBody>
          <a:bodyPr>
            <a:normAutofit/>
          </a:bodyPr>
          <a:lstStyle/>
          <a:p>
            <a:pPr marL="179388" indent="-179388">
              <a:buFont typeface="Arial" pitchFamily="34" charset="0"/>
              <a:buChar char="•"/>
              <a:defRPr/>
            </a:pPr>
            <a:r>
              <a:rPr lang="pl-PL" dirty="0" smtClean="0"/>
              <a:t>użycie średniej ruchomej (prostej) do eliminacji losowości w przebiegu szeregu czasowego.</a:t>
            </a:r>
          </a:p>
          <a:p>
            <a:pPr marL="179388" indent="-179388">
              <a:buFont typeface="Arial" pitchFamily="34" charset="0"/>
              <a:buChar char="•"/>
              <a:defRPr/>
            </a:pPr>
            <a:r>
              <a:rPr lang="pl-PL" dirty="0" smtClean="0"/>
              <a:t>wykorzystamy model średniej ruchomej prostej –  średniej z </a:t>
            </a:r>
            <a:r>
              <a:rPr lang="pl-PL" i="1" dirty="0" smtClean="0"/>
              <a:t>k </a:t>
            </a:r>
            <a:r>
              <a:rPr lang="pl-PL" dirty="0" smtClean="0"/>
              <a:t>obserwacji i </a:t>
            </a:r>
            <a:r>
              <a:rPr lang="pl-PL" i="1" dirty="0" smtClean="0"/>
              <a:t>k</a:t>
            </a:r>
            <a:r>
              <a:rPr lang="pl-PL" dirty="0" smtClean="0"/>
              <a:t>-1 poprzednich obserwacji.</a:t>
            </a:r>
          </a:p>
          <a:p>
            <a:pPr marL="179388" indent="-179388">
              <a:buFont typeface="Arial" pitchFamily="34" charset="0"/>
              <a:buChar char="•"/>
              <a:defRPr/>
            </a:pPr>
            <a:r>
              <a:rPr lang="pl-PL" dirty="0" smtClean="0"/>
              <a:t>zebrane są dane GUS dotyczące budownictwa mieszkaniowego w Polsce w latach 1991-2009. </a:t>
            </a:r>
          </a:p>
          <a:p>
            <a:pPr marL="179388" indent="-179388">
              <a:buFont typeface="Arial" pitchFamily="34" charset="0"/>
              <a:buChar char="•"/>
              <a:defRPr/>
            </a:pPr>
            <a:endParaRPr lang="pl-P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2"/>
          <p:cNvPicPr>
            <a:picLocks noChangeAspect="1" noChangeArrowheads="1"/>
          </p:cNvPicPr>
          <p:nvPr/>
        </p:nvPicPr>
        <p:blipFill>
          <a:blip r:embed="rId2" cstate="print"/>
          <a:srcRect/>
          <a:stretch>
            <a:fillRect/>
          </a:stretch>
        </p:blipFill>
        <p:spPr bwMode="auto">
          <a:xfrm>
            <a:off x="539750" y="692150"/>
            <a:ext cx="4576763" cy="5734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755576" y="188640"/>
            <a:ext cx="7488237" cy="576262"/>
          </a:xfrm>
        </p:spPr>
        <p:txBody>
          <a:bodyPr/>
          <a:lstStyle/>
          <a:p>
            <a:pPr eaLnBrk="1" hangingPunct="1"/>
            <a:r>
              <a:rPr lang="pl-PL" dirty="0" smtClean="0">
                <a:solidFill>
                  <a:srgbClr val="006699"/>
                </a:solidFill>
              </a:rPr>
              <a:t>Szeregi zasobów</a:t>
            </a:r>
          </a:p>
        </p:txBody>
      </p:sp>
      <p:sp>
        <p:nvSpPr>
          <p:cNvPr id="24580" name="Rectangle 3"/>
          <p:cNvSpPr>
            <a:spLocks noGrp="1" noChangeArrowheads="1"/>
          </p:cNvSpPr>
          <p:nvPr>
            <p:ph type="body" idx="1"/>
          </p:nvPr>
        </p:nvSpPr>
        <p:spPr/>
        <p:txBody>
          <a:bodyPr/>
          <a:lstStyle/>
          <a:p>
            <a:pPr lvl="1" eaLnBrk="1" hangingPunct="1"/>
            <a:endParaRPr lang="pl-PL" dirty="0" smtClean="0"/>
          </a:p>
          <a:p>
            <a:pPr lvl="1" eaLnBrk="1" hangingPunct="1"/>
            <a:r>
              <a:rPr lang="pl-PL" dirty="0" smtClean="0"/>
              <a:t>Szereg czasowy może dotyczyć badania tzw. </a:t>
            </a:r>
            <a:r>
              <a:rPr lang="pl-PL" i="1" dirty="0" smtClean="0">
                <a:solidFill>
                  <a:schemeClr val="bg2"/>
                </a:solidFill>
              </a:rPr>
              <a:t>zasobów</a:t>
            </a:r>
            <a:r>
              <a:rPr lang="pl-PL" dirty="0" smtClean="0"/>
              <a:t> </a:t>
            </a:r>
            <a:br>
              <a:rPr lang="pl-PL" dirty="0" smtClean="0"/>
            </a:br>
            <a:r>
              <a:rPr lang="pl-PL" dirty="0" smtClean="0"/>
              <a:t>(np. liczba ludności, liczba ciągników w rolnictwie, średnia temperatura dobowa).</a:t>
            </a:r>
          </a:p>
          <a:p>
            <a:pPr eaLnBrk="1" hangingPunct="1">
              <a:buSzTx/>
              <a:buFontTx/>
              <a:buNone/>
            </a:pPr>
            <a:r>
              <a:rPr lang="pl-PL" dirty="0" smtClean="0">
                <a:solidFill>
                  <a:srgbClr val="C00000"/>
                </a:solidFill>
              </a:rPr>
              <a:t>Szereg czasowy zasobów </a:t>
            </a:r>
            <a:r>
              <a:rPr lang="pl-PL" dirty="0" smtClean="0"/>
              <a:t>otrzymamy w wyniku prowadzenia pomiarów danego zjawiska w </a:t>
            </a:r>
            <a:br>
              <a:rPr lang="pl-PL" dirty="0" smtClean="0"/>
            </a:br>
            <a:r>
              <a:rPr lang="pl-PL" i="1" dirty="0" smtClean="0">
                <a:solidFill>
                  <a:schemeClr val="bg2"/>
                </a:solidFill>
              </a:rPr>
              <a:t>ściśle określonym </a:t>
            </a:r>
            <a:r>
              <a:rPr lang="pl-PL" i="1" dirty="0" smtClean="0">
                <a:solidFill>
                  <a:srgbClr val="006699"/>
                </a:solidFill>
              </a:rPr>
              <a:t>momencie</a:t>
            </a:r>
            <a:r>
              <a:rPr lang="pl-PL" i="1" dirty="0" smtClean="0">
                <a:solidFill>
                  <a:schemeClr val="bg2"/>
                </a:solidFill>
              </a:rPr>
              <a:t> czasowym</a:t>
            </a:r>
            <a:r>
              <a:rPr lang="pl-PL" dirty="0" smtClean="0"/>
              <a:t>.</a:t>
            </a:r>
          </a:p>
          <a:p>
            <a:pPr eaLnBrk="1" hangingPunct="1"/>
            <a:endParaRPr lang="pl-PL"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p:cNvSpPr>
            <a:spLocks noGrp="1"/>
          </p:cNvSpPr>
          <p:nvPr>
            <p:ph type="title"/>
          </p:nvPr>
        </p:nvSpPr>
        <p:spPr/>
        <p:txBody>
          <a:bodyPr/>
          <a:lstStyle/>
          <a:p>
            <a:r>
              <a:rPr lang="pl-PL" dirty="0" smtClean="0">
                <a:cs typeface="Times New Roman" pitchFamily="18" charset="0"/>
              </a:rPr>
              <a:t>Pokaż wykres dla tego szeregu czasowego. </a:t>
            </a:r>
            <a:endParaRPr lang="pl-PL" dirty="0" smtClean="0"/>
          </a:p>
        </p:txBody>
      </p:sp>
      <p:pic>
        <p:nvPicPr>
          <p:cNvPr id="41988" name="Picture 1"/>
          <p:cNvPicPr>
            <a:picLocks noChangeAspect="1" noChangeArrowheads="1"/>
          </p:cNvPicPr>
          <p:nvPr/>
        </p:nvPicPr>
        <p:blipFill>
          <a:blip r:embed="rId2" cstate="print"/>
          <a:srcRect/>
          <a:stretch>
            <a:fillRect/>
          </a:stretch>
        </p:blipFill>
        <p:spPr bwMode="auto">
          <a:xfrm>
            <a:off x="539750" y="1341438"/>
            <a:ext cx="6762750" cy="4895850"/>
          </a:xfrm>
          <a:prstGeom prst="rect">
            <a:avLst/>
          </a:prstGeom>
          <a:noFill/>
          <a:ln w="9525">
            <a:noFill/>
            <a:miter lim="800000"/>
            <a:headEnd/>
            <a:tailEnd/>
          </a:ln>
        </p:spPr>
      </p:pic>
      <p:sp>
        <p:nvSpPr>
          <p:cNvPr id="41989" name="Oval 2"/>
          <p:cNvSpPr>
            <a:spLocks noChangeArrowheads="1"/>
          </p:cNvSpPr>
          <p:nvPr/>
        </p:nvSpPr>
        <p:spPr bwMode="auto">
          <a:xfrm>
            <a:off x="2627313" y="1628775"/>
            <a:ext cx="4718050" cy="334963"/>
          </a:xfrm>
          <a:prstGeom prst="ellipse">
            <a:avLst/>
          </a:prstGeom>
          <a:noFill/>
          <a:ln w="9525">
            <a:solidFill>
              <a:srgbClr val="FF0000"/>
            </a:solidFill>
            <a:round/>
            <a:headEnd/>
            <a:tailEnd/>
          </a:ln>
        </p:spPr>
        <p:txBody>
          <a:bodyPr/>
          <a:lstStyle/>
          <a:p>
            <a:endParaRPr lang="pl-PL"/>
          </a:p>
        </p:txBody>
      </p:sp>
      <p:sp>
        <p:nvSpPr>
          <p:cNvPr id="6" name="Oval 2"/>
          <p:cNvSpPr>
            <a:spLocks noChangeArrowheads="1"/>
          </p:cNvSpPr>
          <p:nvPr/>
        </p:nvSpPr>
        <p:spPr bwMode="auto">
          <a:xfrm>
            <a:off x="251520" y="1268760"/>
            <a:ext cx="3816424" cy="334963"/>
          </a:xfrm>
          <a:prstGeom prst="ellipse">
            <a:avLst/>
          </a:prstGeom>
          <a:noFill/>
          <a:ln w="9525">
            <a:solidFill>
              <a:srgbClr val="FF0000"/>
            </a:solidFill>
            <a:round/>
            <a:headEnd/>
            <a:tailEnd/>
          </a:ln>
        </p:spPr>
        <p:txBody>
          <a:bodyPr/>
          <a:lstStyle/>
          <a:p>
            <a:endParaRPr lang="pl-PL"/>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1"/>
          <p:cNvPicPr>
            <a:picLocks noChangeAspect="1" noChangeArrowheads="1"/>
          </p:cNvPicPr>
          <p:nvPr/>
        </p:nvPicPr>
        <p:blipFill>
          <a:blip r:embed="rId2" cstate="print"/>
          <a:srcRect/>
          <a:stretch>
            <a:fillRect/>
          </a:stretch>
        </p:blipFill>
        <p:spPr bwMode="auto">
          <a:xfrm>
            <a:off x="684213" y="549275"/>
            <a:ext cx="7451725" cy="5986463"/>
          </a:xfrm>
          <a:prstGeom prst="rect">
            <a:avLst/>
          </a:prstGeom>
          <a:noFill/>
          <a:ln w="9525">
            <a:noFill/>
            <a:miter lim="800000"/>
            <a:headEnd/>
            <a:tailEnd/>
          </a:ln>
        </p:spPr>
      </p:pic>
      <p:sp>
        <p:nvSpPr>
          <p:cNvPr id="43014" name="Oval 2"/>
          <p:cNvSpPr>
            <a:spLocks noChangeArrowheads="1"/>
          </p:cNvSpPr>
          <p:nvPr/>
        </p:nvSpPr>
        <p:spPr bwMode="auto">
          <a:xfrm>
            <a:off x="1331913" y="3500438"/>
            <a:ext cx="1238250" cy="242887"/>
          </a:xfrm>
          <a:prstGeom prst="ellipse">
            <a:avLst/>
          </a:prstGeom>
          <a:noFill/>
          <a:ln w="9525">
            <a:solidFill>
              <a:srgbClr val="FF0000"/>
            </a:solidFill>
            <a:round/>
            <a:headEnd/>
            <a:tailEnd/>
          </a:ln>
        </p:spPr>
        <p:txBody>
          <a:bodyPr/>
          <a:lstStyle/>
          <a:p>
            <a:endParaRPr lang="pl-PL"/>
          </a:p>
        </p:txBody>
      </p:sp>
      <p:sp>
        <p:nvSpPr>
          <p:cNvPr id="43015" name="Oval 4"/>
          <p:cNvSpPr>
            <a:spLocks noChangeArrowheads="1"/>
          </p:cNvSpPr>
          <p:nvPr/>
        </p:nvSpPr>
        <p:spPr bwMode="auto">
          <a:xfrm>
            <a:off x="4356100" y="4652963"/>
            <a:ext cx="1981200" cy="727075"/>
          </a:xfrm>
          <a:prstGeom prst="ellipse">
            <a:avLst/>
          </a:prstGeom>
          <a:noFill/>
          <a:ln w="9525">
            <a:solidFill>
              <a:srgbClr val="FF0000"/>
            </a:solidFill>
            <a:round/>
            <a:headEnd/>
            <a:tailEnd/>
          </a:ln>
        </p:spPr>
        <p:txBody>
          <a:bodyPr/>
          <a:lstStyle/>
          <a:p>
            <a:endParaRPr lang="pl-PL"/>
          </a:p>
        </p:txBody>
      </p:sp>
      <p:sp>
        <p:nvSpPr>
          <p:cNvPr id="43016" name="Oval 3"/>
          <p:cNvSpPr>
            <a:spLocks noChangeArrowheads="1"/>
          </p:cNvSpPr>
          <p:nvPr/>
        </p:nvSpPr>
        <p:spPr bwMode="auto">
          <a:xfrm>
            <a:off x="3276600" y="3716338"/>
            <a:ext cx="1238250" cy="485775"/>
          </a:xfrm>
          <a:prstGeom prst="ellipse">
            <a:avLst/>
          </a:prstGeom>
          <a:noFill/>
          <a:ln w="9525">
            <a:solidFill>
              <a:srgbClr val="FF0000"/>
            </a:solidFill>
            <a:round/>
            <a:headEnd/>
            <a:tailEnd/>
          </a:ln>
        </p:spPr>
        <p:txBody>
          <a:bodyPr/>
          <a:lstStyle/>
          <a:p>
            <a:endParaRPr lang="pl-PL"/>
          </a:p>
        </p:txBody>
      </p:sp>
      <p:sp>
        <p:nvSpPr>
          <p:cNvPr id="4301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13314" name="Object 1"/>
          <p:cNvGraphicFramePr>
            <a:graphicFrameLocks noChangeAspect="1"/>
          </p:cNvGraphicFramePr>
          <p:nvPr/>
        </p:nvGraphicFramePr>
        <p:xfrm>
          <a:off x="0" y="0"/>
          <a:ext cx="9144776" cy="6858000"/>
        </p:xfrm>
        <a:graphic>
          <a:graphicData uri="http://schemas.openxmlformats.org/presentationml/2006/ole">
            <p:oleObj spid="_x0000_s13314" name="Graph" r:id="rId3" imgW="4119120" imgH="3089160" progId="Statistica.Graph">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1511300"/>
          </a:xfrm>
        </p:spPr>
        <p:txBody>
          <a:bodyPr>
            <a:normAutofit fontScale="90000"/>
          </a:bodyPr>
          <a:lstStyle/>
          <a:p>
            <a:pPr>
              <a:defRPr/>
            </a:pPr>
            <a:r>
              <a:rPr lang="pl-PL" dirty="0" smtClean="0"/>
              <a:t>Przeprowadź wygładzanie tego szeregu przy pomocy średniej ruchomej prostej </a:t>
            </a:r>
            <a:r>
              <a:rPr lang="pl-PL" dirty="0" err="1" smtClean="0"/>
              <a:t>trzyokresowej</a:t>
            </a:r>
            <a:r>
              <a:rPr lang="pl-PL" dirty="0" smtClean="0"/>
              <a:t> (k=3), a następnie dla 12 okresów.  </a:t>
            </a:r>
            <a:br>
              <a:rPr lang="pl-PL" dirty="0" smtClean="0"/>
            </a:br>
            <a:endParaRPr lang="pl-PL" dirty="0"/>
          </a:p>
        </p:txBody>
      </p:sp>
      <p:pic>
        <p:nvPicPr>
          <p:cNvPr id="14342" name="Picture 1"/>
          <p:cNvPicPr>
            <a:picLocks noChangeAspect="1" noChangeArrowheads="1"/>
          </p:cNvPicPr>
          <p:nvPr/>
        </p:nvPicPr>
        <p:blipFill>
          <a:blip r:embed="rId3" cstate="print"/>
          <a:srcRect/>
          <a:stretch>
            <a:fillRect/>
          </a:stretch>
        </p:blipFill>
        <p:spPr bwMode="auto">
          <a:xfrm>
            <a:off x="250825" y="1412875"/>
            <a:ext cx="5895975" cy="2736850"/>
          </a:xfrm>
          <a:prstGeom prst="rect">
            <a:avLst/>
          </a:prstGeom>
          <a:noFill/>
          <a:ln w="9525">
            <a:noFill/>
            <a:miter lim="800000"/>
            <a:headEnd/>
            <a:tailEnd/>
          </a:ln>
        </p:spPr>
      </p:pic>
      <p:sp>
        <p:nvSpPr>
          <p:cNvPr id="14343" name="Oval 2"/>
          <p:cNvSpPr>
            <a:spLocks noChangeArrowheads="1"/>
          </p:cNvSpPr>
          <p:nvPr/>
        </p:nvSpPr>
        <p:spPr bwMode="auto">
          <a:xfrm>
            <a:off x="1187450" y="1628775"/>
            <a:ext cx="1008063" cy="360363"/>
          </a:xfrm>
          <a:prstGeom prst="ellipse">
            <a:avLst/>
          </a:prstGeom>
          <a:noFill/>
          <a:ln w="9525">
            <a:solidFill>
              <a:srgbClr val="FF0000"/>
            </a:solidFill>
            <a:round/>
            <a:headEnd/>
            <a:tailEnd/>
          </a:ln>
        </p:spPr>
        <p:txBody>
          <a:bodyPr/>
          <a:lstStyle/>
          <a:p>
            <a:endParaRPr lang="pl-PL"/>
          </a:p>
        </p:txBody>
      </p:sp>
      <p:sp>
        <p:nvSpPr>
          <p:cNvPr id="14344" name="Oval 3"/>
          <p:cNvSpPr>
            <a:spLocks noChangeArrowheads="1"/>
          </p:cNvSpPr>
          <p:nvPr/>
        </p:nvSpPr>
        <p:spPr bwMode="auto">
          <a:xfrm>
            <a:off x="1692275" y="2565400"/>
            <a:ext cx="863600" cy="358775"/>
          </a:xfrm>
          <a:prstGeom prst="ellipse">
            <a:avLst/>
          </a:prstGeom>
          <a:noFill/>
          <a:ln w="9525">
            <a:solidFill>
              <a:srgbClr val="FF0000"/>
            </a:solidFill>
            <a:round/>
            <a:headEnd/>
            <a:tailEnd/>
          </a:ln>
        </p:spPr>
        <p:txBody>
          <a:bodyPr/>
          <a:lstStyle/>
          <a:p>
            <a:endParaRPr lang="pl-PL"/>
          </a:p>
        </p:txBody>
      </p:sp>
      <p:sp>
        <p:nvSpPr>
          <p:cNvPr id="14345"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p>
        </p:txBody>
      </p:sp>
      <p:graphicFrame>
        <p:nvGraphicFramePr>
          <p:cNvPr id="14338" name="Object 6"/>
          <p:cNvGraphicFramePr>
            <a:graphicFrameLocks noChangeAspect="1"/>
          </p:cNvGraphicFramePr>
          <p:nvPr/>
        </p:nvGraphicFramePr>
        <p:xfrm>
          <a:off x="0" y="3500438"/>
          <a:ext cx="4476750" cy="3357562"/>
        </p:xfrm>
        <a:graphic>
          <a:graphicData uri="http://schemas.openxmlformats.org/presentationml/2006/ole">
            <p:oleObj spid="_x0000_s14338" name="Graph" r:id="rId4" imgW="2747520" imgH="2060640" progId="Statistica.Graph">
              <p:embed/>
            </p:oleObj>
          </a:graphicData>
        </a:graphic>
      </p:graphicFrame>
      <p:graphicFrame>
        <p:nvGraphicFramePr>
          <p:cNvPr id="14339" name="Object 5"/>
          <p:cNvGraphicFramePr>
            <a:graphicFrameLocks noChangeAspect="1"/>
          </p:cNvGraphicFramePr>
          <p:nvPr/>
        </p:nvGraphicFramePr>
        <p:xfrm>
          <a:off x="4500563" y="3500438"/>
          <a:ext cx="4475162" cy="3357562"/>
        </p:xfrm>
        <a:graphic>
          <a:graphicData uri="http://schemas.openxmlformats.org/presentationml/2006/ole">
            <p:oleObj spid="_x0000_s14339" name="Graph" r:id="rId5" imgW="2747520" imgH="2060640" progId="Statistica.Graph">
              <p:embed/>
            </p:oleObj>
          </a:graphicData>
        </a:graphic>
      </p:graphicFrame>
      <p:sp>
        <p:nvSpPr>
          <p:cNvPr id="1434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p>
        </p:txBody>
      </p:sp>
      <p:sp>
        <p:nvSpPr>
          <p:cNvPr id="14347" name="Rectangle 8"/>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pPr eaLnBrk="0" hangingPunct="0"/>
            <a:r>
              <a:rPr lang="pl-PL" sz="1200">
                <a:cs typeface="Times New Roman" pitchFamily="18" charset="0"/>
              </a:rPr>
              <a:t> </a:t>
            </a:r>
            <a:endParaRPr lang="pl-PL"/>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p:txBody>
          <a:bodyPr/>
          <a:lstStyle/>
          <a:p>
            <a:r>
              <a:rPr lang="pl-PL" b="1" smtClean="0"/>
              <a:t>Zadanie 2. Wygładzanie wykładnicze.</a:t>
            </a:r>
            <a:endParaRPr lang="pl-PL" smtClean="0"/>
          </a:p>
        </p:txBody>
      </p:sp>
      <p:grpSp>
        <p:nvGrpSpPr>
          <p:cNvPr id="44036" name="Grupa 10"/>
          <p:cNvGrpSpPr>
            <a:grpSpLocks/>
          </p:cNvGrpSpPr>
          <p:nvPr/>
        </p:nvGrpSpPr>
        <p:grpSpPr bwMode="auto">
          <a:xfrm>
            <a:off x="0" y="1412875"/>
            <a:ext cx="9021763" cy="3455988"/>
            <a:chOff x="0" y="1412776"/>
            <a:chExt cx="9022157" cy="3456384"/>
          </a:xfrm>
        </p:grpSpPr>
        <p:pic>
          <p:nvPicPr>
            <p:cNvPr id="44038" name="Picture 2"/>
            <p:cNvPicPr>
              <a:picLocks noChangeAspect="1" noChangeArrowheads="1"/>
            </p:cNvPicPr>
            <p:nvPr/>
          </p:nvPicPr>
          <p:blipFill>
            <a:blip r:embed="rId2" cstate="print"/>
            <a:srcRect/>
            <a:stretch>
              <a:fillRect/>
            </a:stretch>
          </p:blipFill>
          <p:spPr bwMode="auto">
            <a:xfrm>
              <a:off x="0" y="1412776"/>
              <a:ext cx="4747984" cy="3384376"/>
            </a:xfrm>
            <a:prstGeom prst="rect">
              <a:avLst/>
            </a:prstGeom>
            <a:noFill/>
            <a:ln w="9525">
              <a:noFill/>
              <a:miter lim="800000"/>
              <a:headEnd/>
              <a:tailEnd/>
            </a:ln>
          </p:spPr>
        </p:pic>
        <p:pic>
          <p:nvPicPr>
            <p:cNvPr id="44039" name="Picture 1"/>
            <p:cNvPicPr>
              <a:picLocks noChangeAspect="1" noChangeArrowheads="1"/>
            </p:cNvPicPr>
            <p:nvPr/>
          </p:nvPicPr>
          <p:blipFill>
            <a:blip r:embed="rId3" cstate="print"/>
            <a:srcRect/>
            <a:stretch>
              <a:fillRect/>
            </a:stretch>
          </p:blipFill>
          <p:spPr bwMode="auto">
            <a:xfrm>
              <a:off x="4788024" y="1484784"/>
              <a:ext cx="4234133" cy="3384376"/>
            </a:xfrm>
            <a:prstGeom prst="rect">
              <a:avLst/>
            </a:prstGeom>
            <a:noFill/>
            <a:ln w="9525">
              <a:noFill/>
              <a:miter lim="800000"/>
              <a:headEnd/>
              <a:tailEnd/>
            </a:ln>
          </p:spPr>
        </p:pic>
        <p:sp>
          <p:nvSpPr>
            <p:cNvPr id="44040" name="Oval 3"/>
            <p:cNvSpPr>
              <a:spLocks noChangeArrowheads="1"/>
            </p:cNvSpPr>
            <p:nvPr/>
          </p:nvSpPr>
          <p:spPr bwMode="auto">
            <a:xfrm>
              <a:off x="0" y="3356992"/>
              <a:ext cx="571500" cy="228600"/>
            </a:xfrm>
            <a:prstGeom prst="ellipse">
              <a:avLst/>
            </a:prstGeom>
            <a:noFill/>
            <a:ln w="9525">
              <a:solidFill>
                <a:srgbClr val="FF0000"/>
              </a:solidFill>
              <a:round/>
              <a:headEnd/>
              <a:tailEnd/>
            </a:ln>
          </p:spPr>
          <p:txBody>
            <a:bodyPr/>
            <a:lstStyle/>
            <a:p>
              <a:endParaRPr lang="pl-PL"/>
            </a:p>
          </p:txBody>
        </p:sp>
        <p:sp>
          <p:nvSpPr>
            <p:cNvPr id="44041" name="Oval 4"/>
            <p:cNvSpPr>
              <a:spLocks noChangeArrowheads="1"/>
            </p:cNvSpPr>
            <p:nvPr/>
          </p:nvSpPr>
          <p:spPr bwMode="auto">
            <a:xfrm>
              <a:off x="0" y="4149080"/>
              <a:ext cx="2411760" cy="216024"/>
            </a:xfrm>
            <a:prstGeom prst="ellipse">
              <a:avLst/>
            </a:prstGeom>
            <a:noFill/>
            <a:ln w="9525">
              <a:solidFill>
                <a:srgbClr val="FF0000"/>
              </a:solidFill>
              <a:round/>
              <a:headEnd/>
              <a:tailEnd/>
            </a:ln>
          </p:spPr>
          <p:txBody>
            <a:bodyPr/>
            <a:lstStyle/>
            <a:p>
              <a:endParaRPr lang="pl-PL"/>
            </a:p>
          </p:txBody>
        </p:sp>
        <p:sp>
          <p:nvSpPr>
            <p:cNvPr id="44042" name="Oval 5"/>
            <p:cNvSpPr>
              <a:spLocks noChangeArrowheads="1"/>
            </p:cNvSpPr>
            <p:nvPr/>
          </p:nvSpPr>
          <p:spPr bwMode="auto">
            <a:xfrm>
              <a:off x="4860032" y="3933056"/>
              <a:ext cx="2592288" cy="288032"/>
            </a:xfrm>
            <a:prstGeom prst="ellipse">
              <a:avLst/>
            </a:prstGeom>
            <a:noFill/>
            <a:ln w="9525">
              <a:solidFill>
                <a:srgbClr val="FF0000"/>
              </a:solidFill>
              <a:round/>
              <a:headEnd/>
              <a:tailEnd/>
            </a:ln>
          </p:spPr>
          <p:txBody>
            <a:bodyPr/>
            <a:lstStyle/>
            <a:p>
              <a:endParaRPr lang="pl-PL"/>
            </a:p>
          </p:txBody>
        </p:sp>
      </p:grpSp>
      <p:sp>
        <p:nvSpPr>
          <p:cNvPr id="44037" name="Rectangle 6"/>
          <p:cNvSpPr>
            <a:spLocks noChangeArrowheads="1"/>
          </p:cNvSpPr>
          <p:nvPr/>
        </p:nvSpPr>
        <p:spPr bwMode="auto">
          <a:xfrm>
            <a:off x="179388" y="1033463"/>
            <a:ext cx="6926262" cy="400050"/>
          </a:xfrm>
          <a:prstGeom prst="rect">
            <a:avLst/>
          </a:prstGeom>
          <a:noFill/>
          <a:ln w="9525">
            <a:noFill/>
            <a:miter lim="800000"/>
            <a:headEnd/>
            <a:tailEnd/>
          </a:ln>
        </p:spPr>
        <p:txBody>
          <a:bodyPr anchor="ctr">
            <a:spAutoFit/>
          </a:bodyPr>
          <a:lstStyle/>
          <a:p>
            <a:pPr eaLnBrk="0" hangingPunct="0"/>
            <a:r>
              <a:rPr lang="pl-PL" sz="2000">
                <a:cs typeface="Times New Roman" pitchFamily="18" charset="0"/>
              </a:rPr>
              <a:t>Na tych samym danych wykonaj wygładzanie wykładnicze.</a:t>
            </a:r>
            <a:endParaRPr lang="pl-PL" sz="32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ytuł 1"/>
          <p:cNvSpPr>
            <a:spLocks noGrp="1"/>
          </p:cNvSpPr>
          <p:nvPr>
            <p:ph type="title"/>
          </p:nvPr>
        </p:nvSpPr>
        <p:spPr/>
        <p:txBody>
          <a:bodyPr/>
          <a:lstStyle/>
          <a:p>
            <a:r>
              <a:rPr lang="pl-PL" smtClean="0"/>
              <a:t>Parametry:</a:t>
            </a:r>
          </a:p>
        </p:txBody>
      </p:sp>
      <p:sp>
        <p:nvSpPr>
          <p:cNvPr id="45059" name="Symbol zastępczy zawartości 2"/>
          <p:cNvSpPr>
            <a:spLocks noGrp="1"/>
          </p:cNvSpPr>
          <p:nvPr>
            <p:ph idx="1"/>
          </p:nvPr>
        </p:nvSpPr>
        <p:spPr/>
        <p:txBody>
          <a:bodyPr/>
          <a:lstStyle/>
          <a:p>
            <a:r>
              <a:rPr lang="pl-PL" b="1" i="1" dirty="0" smtClean="0">
                <a:solidFill>
                  <a:srgbClr val="C00000"/>
                </a:solidFill>
                <a:latin typeface="Times New Roman" pitchFamily="18" charset="0"/>
                <a:cs typeface="Times New Roman" pitchFamily="18" charset="0"/>
              </a:rPr>
              <a:t>ALFA (</a:t>
            </a:r>
            <a:r>
              <a:rPr lang="el-GR" b="1" i="1" dirty="0" smtClean="0">
                <a:solidFill>
                  <a:srgbClr val="C00000"/>
                </a:solidFill>
                <a:latin typeface="Times New Roman" pitchFamily="18" charset="0"/>
                <a:cs typeface="Times New Roman" pitchFamily="18" charset="0"/>
              </a:rPr>
              <a:t>α</a:t>
            </a:r>
            <a:r>
              <a:rPr lang="pl-PL" b="1" i="1" dirty="0" smtClean="0">
                <a:solidFill>
                  <a:srgbClr val="C00000"/>
                </a:solidFill>
                <a:latin typeface="Times New Roman" pitchFamily="18" charset="0"/>
                <a:cs typeface="Times New Roman" pitchFamily="18" charset="0"/>
              </a:rPr>
              <a:t>)</a:t>
            </a:r>
            <a:r>
              <a:rPr lang="pl-PL" dirty="0" smtClean="0"/>
              <a:t>: każda wartość wygładzona jest ważoną średnią poprzednich obserwacji, przy czym </a:t>
            </a:r>
            <a:r>
              <a:rPr lang="pl-PL" dirty="0" smtClean="0">
                <a:solidFill>
                  <a:srgbClr val="006699"/>
                </a:solidFill>
              </a:rPr>
              <a:t>wagi maleją wykładniczo </a:t>
            </a:r>
            <a:r>
              <a:rPr lang="pl-PL" dirty="0" smtClean="0"/>
              <a:t>w zależności od wartości parametru </a:t>
            </a:r>
            <a:r>
              <a:rPr lang="el-GR" b="1" i="1" dirty="0" smtClean="0">
                <a:solidFill>
                  <a:srgbClr val="C00000"/>
                </a:solidFill>
                <a:latin typeface="Times New Roman" pitchFamily="18" charset="0"/>
                <a:cs typeface="Times New Roman" pitchFamily="18" charset="0"/>
              </a:rPr>
              <a:t>α</a:t>
            </a:r>
            <a:r>
              <a:rPr lang="pl-PL" dirty="0" smtClean="0"/>
              <a:t>. </a:t>
            </a:r>
          </a:p>
          <a:p>
            <a:pPr lvl="1">
              <a:buFont typeface="Arial" pitchFamily="34" charset="0"/>
              <a:buChar char="•"/>
            </a:pPr>
            <a:r>
              <a:rPr lang="pl-PL" dirty="0" smtClean="0"/>
              <a:t>Jeśli </a:t>
            </a:r>
            <a:r>
              <a:rPr lang="el-GR" b="1" i="1" dirty="0" smtClean="0">
                <a:solidFill>
                  <a:srgbClr val="C00000"/>
                </a:solidFill>
                <a:latin typeface="Times New Roman" pitchFamily="18" charset="0"/>
                <a:cs typeface="Times New Roman" pitchFamily="18" charset="0"/>
              </a:rPr>
              <a:t>α</a:t>
            </a:r>
            <a:r>
              <a:rPr lang="pl-PL" dirty="0" smtClean="0"/>
              <a:t> jest równa </a:t>
            </a:r>
            <a:r>
              <a:rPr lang="pl-PL" b="1" dirty="0" smtClean="0"/>
              <a:t>1</a:t>
            </a:r>
            <a:r>
              <a:rPr lang="pl-PL" dirty="0" smtClean="0"/>
              <a:t>, to poprzednie obserwacje są całkowicie ignorowane; </a:t>
            </a:r>
          </a:p>
          <a:p>
            <a:pPr lvl="1">
              <a:buFont typeface="Arial" pitchFamily="34" charset="0"/>
              <a:buChar char="•"/>
            </a:pPr>
            <a:r>
              <a:rPr lang="pl-PL" dirty="0" smtClean="0"/>
              <a:t>jeśli </a:t>
            </a:r>
            <a:r>
              <a:rPr lang="el-GR" b="1" i="1" dirty="0" smtClean="0">
                <a:solidFill>
                  <a:srgbClr val="C00000"/>
                </a:solidFill>
                <a:latin typeface="Times New Roman" pitchFamily="18" charset="0"/>
                <a:cs typeface="Times New Roman" pitchFamily="18" charset="0"/>
              </a:rPr>
              <a:t>α</a:t>
            </a:r>
            <a:r>
              <a:rPr lang="pl-PL" dirty="0" smtClean="0"/>
              <a:t> jest równa </a:t>
            </a:r>
            <a:r>
              <a:rPr lang="pl-PL" b="1" dirty="0" smtClean="0"/>
              <a:t>0</a:t>
            </a:r>
            <a:r>
              <a:rPr lang="pl-PL" dirty="0" smtClean="0"/>
              <a:t>, to bieżąca obserwacja zostaje całkowicie zignorowana, a wartość wygładzona składa się całkowicie z poprzedniej wartości wygładzonej.</a:t>
            </a:r>
          </a:p>
          <a:p>
            <a:endParaRPr lang="pl-PL"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ytuł 1"/>
          <p:cNvSpPr>
            <a:spLocks noGrp="1"/>
          </p:cNvSpPr>
          <p:nvPr>
            <p:ph type="title"/>
          </p:nvPr>
        </p:nvSpPr>
        <p:spPr/>
        <p:txBody>
          <a:bodyPr/>
          <a:lstStyle/>
          <a:p>
            <a:r>
              <a:rPr lang="pl-PL" smtClean="0"/>
              <a:t>Parametry:</a:t>
            </a:r>
          </a:p>
        </p:txBody>
      </p:sp>
      <p:sp>
        <p:nvSpPr>
          <p:cNvPr id="3" name="Symbol zastępczy zawartości 2"/>
          <p:cNvSpPr>
            <a:spLocks noGrp="1"/>
          </p:cNvSpPr>
          <p:nvPr>
            <p:ph idx="1"/>
          </p:nvPr>
        </p:nvSpPr>
        <p:spPr/>
        <p:txBody>
          <a:bodyPr>
            <a:normAutofit fontScale="85000" lnSpcReduction="10000"/>
          </a:bodyPr>
          <a:lstStyle/>
          <a:p>
            <a:pPr>
              <a:defRPr/>
            </a:pPr>
            <a:r>
              <a:rPr lang="pl-PL" b="1" i="1" dirty="0" smtClean="0">
                <a:solidFill>
                  <a:srgbClr val="C00000"/>
                </a:solidFill>
                <a:latin typeface="Times New Roman" pitchFamily="18" charset="0"/>
                <a:cs typeface="Times New Roman" pitchFamily="18" charset="0"/>
              </a:rPr>
              <a:t>DELTA (</a:t>
            </a:r>
            <a:r>
              <a:rPr lang="el-GR" b="1" i="1" dirty="0" smtClean="0">
                <a:solidFill>
                  <a:srgbClr val="C00000"/>
                </a:solidFill>
                <a:latin typeface="Times New Roman" pitchFamily="18" charset="0"/>
                <a:cs typeface="Times New Roman" pitchFamily="18" charset="0"/>
              </a:rPr>
              <a:t>δ</a:t>
            </a:r>
            <a:r>
              <a:rPr lang="pl-PL" b="1" i="1" dirty="0" smtClean="0">
                <a:solidFill>
                  <a:srgbClr val="C00000"/>
                </a:solidFill>
                <a:latin typeface="Times New Roman" pitchFamily="18" charset="0"/>
                <a:cs typeface="Times New Roman" pitchFamily="18" charset="0"/>
              </a:rPr>
              <a:t>): </a:t>
            </a:r>
            <a:r>
              <a:rPr lang="pl-PL" dirty="0" smtClean="0"/>
              <a:t>parametr </a:t>
            </a:r>
            <a:r>
              <a:rPr lang="el-GR" b="1" i="1" dirty="0" smtClean="0">
                <a:solidFill>
                  <a:srgbClr val="C00000"/>
                </a:solidFill>
                <a:latin typeface="Times New Roman" pitchFamily="18" charset="0"/>
                <a:cs typeface="Times New Roman" pitchFamily="18" charset="0"/>
              </a:rPr>
              <a:t>δ</a:t>
            </a:r>
            <a:r>
              <a:rPr lang="pl-PL" dirty="0" smtClean="0"/>
              <a:t> może przybierać wartości między </a:t>
            </a:r>
            <a:r>
              <a:rPr lang="pl-PL" b="1" dirty="0" smtClean="0"/>
              <a:t>0</a:t>
            </a:r>
            <a:r>
              <a:rPr lang="pl-PL" dirty="0" smtClean="0"/>
              <a:t> i </a:t>
            </a:r>
            <a:r>
              <a:rPr lang="pl-PL" b="1" dirty="0" smtClean="0"/>
              <a:t>1</a:t>
            </a:r>
            <a:r>
              <a:rPr lang="pl-PL" dirty="0" smtClean="0"/>
              <a:t>. </a:t>
            </a:r>
          </a:p>
          <a:p>
            <a:pPr>
              <a:defRPr/>
            </a:pPr>
            <a:r>
              <a:rPr lang="pl-PL" dirty="0" smtClean="0"/>
              <a:t>Jeśli wynosi zero, to przewiduje się, że składnik sezonowy dla danego punktu w czasie jest identyczny jak przewidywany składnik sezonowy dla danego momentu podczas poprzedniego cyklu sezonowego, który z kolei jest przewidywany jako identyczny, jak ten z poprzedniego cyklu itd. </a:t>
            </a:r>
          </a:p>
          <a:p>
            <a:pPr lvl="1">
              <a:buFont typeface="Arial" pitchFamily="34" charset="0"/>
              <a:buChar char="•"/>
              <a:defRPr/>
            </a:pPr>
            <a:r>
              <a:rPr lang="pl-PL" dirty="0" smtClean="0"/>
              <a:t>Zatem jeśli </a:t>
            </a:r>
            <a:r>
              <a:rPr lang="el-GR" b="1" i="1" dirty="0" smtClean="0">
                <a:solidFill>
                  <a:srgbClr val="C00000"/>
                </a:solidFill>
                <a:latin typeface="Times New Roman" pitchFamily="18" charset="0"/>
                <a:cs typeface="Times New Roman" pitchFamily="18" charset="0"/>
              </a:rPr>
              <a:t>δ</a:t>
            </a:r>
            <a:r>
              <a:rPr lang="pl-PL" dirty="0" smtClean="0"/>
              <a:t> wynosi </a:t>
            </a:r>
            <a:r>
              <a:rPr lang="pl-PL" i="1" dirty="0" smtClean="0">
                <a:solidFill>
                  <a:srgbClr val="C00000"/>
                </a:solidFill>
                <a:latin typeface="Times New Roman" pitchFamily="18" charset="0"/>
                <a:cs typeface="Times New Roman" pitchFamily="18" charset="0"/>
              </a:rPr>
              <a:t>zero</a:t>
            </a:r>
            <a:r>
              <a:rPr lang="pl-PL" dirty="0" smtClean="0"/>
              <a:t>, do generowania prognoz na jeden krok naprzód wykorzystuje się stały niezmienny składnik sezonowy. </a:t>
            </a:r>
          </a:p>
          <a:p>
            <a:pPr lvl="1">
              <a:buFont typeface="Arial" pitchFamily="34" charset="0"/>
              <a:buChar char="•"/>
              <a:defRPr/>
            </a:pPr>
            <a:r>
              <a:rPr lang="pl-PL" dirty="0" smtClean="0"/>
              <a:t>Jeśli parametr </a:t>
            </a:r>
            <a:r>
              <a:rPr lang="el-GR" b="1" i="1" dirty="0" smtClean="0">
                <a:solidFill>
                  <a:srgbClr val="C00000"/>
                </a:solidFill>
                <a:latin typeface="Times New Roman" pitchFamily="18" charset="0"/>
                <a:cs typeface="Times New Roman" pitchFamily="18" charset="0"/>
              </a:rPr>
              <a:t>δ</a:t>
            </a:r>
            <a:r>
              <a:rPr lang="pl-PL" dirty="0" smtClean="0"/>
              <a:t> jest równy </a:t>
            </a:r>
            <a:r>
              <a:rPr lang="pl-PL" b="1" i="1" dirty="0" smtClean="0">
                <a:solidFill>
                  <a:srgbClr val="C00000"/>
                </a:solidFill>
                <a:latin typeface="Times New Roman" pitchFamily="18" charset="0"/>
                <a:cs typeface="Times New Roman" pitchFamily="18" charset="0"/>
              </a:rPr>
              <a:t>1</a:t>
            </a:r>
            <a:r>
              <a:rPr lang="pl-PL" dirty="0" smtClean="0"/>
              <a:t>, to składnik sezonowy zostaje na każdym kroku "maksymalnie" zmodyfikowany przez odpowiedni błąd prognozy (razy </a:t>
            </a:r>
            <a:r>
              <a:rPr lang="pl-PL" b="1" i="1" dirty="0" smtClean="0">
                <a:solidFill>
                  <a:srgbClr val="C00000"/>
                </a:solidFill>
                <a:latin typeface="Times New Roman" pitchFamily="18" charset="0"/>
                <a:cs typeface="Times New Roman" pitchFamily="18" charset="0"/>
              </a:rPr>
              <a:t>1-</a:t>
            </a:r>
            <a:r>
              <a:rPr lang="el-GR" b="1" i="1" dirty="0" smtClean="0">
                <a:solidFill>
                  <a:srgbClr val="C00000"/>
                </a:solidFill>
                <a:latin typeface="Times New Roman" pitchFamily="18" charset="0"/>
                <a:cs typeface="Times New Roman" pitchFamily="18" charset="0"/>
              </a:rPr>
              <a:t> α</a:t>
            </a:r>
            <a:r>
              <a:rPr lang="pl-PL" dirty="0" smtClean="0"/>
              <a:t>). </a:t>
            </a:r>
          </a:p>
          <a:p>
            <a:pPr lvl="1">
              <a:buFont typeface="Arial" pitchFamily="34" charset="0"/>
              <a:buChar char="•"/>
              <a:defRPr/>
            </a:pPr>
            <a:r>
              <a:rPr lang="pl-PL" dirty="0" smtClean="0"/>
              <a:t>W większości przypadków, jeśli w szeregu występuje sezonowość, optymalny parametr </a:t>
            </a:r>
            <a:r>
              <a:rPr lang="el-GR" b="1" i="1" dirty="0" smtClean="0">
                <a:solidFill>
                  <a:srgbClr val="C00000"/>
                </a:solidFill>
                <a:latin typeface="Times New Roman" pitchFamily="18" charset="0"/>
                <a:cs typeface="Times New Roman" pitchFamily="18" charset="0"/>
              </a:rPr>
              <a:t>δ</a:t>
            </a:r>
            <a:r>
              <a:rPr lang="pl-PL" dirty="0" smtClean="0"/>
              <a:t> wpadnie gdzieś między </a:t>
            </a:r>
            <a:r>
              <a:rPr lang="pl-PL" b="1" i="1" dirty="0" smtClean="0">
                <a:solidFill>
                  <a:srgbClr val="C00000"/>
                </a:solidFill>
                <a:latin typeface="Times New Roman" pitchFamily="18" charset="0"/>
                <a:cs typeface="Times New Roman" pitchFamily="18" charset="0"/>
              </a:rPr>
              <a:t>0</a:t>
            </a:r>
            <a:r>
              <a:rPr lang="pl-PL" dirty="0" smtClean="0"/>
              <a:t> i </a:t>
            </a:r>
            <a:r>
              <a:rPr lang="pl-PL" b="1" i="1" dirty="0" smtClean="0">
                <a:solidFill>
                  <a:srgbClr val="C00000"/>
                </a:solidFill>
                <a:latin typeface="Times New Roman" pitchFamily="18" charset="0"/>
                <a:cs typeface="Times New Roman" pitchFamily="18" charset="0"/>
              </a:rPr>
              <a:t>1</a:t>
            </a:r>
            <a:r>
              <a:rPr lang="pl-PL" dirty="0" smtClean="0"/>
              <a:t>.</a:t>
            </a:r>
          </a:p>
          <a:p>
            <a:pPr>
              <a:defRPr/>
            </a:pPr>
            <a:endParaRPr lang="pl-PL"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ytuł 1"/>
          <p:cNvSpPr>
            <a:spLocks noGrp="1"/>
          </p:cNvSpPr>
          <p:nvPr>
            <p:ph type="title"/>
          </p:nvPr>
        </p:nvSpPr>
        <p:spPr/>
        <p:txBody>
          <a:bodyPr/>
          <a:lstStyle/>
          <a:p>
            <a:r>
              <a:rPr lang="pl-PL" smtClean="0"/>
              <a:t>Parametry:</a:t>
            </a:r>
          </a:p>
        </p:txBody>
      </p:sp>
      <p:sp>
        <p:nvSpPr>
          <p:cNvPr id="3" name="Symbol zastępczy zawartości 2"/>
          <p:cNvSpPr>
            <a:spLocks noGrp="1"/>
          </p:cNvSpPr>
          <p:nvPr>
            <p:ph idx="1"/>
          </p:nvPr>
        </p:nvSpPr>
        <p:spPr>
          <a:xfrm>
            <a:off x="251520" y="1268413"/>
            <a:ext cx="8446393" cy="5113337"/>
          </a:xfrm>
        </p:spPr>
        <p:txBody>
          <a:bodyPr>
            <a:normAutofit fontScale="77500" lnSpcReduction="20000"/>
          </a:bodyPr>
          <a:lstStyle/>
          <a:p>
            <a:pPr marL="179388" indent="-179388">
              <a:buFont typeface="Arial" pitchFamily="34" charset="0"/>
              <a:buChar char="•"/>
              <a:defRPr/>
            </a:pPr>
            <a:r>
              <a:rPr lang="pl-PL" b="1" i="1" dirty="0" smtClean="0">
                <a:solidFill>
                  <a:srgbClr val="C00000"/>
                </a:solidFill>
                <a:latin typeface="Times New Roman" pitchFamily="18" charset="0"/>
                <a:cs typeface="Times New Roman" pitchFamily="18" charset="0"/>
              </a:rPr>
              <a:t>Gamma (</a:t>
            </a:r>
            <a:r>
              <a:rPr lang="el-GR" b="1" i="1" dirty="0" smtClean="0">
                <a:solidFill>
                  <a:srgbClr val="C00000"/>
                </a:solidFill>
                <a:latin typeface="Times New Roman" pitchFamily="18" charset="0"/>
                <a:cs typeface="Times New Roman" pitchFamily="18" charset="0"/>
              </a:rPr>
              <a:t>γ</a:t>
            </a:r>
            <a:r>
              <a:rPr lang="pl-PL" b="1" i="1" dirty="0" smtClean="0">
                <a:solidFill>
                  <a:srgbClr val="C00000"/>
                </a:solidFill>
                <a:latin typeface="Times New Roman" pitchFamily="18" charset="0"/>
                <a:cs typeface="Times New Roman" pitchFamily="18" charset="0"/>
              </a:rPr>
              <a:t>), Fi (</a:t>
            </a:r>
            <a:r>
              <a:rPr lang="el-GR" b="1" i="1" dirty="0" smtClean="0">
                <a:solidFill>
                  <a:srgbClr val="C00000"/>
                </a:solidFill>
                <a:latin typeface="Times New Roman" pitchFamily="18" charset="0"/>
                <a:cs typeface="Times New Roman" pitchFamily="18" charset="0"/>
              </a:rPr>
              <a:t>φ</a:t>
            </a:r>
            <a:r>
              <a:rPr lang="pl-PL" b="1" i="1" dirty="0" smtClean="0">
                <a:solidFill>
                  <a:srgbClr val="C00000"/>
                </a:solidFill>
                <a:latin typeface="Times New Roman" pitchFamily="18" charset="0"/>
                <a:cs typeface="Times New Roman" pitchFamily="18" charset="0"/>
              </a:rPr>
              <a:t>):</a:t>
            </a:r>
            <a:r>
              <a:rPr lang="pl-PL" i="1" dirty="0" smtClean="0">
                <a:solidFill>
                  <a:srgbClr val="C00000"/>
                </a:solidFill>
                <a:latin typeface="Times New Roman" pitchFamily="18" charset="0"/>
                <a:cs typeface="Times New Roman" pitchFamily="18" charset="0"/>
              </a:rPr>
              <a:t> </a:t>
            </a:r>
            <a:r>
              <a:rPr lang="pl-PL" dirty="0" smtClean="0"/>
              <a:t>składnik określający trend może się powoli zmieniać w czasie i znowu może być sensowne wygładzenie składnika trendu przy pomocy oddzielnego parametru (określanego jako </a:t>
            </a:r>
            <a:r>
              <a:rPr lang="el-GR" b="1" i="1" dirty="0" smtClean="0">
                <a:solidFill>
                  <a:srgbClr val="C00000"/>
                </a:solidFill>
                <a:latin typeface="Times New Roman" pitchFamily="18" charset="0"/>
                <a:cs typeface="Times New Roman" pitchFamily="18" charset="0"/>
              </a:rPr>
              <a:t>γ</a:t>
            </a:r>
            <a:r>
              <a:rPr lang="pl-PL" i="1" dirty="0" smtClean="0">
                <a:solidFill>
                  <a:srgbClr val="C00000"/>
                </a:solidFill>
                <a:latin typeface="Times New Roman" pitchFamily="18" charset="0"/>
                <a:cs typeface="Times New Roman" pitchFamily="18" charset="0"/>
              </a:rPr>
              <a:t> </a:t>
            </a:r>
            <a:r>
              <a:rPr lang="pl-PL" dirty="0" smtClean="0"/>
              <a:t>dla modeli trendów liniowych i wykładniczych oraz </a:t>
            </a:r>
            <a:r>
              <a:rPr lang="el-GR" b="1" i="1" dirty="0" smtClean="0">
                <a:solidFill>
                  <a:srgbClr val="C00000"/>
                </a:solidFill>
                <a:latin typeface="Times New Roman" pitchFamily="18" charset="0"/>
                <a:cs typeface="Times New Roman" pitchFamily="18" charset="0"/>
              </a:rPr>
              <a:t>φ</a:t>
            </a:r>
            <a:r>
              <a:rPr lang="pl-PL" b="1" i="1" dirty="0" smtClean="0">
                <a:solidFill>
                  <a:srgbClr val="C00000"/>
                </a:solidFill>
                <a:latin typeface="Times New Roman" pitchFamily="18" charset="0"/>
                <a:cs typeface="Times New Roman" pitchFamily="18" charset="0"/>
              </a:rPr>
              <a:t> </a:t>
            </a:r>
            <a:r>
              <a:rPr lang="pl-PL" dirty="0" smtClean="0"/>
              <a:t> dla modeli trendów gasnących). </a:t>
            </a:r>
          </a:p>
          <a:p>
            <a:pPr marL="179388" indent="-179388">
              <a:buFont typeface="Arial" pitchFamily="34" charset="0"/>
              <a:buChar char="•"/>
              <a:defRPr/>
            </a:pPr>
            <a:r>
              <a:rPr lang="pl-PL" dirty="0" smtClean="0"/>
              <a:t>Składnik trendu zostaje zmodyfikowany jako funkcja błędu prognozy i odpowiedniego parametru. </a:t>
            </a:r>
          </a:p>
          <a:p>
            <a:pPr marL="1004888" lvl="1" indent="-179388">
              <a:buFont typeface="Arial" pitchFamily="34" charset="0"/>
              <a:buChar char="•"/>
              <a:defRPr/>
            </a:pPr>
            <a:r>
              <a:rPr lang="pl-PL" dirty="0" smtClean="0"/>
              <a:t>Jeśli parametr </a:t>
            </a:r>
            <a:r>
              <a:rPr lang="el-GR" b="1" i="1" dirty="0" smtClean="0">
                <a:solidFill>
                  <a:srgbClr val="C00000"/>
                </a:solidFill>
                <a:latin typeface="Times New Roman" pitchFamily="18" charset="0"/>
                <a:cs typeface="Times New Roman" pitchFamily="18" charset="0"/>
              </a:rPr>
              <a:t>γ </a:t>
            </a:r>
            <a:r>
              <a:rPr lang="pl-PL" b="1" i="1" dirty="0" smtClean="0">
                <a:solidFill>
                  <a:srgbClr val="C00000"/>
                </a:solidFill>
                <a:latin typeface="Times New Roman" pitchFamily="18" charset="0"/>
                <a:cs typeface="Times New Roman" pitchFamily="18" charset="0"/>
              </a:rPr>
              <a:t>=0</a:t>
            </a:r>
            <a:r>
              <a:rPr lang="pl-PL" dirty="0" smtClean="0"/>
              <a:t>, to składnik trendu jest stały dla wszystkich wartości szeregu czasowego (i dla wszystkich prognoz). </a:t>
            </a:r>
          </a:p>
          <a:p>
            <a:pPr marL="1004888" lvl="1" indent="-179388">
              <a:buFont typeface="Arial" pitchFamily="34" charset="0"/>
              <a:buChar char="•"/>
              <a:defRPr/>
            </a:pPr>
            <a:r>
              <a:rPr lang="pl-PL" dirty="0" smtClean="0"/>
              <a:t>Jeśli parametr </a:t>
            </a:r>
            <a:r>
              <a:rPr lang="el-GR" b="1" i="1" dirty="0" smtClean="0">
                <a:solidFill>
                  <a:srgbClr val="C00000"/>
                </a:solidFill>
                <a:latin typeface="Times New Roman" pitchFamily="18" charset="0"/>
                <a:cs typeface="Times New Roman" pitchFamily="18" charset="0"/>
              </a:rPr>
              <a:t>γ </a:t>
            </a:r>
            <a:r>
              <a:rPr lang="pl-PL" b="1" i="1" dirty="0" smtClean="0">
                <a:solidFill>
                  <a:srgbClr val="C00000"/>
                </a:solidFill>
                <a:latin typeface="Times New Roman" pitchFamily="18" charset="0"/>
                <a:cs typeface="Times New Roman" pitchFamily="18" charset="0"/>
              </a:rPr>
              <a:t>=1</a:t>
            </a:r>
            <a:r>
              <a:rPr lang="pl-PL" dirty="0" smtClean="0"/>
              <a:t>, to składnik trendu zostaje "maksymalnie" zmodyfikowany z obserwacji na obserwację przez odpowiedni błąd prognozy. </a:t>
            </a:r>
          </a:p>
          <a:p>
            <a:pPr marL="1004888" lvl="1" indent="-179388">
              <a:buFont typeface="Arial" pitchFamily="34" charset="0"/>
              <a:buChar char="•"/>
              <a:defRPr/>
            </a:pPr>
            <a:r>
              <a:rPr lang="pl-PL" dirty="0" smtClean="0"/>
              <a:t>Wartości parametrów, które znajdują się pośrodku reprezentują mieszanki tych dwóch wartości skrajnych. </a:t>
            </a:r>
          </a:p>
          <a:p>
            <a:pPr marL="1004888" lvl="1" indent="-179388">
              <a:buFont typeface="Arial" pitchFamily="34" charset="0"/>
              <a:buChar char="•"/>
              <a:defRPr/>
            </a:pPr>
            <a:r>
              <a:rPr lang="pl-PL" dirty="0" smtClean="0"/>
              <a:t>Parametr </a:t>
            </a:r>
            <a:r>
              <a:rPr lang="el-GR" b="1" i="1" dirty="0" smtClean="0">
                <a:solidFill>
                  <a:srgbClr val="C00000"/>
                </a:solidFill>
                <a:latin typeface="Times New Roman" pitchFamily="18" charset="0"/>
                <a:cs typeface="Times New Roman" pitchFamily="18" charset="0"/>
              </a:rPr>
              <a:t>φ</a:t>
            </a:r>
            <a:r>
              <a:rPr lang="el-GR" b="1" dirty="0" smtClean="0"/>
              <a:t> </a:t>
            </a:r>
            <a:r>
              <a:rPr lang="pl-PL" dirty="0" smtClean="0"/>
              <a:t>to parametr modyfikacji trendu i określa on, jak silnie zmiany trendu wpłyną na estymatory trendu dla kolejnych prognoz, to znaczy, jak szybko trend zostanie "wygaszony" lub jak szybko wzrośnie.</a:t>
            </a:r>
          </a:p>
          <a:p>
            <a:pPr>
              <a:defRPr/>
            </a:pPr>
            <a:endParaRPr lang="pl-PL"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ymbol zastępczy zawartości 2"/>
          <p:cNvSpPr>
            <a:spLocks noGrp="1"/>
          </p:cNvSpPr>
          <p:nvPr>
            <p:ph idx="1"/>
          </p:nvPr>
        </p:nvSpPr>
        <p:spPr/>
        <p:txBody>
          <a:bodyPr/>
          <a:lstStyle/>
          <a:p>
            <a:r>
              <a:rPr lang="pl-PL" b="1" smtClean="0"/>
              <a:t>Sprawdź prognozę dla stycznia 2009 oraz października 2009 dla różnych kombinacji parametrów.</a:t>
            </a:r>
            <a:endParaRPr lang="pl-PL" smtClean="0"/>
          </a:p>
          <a:p>
            <a:r>
              <a:rPr lang="en-US" smtClean="0"/>
              <a:t>a=0,1, d=0,1, g=0,1 </a:t>
            </a:r>
            <a:r>
              <a:rPr lang="pl-PL" smtClean="0">
                <a:sym typeface="Wingdings" pitchFamily="2" charset="2"/>
              </a:rPr>
              <a:t></a:t>
            </a:r>
            <a:r>
              <a:rPr lang="pl-PL" smtClean="0"/>
              <a:t> </a:t>
            </a:r>
            <a:r>
              <a:rPr lang="en-US" smtClean="0"/>
              <a:t>I.2009 = 14675; X.2009=143956</a:t>
            </a:r>
            <a:endParaRPr lang="pl-PL" smtClean="0"/>
          </a:p>
          <a:p>
            <a:r>
              <a:rPr lang="en-US" smtClean="0"/>
              <a:t>a=0,7, d=0,2, g=0,3 </a:t>
            </a:r>
            <a:r>
              <a:rPr lang="pl-PL" smtClean="0">
                <a:sym typeface="Wingdings" pitchFamily="2" charset="2"/>
              </a:rPr>
              <a:t></a:t>
            </a:r>
            <a:r>
              <a:rPr lang="pl-PL" smtClean="0"/>
              <a:t> </a:t>
            </a:r>
            <a:r>
              <a:rPr lang="en-US" smtClean="0"/>
              <a:t>I.2009 = 13837; X.2009=122142</a:t>
            </a:r>
            <a:endParaRPr lang="pl-PL" smtClean="0"/>
          </a:p>
          <a:p>
            <a:r>
              <a:rPr lang="pl-PL" smtClean="0"/>
              <a:t>rzeczywiste dane </a:t>
            </a:r>
            <a:r>
              <a:rPr lang="pl-PL" smtClean="0">
                <a:sym typeface="Wingdings" pitchFamily="2" charset="2"/>
              </a:rPr>
              <a:t></a:t>
            </a:r>
            <a:r>
              <a:rPr lang="pl-PL" smtClean="0"/>
              <a:t> I.2009 = 22101; X.2009=128525</a:t>
            </a:r>
          </a:p>
          <a:p>
            <a:endParaRPr lang="pl-PL"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ytuł 1"/>
          <p:cNvSpPr>
            <a:spLocks noGrp="1"/>
          </p:cNvSpPr>
          <p:nvPr>
            <p:ph type="title"/>
          </p:nvPr>
        </p:nvSpPr>
        <p:spPr/>
        <p:txBody>
          <a:bodyPr/>
          <a:lstStyle/>
          <a:p>
            <a:endParaRPr lang="pl-PL" smtClean="0"/>
          </a:p>
        </p:txBody>
      </p:sp>
      <p:sp>
        <p:nvSpPr>
          <p:cNvPr id="15364" name="Symbol zastępczy zawartości 2"/>
          <p:cNvSpPr>
            <a:spLocks noGrp="1"/>
          </p:cNvSpPr>
          <p:nvPr>
            <p:ph idx="1"/>
          </p:nvPr>
        </p:nvSpPr>
        <p:spPr/>
        <p:txBody>
          <a:bodyPr/>
          <a:lstStyle/>
          <a:p>
            <a:endParaRPr lang="pl-PL" smtClean="0"/>
          </a:p>
        </p:txBody>
      </p:sp>
      <p:sp>
        <p:nvSpPr>
          <p:cNvPr id="4" name="Symbol zastępczy stopki 3"/>
          <p:cNvSpPr>
            <a:spLocks noGrp="1"/>
          </p:cNvSpPr>
          <p:nvPr>
            <p:ph type="ftr" sz="quarter" idx="4294967295"/>
          </p:nvPr>
        </p:nvSpPr>
        <p:spPr>
          <a:xfrm>
            <a:off x="0" y="6661150"/>
            <a:ext cx="2895600" cy="196850"/>
          </a:xfrm>
          <a:prstGeom prst="rect">
            <a:avLst/>
          </a:prstGeom>
        </p:spPr>
        <p:txBody>
          <a:bodyPr/>
          <a:lstStyle/>
          <a:p>
            <a:pPr>
              <a:defRPr/>
            </a:pPr>
            <a:r>
              <a:rPr lang="pl-PL" smtClean="0"/>
              <a:t>PI, WIMiIP, AGH</a:t>
            </a:r>
            <a:endParaRPr lang="pl-PL"/>
          </a:p>
        </p:txBody>
      </p:sp>
      <p:sp>
        <p:nvSpPr>
          <p:cNvPr id="1536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15362" name="Object 1"/>
          <p:cNvGraphicFramePr>
            <a:graphicFrameLocks noChangeAspect="1"/>
          </p:cNvGraphicFramePr>
          <p:nvPr/>
        </p:nvGraphicFramePr>
        <p:xfrm>
          <a:off x="0" y="0"/>
          <a:ext cx="9144000" cy="6858000"/>
        </p:xfrm>
        <a:graphic>
          <a:graphicData uri="http://schemas.openxmlformats.org/presentationml/2006/ole">
            <p:oleObj spid="_x0000_s15362" name="Graph" r:id="rId3" imgW="5490720" imgH="4118040" progId="Statistica.Graph">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pl-PL" dirty="0" smtClean="0">
                <a:solidFill>
                  <a:srgbClr val="006699"/>
                </a:solidFill>
              </a:rPr>
              <a:t>Szeregi strumieni</a:t>
            </a:r>
          </a:p>
        </p:txBody>
      </p:sp>
      <p:sp>
        <p:nvSpPr>
          <p:cNvPr id="25604" name="Rectangle 3"/>
          <p:cNvSpPr>
            <a:spLocks noGrp="1" noChangeArrowheads="1"/>
          </p:cNvSpPr>
          <p:nvPr>
            <p:ph type="body" idx="1"/>
          </p:nvPr>
        </p:nvSpPr>
        <p:spPr/>
        <p:txBody>
          <a:bodyPr/>
          <a:lstStyle/>
          <a:p>
            <a:pPr eaLnBrk="1" hangingPunct="1">
              <a:buSzTx/>
              <a:buFontTx/>
              <a:buNone/>
            </a:pPr>
            <a:endParaRPr lang="pl-PL" dirty="0" smtClean="0"/>
          </a:p>
          <a:p>
            <a:pPr eaLnBrk="1" hangingPunct="1">
              <a:buSzTx/>
              <a:buFontTx/>
              <a:buNone/>
            </a:pPr>
            <a:r>
              <a:rPr lang="pl-PL" dirty="0" smtClean="0"/>
              <a:t>Szereg czasowy może dotyczyć badania tzw. </a:t>
            </a:r>
            <a:r>
              <a:rPr lang="pl-PL" i="1" dirty="0" smtClean="0">
                <a:solidFill>
                  <a:srgbClr val="C00000"/>
                </a:solidFill>
              </a:rPr>
              <a:t>strumieni</a:t>
            </a:r>
            <a:r>
              <a:rPr lang="pl-PL" dirty="0" smtClean="0">
                <a:solidFill>
                  <a:schemeClr val="bg2"/>
                </a:solidFill>
              </a:rPr>
              <a:t> </a:t>
            </a:r>
            <a:r>
              <a:rPr lang="pl-PL" dirty="0" smtClean="0"/>
              <a:t>(np. wielkość </a:t>
            </a:r>
            <a:r>
              <a:rPr lang="pl-PL" u="sng" dirty="0" smtClean="0"/>
              <a:t>wydobycia</a:t>
            </a:r>
            <a:r>
              <a:rPr lang="pl-PL" dirty="0" smtClean="0"/>
              <a:t> węgla, ilość </a:t>
            </a:r>
            <a:r>
              <a:rPr lang="pl-PL" u="sng" dirty="0" smtClean="0"/>
              <a:t>wyprodukowanej</a:t>
            </a:r>
            <a:r>
              <a:rPr lang="pl-PL" dirty="0" smtClean="0"/>
              <a:t> energii elektrycznej, wielkość </a:t>
            </a:r>
            <a:r>
              <a:rPr lang="pl-PL" u="sng" dirty="0" smtClean="0"/>
              <a:t>produkcji</a:t>
            </a:r>
            <a:r>
              <a:rPr lang="pl-PL" dirty="0" smtClean="0"/>
              <a:t> mleka).</a:t>
            </a:r>
          </a:p>
          <a:p>
            <a:pPr eaLnBrk="1" hangingPunct="1">
              <a:buSzTx/>
              <a:buFontTx/>
              <a:buNone/>
            </a:pPr>
            <a:r>
              <a:rPr lang="pl-PL" dirty="0" smtClean="0"/>
              <a:t>Szereg czasowy strumieni otrzymamy w wyniku </a:t>
            </a:r>
            <a:r>
              <a:rPr lang="pl-PL" i="1" dirty="0" smtClean="0">
                <a:solidFill>
                  <a:srgbClr val="006699"/>
                </a:solidFill>
              </a:rPr>
              <a:t>sumowania</a:t>
            </a:r>
            <a:r>
              <a:rPr lang="pl-PL" dirty="0" smtClean="0"/>
              <a:t> wartości badanego zjawiska  </a:t>
            </a:r>
            <a:r>
              <a:rPr lang="pl-PL" i="1" dirty="0" smtClean="0">
                <a:solidFill>
                  <a:schemeClr val="bg2"/>
                </a:solidFill>
              </a:rPr>
              <a:t>w ściśle określonym </a:t>
            </a:r>
            <a:r>
              <a:rPr lang="pl-PL" i="1" dirty="0" smtClean="0">
                <a:solidFill>
                  <a:srgbClr val="006699"/>
                </a:solidFill>
              </a:rPr>
              <a:t>przedziale</a:t>
            </a:r>
            <a:r>
              <a:rPr lang="pl-PL" i="1" dirty="0" smtClean="0">
                <a:solidFill>
                  <a:schemeClr val="bg2"/>
                </a:solidFill>
              </a:rPr>
              <a:t> czasowym</a:t>
            </a:r>
            <a:r>
              <a:rPr lang="pl-PL" dirty="0" smtClean="0"/>
              <a:t>.</a:t>
            </a:r>
          </a:p>
          <a:p>
            <a:pPr eaLnBrk="1" hangingPunct="1"/>
            <a:endParaRPr lang="pl-PL"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ytuł 1"/>
          <p:cNvSpPr>
            <a:spLocks noGrp="1"/>
          </p:cNvSpPr>
          <p:nvPr>
            <p:ph type="title"/>
          </p:nvPr>
        </p:nvSpPr>
        <p:spPr/>
        <p:txBody>
          <a:bodyPr/>
          <a:lstStyle/>
          <a:p>
            <a:endParaRPr lang="pl-PL" smtClean="0"/>
          </a:p>
        </p:txBody>
      </p:sp>
      <p:sp>
        <p:nvSpPr>
          <p:cNvPr id="16388" name="Symbol zastępczy zawartości 2"/>
          <p:cNvSpPr>
            <a:spLocks noGrp="1"/>
          </p:cNvSpPr>
          <p:nvPr>
            <p:ph idx="1"/>
          </p:nvPr>
        </p:nvSpPr>
        <p:spPr/>
        <p:txBody>
          <a:bodyPr/>
          <a:lstStyle/>
          <a:p>
            <a:endParaRPr lang="pl-PL" smtClean="0"/>
          </a:p>
        </p:txBody>
      </p:sp>
      <p:sp>
        <p:nvSpPr>
          <p:cNvPr id="4" name="Symbol zastępczy stopki 3"/>
          <p:cNvSpPr>
            <a:spLocks noGrp="1"/>
          </p:cNvSpPr>
          <p:nvPr>
            <p:ph type="ftr" sz="quarter" idx="4294967295"/>
          </p:nvPr>
        </p:nvSpPr>
        <p:spPr>
          <a:xfrm>
            <a:off x="0" y="6661150"/>
            <a:ext cx="2895600" cy="196850"/>
          </a:xfrm>
          <a:prstGeom prst="rect">
            <a:avLst/>
          </a:prstGeom>
        </p:spPr>
        <p:txBody>
          <a:bodyPr/>
          <a:lstStyle/>
          <a:p>
            <a:pPr>
              <a:defRPr/>
            </a:pPr>
            <a:r>
              <a:rPr lang="pl-PL" smtClean="0"/>
              <a:t>PI, WIMiIP, AGH</a:t>
            </a:r>
            <a:endParaRPr lang="pl-PL"/>
          </a:p>
        </p:txBody>
      </p:sp>
      <p:sp>
        <p:nvSpPr>
          <p:cNvPr id="1639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16386" name="Object 1"/>
          <p:cNvGraphicFramePr>
            <a:graphicFrameLocks noChangeAspect="1"/>
          </p:cNvGraphicFramePr>
          <p:nvPr/>
        </p:nvGraphicFramePr>
        <p:xfrm>
          <a:off x="0" y="0"/>
          <a:ext cx="9144000" cy="6858000"/>
        </p:xfrm>
        <a:graphic>
          <a:graphicData uri="http://schemas.openxmlformats.org/presentationml/2006/ole">
            <p:oleObj spid="_x0000_s16386" name="Graph" r:id="rId3" imgW="5490720" imgH="4118040" progId="Statistica.Graph">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113" y="404813"/>
            <a:ext cx="7488237" cy="576262"/>
          </a:xfrm>
        </p:spPr>
        <p:txBody>
          <a:bodyPr>
            <a:normAutofit fontScale="90000"/>
          </a:bodyPr>
          <a:lstStyle/>
          <a:p>
            <a:pPr>
              <a:defRPr/>
            </a:pPr>
            <a:r>
              <a:rPr lang="pl-PL" dirty="0" smtClean="0"/>
              <a:t>Zadanie 3. Dekompozycja szeregu czasowego z wykorzystaniem wskaźników sezonowości.</a:t>
            </a:r>
            <a:br>
              <a:rPr lang="pl-PL" dirty="0" smtClean="0"/>
            </a:br>
            <a:endParaRPr lang="pl-PL" dirty="0"/>
          </a:p>
        </p:txBody>
      </p:sp>
      <p:grpSp>
        <p:nvGrpSpPr>
          <p:cNvPr id="49156" name="Grupa 13"/>
          <p:cNvGrpSpPr>
            <a:grpSpLocks/>
          </p:cNvGrpSpPr>
          <p:nvPr/>
        </p:nvGrpSpPr>
        <p:grpSpPr bwMode="auto">
          <a:xfrm>
            <a:off x="0" y="908050"/>
            <a:ext cx="9144000" cy="5949950"/>
            <a:chOff x="0" y="908720"/>
            <a:chExt cx="9144000" cy="5949280"/>
          </a:xfrm>
        </p:grpSpPr>
        <p:pic>
          <p:nvPicPr>
            <p:cNvPr id="49161" name="Picture 3"/>
            <p:cNvPicPr>
              <a:picLocks noChangeAspect="1" noChangeArrowheads="1"/>
            </p:cNvPicPr>
            <p:nvPr/>
          </p:nvPicPr>
          <p:blipFill>
            <a:blip r:embed="rId2" cstate="print"/>
            <a:srcRect/>
            <a:stretch>
              <a:fillRect/>
            </a:stretch>
          </p:blipFill>
          <p:spPr bwMode="auto">
            <a:xfrm>
              <a:off x="0" y="908720"/>
              <a:ext cx="5088276" cy="3672408"/>
            </a:xfrm>
            <a:prstGeom prst="rect">
              <a:avLst/>
            </a:prstGeom>
            <a:noFill/>
            <a:ln w="9525">
              <a:noFill/>
              <a:miter lim="800000"/>
              <a:headEnd/>
              <a:tailEnd/>
            </a:ln>
          </p:spPr>
        </p:pic>
        <p:pic>
          <p:nvPicPr>
            <p:cNvPr id="49162" name="Picture 1"/>
            <p:cNvPicPr>
              <a:picLocks noChangeAspect="1" noChangeArrowheads="1"/>
            </p:cNvPicPr>
            <p:nvPr/>
          </p:nvPicPr>
          <p:blipFill>
            <a:blip r:embed="rId3" cstate="print"/>
            <a:srcRect/>
            <a:stretch>
              <a:fillRect/>
            </a:stretch>
          </p:blipFill>
          <p:spPr bwMode="auto">
            <a:xfrm>
              <a:off x="4653178" y="3257600"/>
              <a:ext cx="4490822" cy="3600400"/>
            </a:xfrm>
            <a:prstGeom prst="rect">
              <a:avLst/>
            </a:prstGeom>
            <a:noFill/>
            <a:ln w="9525">
              <a:noFill/>
              <a:miter lim="800000"/>
              <a:headEnd/>
              <a:tailEnd/>
            </a:ln>
          </p:spPr>
        </p:pic>
        <p:sp>
          <p:nvSpPr>
            <p:cNvPr id="49163" name="Oval 4"/>
            <p:cNvSpPr>
              <a:spLocks noChangeArrowheads="1"/>
            </p:cNvSpPr>
            <p:nvPr/>
          </p:nvSpPr>
          <p:spPr bwMode="auto">
            <a:xfrm>
              <a:off x="2267744" y="3573016"/>
              <a:ext cx="2232248" cy="216024"/>
            </a:xfrm>
            <a:prstGeom prst="ellipse">
              <a:avLst/>
            </a:prstGeom>
            <a:noFill/>
            <a:ln w="9525">
              <a:solidFill>
                <a:srgbClr val="FF0000"/>
              </a:solidFill>
              <a:round/>
              <a:headEnd/>
              <a:tailEnd/>
            </a:ln>
          </p:spPr>
          <p:txBody>
            <a:bodyPr/>
            <a:lstStyle/>
            <a:p>
              <a:endParaRPr lang="pl-PL"/>
            </a:p>
          </p:txBody>
        </p:sp>
        <p:sp>
          <p:nvSpPr>
            <p:cNvPr id="49164" name="Oval 2"/>
            <p:cNvSpPr>
              <a:spLocks noChangeArrowheads="1"/>
            </p:cNvSpPr>
            <p:nvPr/>
          </p:nvSpPr>
          <p:spPr bwMode="auto">
            <a:xfrm>
              <a:off x="4644008" y="6021288"/>
              <a:ext cx="1512168" cy="504056"/>
            </a:xfrm>
            <a:prstGeom prst="ellipse">
              <a:avLst/>
            </a:prstGeom>
            <a:noFill/>
            <a:ln w="9525">
              <a:solidFill>
                <a:srgbClr val="FF0000"/>
              </a:solidFill>
              <a:round/>
              <a:headEnd/>
              <a:tailEnd/>
            </a:ln>
          </p:spPr>
          <p:txBody>
            <a:bodyPr/>
            <a:lstStyle/>
            <a:p>
              <a:endParaRPr lang="pl-PL"/>
            </a:p>
          </p:txBody>
        </p:sp>
      </p:grpSp>
      <p:sp>
        <p:nvSpPr>
          <p:cNvPr id="4915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p>
        </p:txBody>
      </p:sp>
      <p:sp>
        <p:nvSpPr>
          <p:cNvPr id="49158"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pl-PL" sz="1000">
                <a:ea typeface="Times New Roman" pitchFamily="18" charset="0"/>
                <a:cs typeface="Arial-BoldMT"/>
              </a:rPr>
              <a:t> </a:t>
            </a:r>
            <a:endParaRPr lang="pl-PL">
              <a:ea typeface="Times New Roman" pitchFamily="18" charset="0"/>
              <a:cs typeface="Arial-BoldMT"/>
            </a:endParaRPr>
          </a:p>
        </p:txBody>
      </p:sp>
      <p:sp>
        <p:nvSpPr>
          <p:cNvPr id="49159" name="Rectangle 7"/>
          <p:cNvSpPr>
            <a:spLocks noChangeArrowheads="1"/>
          </p:cNvSpPr>
          <p:nvPr/>
        </p:nvSpPr>
        <p:spPr bwMode="auto">
          <a:xfrm>
            <a:off x="0" y="2828925"/>
            <a:ext cx="9144000" cy="457200"/>
          </a:xfrm>
          <a:prstGeom prst="rect">
            <a:avLst/>
          </a:prstGeom>
          <a:noFill/>
          <a:ln w="9525">
            <a:noFill/>
            <a:miter lim="800000"/>
            <a:headEnd/>
            <a:tailEnd/>
          </a:ln>
        </p:spPr>
        <p:txBody>
          <a:bodyPr wrap="none" anchor="ctr">
            <a:spAutoFit/>
          </a:bodyPr>
          <a:lstStyle/>
          <a:p>
            <a:endParaRPr lang="pl-PL"/>
          </a:p>
        </p:txBody>
      </p:sp>
      <p:sp>
        <p:nvSpPr>
          <p:cNvPr id="49160" name="Rectangle 8"/>
          <p:cNvSpPr>
            <a:spLocks noChangeArrowheads="1"/>
          </p:cNvSpPr>
          <p:nvPr/>
        </p:nvSpPr>
        <p:spPr bwMode="auto">
          <a:xfrm>
            <a:off x="0" y="3286125"/>
            <a:ext cx="9144000" cy="0"/>
          </a:xfrm>
          <a:prstGeom prst="rect">
            <a:avLst/>
          </a:prstGeom>
          <a:noFill/>
          <a:ln w="9525">
            <a:noFill/>
            <a:miter lim="800000"/>
            <a:headEnd/>
            <a:tailEnd/>
          </a:ln>
        </p:spPr>
        <p:txBody>
          <a:bodyPr wrap="none" anchor="ctr">
            <a:spAutoFit/>
          </a:bodyPr>
          <a:lstStyle/>
          <a:p>
            <a:endParaRPr lang="pl-PL"/>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2"/>
          <p:cNvSpPr>
            <a:spLocks noGrp="1" noChangeArrowheads="1"/>
          </p:cNvSpPr>
          <p:nvPr>
            <p:ph type="title"/>
          </p:nvPr>
        </p:nvSpPr>
        <p:spPr/>
        <p:txBody>
          <a:bodyPr/>
          <a:lstStyle/>
          <a:p>
            <a:r>
              <a:rPr lang="pl-PL" sz="2400" smtClean="0"/>
              <a:t>Dekompozycja szeregu czasowego z wykorzystaniem</a:t>
            </a:r>
            <a:br>
              <a:rPr lang="pl-PL" sz="2400" smtClean="0"/>
            </a:br>
            <a:r>
              <a:rPr lang="pl-PL" sz="2400" smtClean="0"/>
              <a:t>wskaźników sezonowości.</a:t>
            </a:r>
            <a:br>
              <a:rPr lang="pl-PL" sz="2400" smtClean="0"/>
            </a:br>
            <a:endParaRPr lang="pl-PL" sz="2400" smtClean="0"/>
          </a:p>
        </p:txBody>
      </p:sp>
      <p:sp>
        <p:nvSpPr>
          <p:cNvPr id="17415" name="Rectangle 3"/>
          <p:cNvSpPr>
            <a:spLocks noGrp="1" noChangeArrowheads="1"/>
          </p:cNvSpPr>
          <p:nvPr>
            <p:ph type="body" idx="1"/>
          </p:nvPr>
        </p:nvSpPr>
        <p:spPr/>
        <p:txBody>
          <a:bodyPr/>
          <a:lstStyle/>
          <a:p>
            <a:endParaRPr lang="pl-PL" smtClean="0"/>
          </a:p>
        </p:txBody>
      </p:sp>
      <p:graphicFrame>
        <p:nvGraphicFramePr>
          <p:cNvPr id="17410" name="Object 2"/>
          <p:cNvGraphicFramePr>
            <a:graphicFrameLocks noChangeAspect="1"/>
          </p:cNvGraphicFramePr>
          <p:nvPr/>
        </p:nvGraphicFramePr>
        <p:xfrm>
          <a:off x="0" y="1058863"/>
          <a:ext cx="3419475" cy="2565400"/>
        </p:xfrm>
        <a:graphic>
          <a:graphicData uri="http://schemas.openxmlformats.org/presentationml/2006/ole">
            <p:oleObj spid="_x0000_s17410" name="Graph" r:id="rId3" imgW="2747520" imgH="2060640" progId="Statistica.Graph">
              <p:embed/>
            </p:oleObj>
          </a:graphicData>
        </a:graphic>
      </p:graphicFrame>
      <p:graphicFrame>
        <p:nvGraphicFramePr>
          <p:cNvPr id="17411" name="Object 3"/>
          <p:cNvGraphicFramePr>
            <a:graphicFrameLocks noChangeAspect="1"/>
          </p:cNvGraphicFramePr>
          <p:nvPr/>
        </p:nvGraphicFramePr>
        <p:xfrm>
          <a:off x="0" y="3860800"/>
          <a:ext cx="3419475" cy="2565400"/>
        </p:xfrm>
        <a:graphic>
          <a:graphicData uri="http://schemas.openxmlformats.org/presentationml/2006/ole">
            <p:oleObj spid="_x0000_s17411" name="Graph" r:id="rId4" imgW="2747520" imgH="2060640" progId="Statistica.Graph">
              <p:embed/>
            </p:oleObj>
          </a:graphicData>
        </a:graphic>
      </p:graphicFrame>
      <p:sp>
        <p:nvSpPr>
          <p:cNvPr id="17416" name="Rectangle 8"/>
          <p:cNvSpPr>
            <a:spLocks noChangeArrowheads="1"/>
          </p:cNvSpPr>
          <p:nvPr/>
        </p:nvSpPr>
        <p:spPr bwMode="auto">
          <a:xfrm>
            <a:off x="0" y="1058863"/>
            <a:ext cx="9144000" cy="0"/>
          </a:xfrm>
          <a:prstGeom prst="rect">
            <a:avLst/>
          </a:prstGeom>
          <a:noFill/>
          <a:ln w="9525">
            <a:noFill/>
            <a:miter lim="800000"/>
            <a:headEnd/>
            <a:tailEnd/>
          </a:ln>
        </p:spPr>
        <p:txBody>
          <a:bodyPr wrap="none" anchor="ctr">
            <a:spAutoFit/>
          </a:bodyPr>
          <a:lstStyle/>
          <a:p>
            <a:endParaRPr lang="pl-PL"/>
          </a:p>
        </p:txBody>
      </p:sp>
      <p:sp>
        <p:nvSpPr>
          <p:cNvPr id="17417" name="Rectangle 9"/>
          <p:cNvSpPr>
            <a:spLocks noChangeArrowheads="1"/>
          </p:cNvSpPr>
          <p:nvPr/>
        </p:nvSpPr>
        <p:spPr bwMode="auto">
          <a:xfrm>
            <a:off x="0" y="3192463"/>
            <a:ext cx="227013" cy="274637"/>
          </a:xfrm>
          <a:prstGeom prst="rect">
            <a:avLst/>
          </a:prstGeom>
          <a:noFill/>
          <a:ln w="9525">
            <a:noFill/>
            <a:miter lim="800000"/>
            <a:headEnd/>
            <a:tailEnd/>
          </a:ln>
        </p:spPr>
        <p:txBody>
          <a:bodyPr wrap="none" anchor="ctr">
            <a:spAutoFit/>
          </a:bodyPr>
          <a:lstStyle/>
          <a:p>
            <a:r>
              <a:rPr lang="pl-PL" sz="1200">
                <a:cs typeface="Times New Roman" pitchFamily="18" charset="0"/>
              </a:rPr>
              <a:t> </a:t>
            </a:r>
            <a:endParaRPr lang="pl-PL"/>
          </a:p>
        </p:txBody>
      </p:sp>
      <p:sp>
        <p:nvSpPr>
          <p:cNvPr id="17418" name="Rectangle 10"/>
          <p:cNvSpPr>
            <a:spLocks noChangeArrowheads="1"/>
          </p:cNvSpPr>
          <p:nvPr/>
        </p:nvSpPr>
        <p:spPr bwMode="auto">
          <a:xfrm>
            <a:off x="0" y="1249363"/>
            <a:ext cx="2843213" cy="825500"/>
          </a:xfrm>
          <a:prstGeom prst="rect">
            <a:avLst/>
          </a:prstGeom>
          <a:noFill/>
          <a:ln w="9525">
            <a:noFill/>
            <a:miter lim="800000"/>
            <a:headEnd/>
            <a:tailEnd/>
          </a:ln>
        </p:spPr>
        <p:txBody>
          <a:bodyPr anchor="ctr">
            <a:spAutoFit/>
          </a:bodyPr>
          <a:lstStyle/>
          <a:p>
            <a:r>
              <a:rPr lang="pl-PL" sz="1600">
                <a:latin typeface="Georgia" pitchFamily="18" charset="0"/>
                <a:cs typeface="Times New Roman" pitchFamily="18" charset="0"/>
              </a:rPr>
              <a:t> Średnia ruchoma dla k=3				</a:t>
            </a:r>
            <a:endParaRPr lang="pl-PL" sz="2400">
              <a:latin typeface="Georgia" pitchFamily="18" charset="0"/>
            </a:endParaRPr>
          </a:p>
        </p:txBody>
      </p:sp>
      <p:sp>
        <p:nvSpPr>
          <p:cNvPr id="17419" name="Rectangle 11"/>
          <p:cNvSpPr>
            <a:spLocks noChangeArrowheads="1"/>
          </p:cNvSpPr>
          <p:nvPr/>
        </p:nvSpPr>
        <p:spPr bwMode="auto">
          <a:xfrm>
            <a:off x="250825" y="4175125"/>
            <a:ext cx="2552700" cy="336550"/>
          </a:xfrm>
          <a:prstGeom prst="rect">
            <a:avLst/>
          </a:prstGeom>
          <a:noFill/>
          <a:ln w="9525">
            <a:noFill/>
            <a:miter lim="800000"/>
            <a:headEnd/>
            <a:tailEnd/>
          </a:ln>
        </p:spPr>
        <p:txBody>
          <a:bodyPr wrap="none">
            <a:spAutoFit/>
          </a:bodyPr>
          <a:lstStyle/>
          <a:p>
            <a:r>
              <a:rPr lang="pl-PL" sz="1600">
                <a:latin typeface="Georgia" pitchFamily="18" charset="0"/>
              </a:rPr>
              <a:t>Średnia ruchoma dla k=12</a:t>
            </a:r>
          </a:p>
        </p:txBody>
      </p:sp>
      <p:sp>
        <p:nvSpPr>
          <p:cNvPr id="17420" name="Rectangle 13"/>
          <p:cNvSpPr>
            <a:spLocks noChangeArrowheads="1"/>
          </p:cNvSpPr>
          <p:nvPr/>
        </p:nvSpPr>
        <p:spPr bwMode="auto">
          <a:xfrm>
            <a:off x="0" y="1535113"/>
            <a:ext cx="9144000" cy="0"/>
          </a:xfrm>
          <a:prstGeom prst="rect">
            <a:avLst/>
          </a:prstGeom>
          <a:noFill/>
          <a:ln w="9525">
            <a:noFill/>
            <a:miter lim="800000"/>
            <a:headEnd/>
            <a:tailEnd/>
          </a:ln>
        </p:spPr>
        <p:txBody>
          <a:bodyPr wrap="none" anchor="ctr">
            <a:spAutoFit/>
          </a:bodyPr>
          <a:lstStyle/>
          <a:p>
            <a:endParaRPr lang="pl-PL"/>
          </a:p>
        </p:txBody>
      </p:sp>
      <p:graphicFrame>
        <p:nvGraphicFramePr>
          <p:cNvPr id="17412" name="Object 4"/>
          <p:cNvGraphicFramePr>
            <a:graphicFrameLocks noChangeAspect="1"/>
          </p:cNvGraphicFramePr>
          <p:nvPr/>
        </p:nvGraphicFramePr>
        <p:xfrm>
          <a:off x="3492500" y="1052513"/>
          <a:ext cx="5472113" cy="4095750"/>
        </p:xfrm>
        <a:graphic>
          <a:graphicData uri="http://schemas.openxmlformats.org/presentationml/2006/ole">
            <p:oleObj spid="_x0000_s17412" name="Graph" r:id="rId5" imgW="4690800" imgH="3511440" progId="Statistica.Graph">
              <p:embed/>
            </p:oleObj>
          </a:graphicData>
        </a:graphic>
      </p:graphicFrame>
      <p:sp>
        <p:nvSpPr>
          <p:cNvPr id="17421" name="Rectangle 14"/>
          <p:cNvSpPr>
            <a:spLocks noChangeArrowheads="1"/>
          </p:cNvSpPr>
          <p:nvPr/>
        </p:nvSpPr>
        <p:spPr bwMode="auto">
          <a:xfrm>
            <a:off x="3779838" y="5199063"/>
            <a:ext cx="3319462" cy="336550"/>
          </a:xfrm>
          <a:prstGeom prst="rect">
            <a:avLst/>
          </a:prstGeom>
          <a:noFill/>
          <a:ln w="9525">
            <a:noFill/>
            <a:miter lim="800000"/>
            <a:headEnd/>
            <a:tailEnd/>
          </a:ln>
        </p:spPr>
        <p:txBody>
          <a:bodyPr wrap="none" anchor="ctr">
            <a:spAutoFit/>
          </a:bodyPr>
          <a:lstStyle/>
          <a:p>
            <a:r>
              <a:rPr lang="pl-PL" sz="1600" dirty="0">
                <a:latin typeface="Georgia" pitchFamily="18" charset="0"/>
                <a:cs typeface="Times New Roman" pitchFamily="18" charset="0"/>
              </a:rPr>
              <a:t>Dekompozycja sezonowa </a:t>
            </a:r>
            <a:r>
              <a:rPr lang="pl-PL" sz="1600" dirty="0" err="1">
                <a:latin typeface="Georgia" pitchFamily="18" charset="0"/>
                <a:cs typeface="Times New Roman" pitchFamily="18" charset="0"/>
              </a:rPr>
              <a:t>Census</a:t>
            </a:r>
            <a:r>
              <a:rPr lang="pl-PL" sz="1600" dirty="0">
                <a:latin typeface="Georgia" pitchFamily="18" charset="0"/>
                <a:cs typeface="Times New Roman" pitchFamily="18" charset="0"/>
              </a:rPr>
              <a:t> II</a:t>
            </a:r>
            <a:endParaRPr lang="pl-PL" sz="2400" dirty="0">
              <a:latin typeface="Georgia"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ytuł 1"/>
          <p:cNvSpPr>
            <a:spLocks noGrp="1"/>
          </p:cNvSpPr>
          <p:nvPr>
            <p:ph type="title"/>
          </p:nvPr>
        </p:nvSpPr>
        <p:spPr/>
        <p:txBody>
          <a:bodyPr/>
          <a:lstStyle/>
          <a:p>
            <a:endParaRPr lang="pl-PL" smtClean="0"/>
          </a:p>
        </p:txBody>
      </p:sp>
      <p:sp>
        <p:nvSpPr>
          <p:cNvPr id="18436" name="Symbol zastępczy zawartości 2"/>
          <p:cNvSpPr>
            <a:spLocks noGrp="1"/>
          </p:cNvSpPr>
          <p:nvPr>
            <p:ph idx="1"/>
          </p:nvPr>
        </p:nvSpPr>
        <p:spPr/>
        <p:txBody>
          <a:bodyPr/>
          <a:lstStyle/>
          <a:p>
            <a:endParaRPr lang="pl-PL" smtClean="0"/>
          </a:p>
        </p:txBody>
      </p:sp>
      <p:sp>
        <p:nvSpPr>
          <p:cNvPr id="184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18434" name="Object 1"/>
          <p:cNvGraphicFramePr>
            <a:graphicFrameLocks noChangeAspect="1"/>
          </p:cNvGraphicFramePr>
          <p:nvPr/>
        </p:nvGraphicFramePr>
        <p:xfrm>
          <a:off x="0" y="0"/>
          <a:ext cx="9144000" cy="6858000"/>
        </p:xfrm>
        <a:graphic>
          <a:graphicData uri="http://schemas.openxmlformats.org/presentationml/2006/ole">
            <p:oleObj spid="_x0000_s18434" name="Graph" r:id="rId3" imgW="5760000" imgH="4320000" progId="Statistica.Graph">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ytuł 1"/>
          <p:cNvSpPr>
            <a:spLocks noGrp="1"/>
          </p:cNvSpPr>
          <p:nvPr>
            <p:ph type="title"/>
          </p:nvPr>
        </p:nvSpPr>
        <p:spPr/>
        <p:txBody>
          <a:bodyPr/>
          <a:lstStyle/>
          <a:p>
            <a:r>
              <a:rPr lang="pl-PL" b="1" smtClean="0"/>
              <a:t>Zadanie 4. Model ARIMA.</a:t>
            </a:r>
            <a:endParaRPr lang="pl-PL" smtClean="0"/>
          </a:p>
        </p:txBody>
      </p:sp>
      <p:sp>
        <p:nvSpPr>
          <p:cNvPr id="50179" name="Symbol zastępczy zawartości 2"/>
          <p:cNvSpPr>
            <a:spLocks noGrp="1"/>
          </p:cNvSpPr>
          <p:nvPr>
            <p:ph idx="1"/>
          </p:nvPr>
        </p:nvSpPr>
        <p:spPr/>
        <p:txBody>
          <a:bodyPr/>
          <a:lstStyle/>
          <a:p>
            <a:r>
              <a:rPr lang="pl-PL" smtClean="0"/>
              <a:t>W modelu wyróżnia się trzy typy parametrów: parametry autoregresyjne (p), rząd różnicowania (d) oraz parametry średniej ruchomej (q). Modele określa się jako ARIMA (p, d, q); a więc na przykład opisanie modelu jako (0, 1, 2) oznacza, że zawiera on 0 (zero) parametrów autoregresyjnych (p) i 2 parametry średniej ruchomej (q), które zostały obliczone dla szeregu po jednokrotnym różnicowaniu.</a:t>
            </a:r>
          </a:p>
          <a:p>
            <a:r>
              <a:rPr lang="pl-PL" smtClean="0">
                <a:latin typeface="Aldhabi" pitchFamily="2" charset="-78"/>
                <a:cs typeface="Aldhabi" pitchFamily="2" charset="-78"/>
              </a:rPr>
              <a:t>http://g.m.statystyk.w.interia.pl/metody/metody.htm</a:t>
            </a:r>
          </a:p>
          <a:p>
            <a:endParaRPr lang="pl-PL"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ytuł 1"/>
          <p:cNvSpPr>
            <a:spLocks noGrp="1"/>
          </p:cNvSpPr>
          <p:nvPr>
            <p:ph type="title"/>
          </p:nvPr>
        </p:nvSpPr>
        <p:spPr/>
        <p:txBody>
          <a:bodyPr/>
          <a:lstStyle/>
          <a:p>
            <a:r>
              <a:rPr lang="pl-PL" smtClean="0"/>
              <a:t>ARIMA</a:t>
            </a:r>
          </a:p>
        </p:txBody>
      </p:sp>
      <p:sp>
        <p:nvSpPr>
          <p:cNvPr id="51203" name="Symbol zastępczy zawartości 2"/>
          <p:cNvSpPr>
            <a:spLocks noGrp="1"/>
          </p:cNvSpPr>
          <p:nvPr>
            <p:ph idx="1"/>
          </p:nvPr>
        </p:nvSpPr>
        <p:spPr/>
        <p:txBody>
          <a:bodyPr/>
          <a:lstStyle/>
          <a:p>
            <a:r>
              <a:rPr lang="pl-PL" smtClean="0"/>
              <a:t>Wymaga się, by wejściowy szereg dla metody ARIMA był stacjonarny, to znaczy, powinien on mieć stałą w czasie średnią, wariancję i autokorelację. Dlatego zazwyczaj szereg wymaga różnicowania aż do osiągnięcia stacjonarności (często wymaga to także przekształcenia logarytmicznego danych w celu ustabilizowania wariancji). To, ile razy szereg powinien być różnicowany, aby osiągnąć stacjonarność, wyraża parametr 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ytuł 1"/>
          <p:cNvSpPr>
            <a:spLocks noGrp="1"/>
          </p:cNvSpPr>
          <p:nvPr>
            <p:ph type="title"/>
          </p:nvPr>
        </p:nvSpPr>
        <p:spPr/>
        <p:txBody>
          <a:bodyPr/>
          <a:lstStyle/>
          <a:p>
            <a:r>
              <a:rPr lang="pl-PL" smtClean="0"/>
              <a:t>ARIMA</a:t>
            </a:r>
          </a:p>
        </p:txBody>
      </p:sp>
      <p:sp>
        <p:nvSpPr>
          <p:cNvPr id="3" name="Symbol zastępczy zawartości 2"/>
          <p:cNvSpPr>
            <a:spLocks noGrp="1"/>
          </p:cNvSpPr>
          <p:nvPr>
            <p:ph idx="1"/>
          </p:nvPr>
        </p:nvSpPr>
        <p:spPr/>
        <p:txBody>
          <a:bodyPr>
            <a:normAutofit fontScale="70000" lnSpcReduction="20000"/>
          </a:bodyPr>
          <a:lstStyle/>
          <a:p>
            <a:pPr>
              <a:defRPr/>
            </a:pPr>
            <a:r>
              <a:rPr lang="pl-PL" dirty="0" smtClean="0"/>
              <a:t>W celu określenia koniecznego poziomu różnicowania, należy przeanalizować wykres danych i </a:t>
            </a:r>
            <a:r>
              <a:rPr lang="pl-PL" dirty="0" err="1" smtClean="0"/>
              <a:t>autokorelogram</a:t>
            </a:r>
            <a:r>
              <a:rPr lang="pl-PL" dirty="0" smtClean="0"/>
              <a:t>. Istotne zmiany poziomu (silny wzrost lub spadek) wymagają zwykle różnicowania </a:t>
            </a:r>
            <a:r>
              <a:rPr lang="pl-PL" dirty="0" err="1" smtClean="0"/>
              <a:t>niesezonowego</a:t>
            </a:r>
            <a:r>
              <a:rPr lang="pl-PL" dirty="0" smtClean="0"/>
              <a:t> pierwszego rzędu (opóźnienie=1); duże zmiany nachylenia zwykle wymagają różnicowania </a:t>
            </a:r>
            <a:r>
              <a:rPr lang="pl-PL" dirty="0" err="1" smtClean="0"/>
              <a:t>niesezonowego</a:t>
            </a:r>
            <a:r>
              <a:rPr lang="pl-PL" dirty="0" smtClean="0"/>
              <a:t> drugiego rzędu. Wahania sezonowe wymagają odpowiedniego różnicowania sezonowego (patrz poniżej). Jeśli estymowane współczynniki autokorelacji opadają wolno przy dłuższych opóźnieniach, wymaga się zwykle różnicowania pierwszego rzędu. Należy jednak pamiętać, że niektóre szeregi czasowe mogą wymagać niewielkiego lub żadnego różnicowania, a szeregi zbytnio zróżnicowane dostarczają mniej stabilnych estymatorów współczynników. Na tym etapie (nazywanym zwykle fazą identyfikacji, patrz poniżej) musimy także zdecydować, ile parametrów autoregresyjnych (p) i średniej ruchomej (q) wymaga uzyskanie efektywnego, ale jednocześnie oszczędnego, modelu procesu (oszczędny oznacza, że ma najmniejszą liczbę parametrów i największą liczbę stopni swobody wśród wszystkich dopuszczalnych modeli). W praktyce bardzo rzadko liczby parametrów p lub q muszą być większe od 2.</a:t>
            </a:r>
          </a:p>
          <a:p>
            <a:pPr>
              <a:defRPr/>
            </a:pPr>
            <a:endParaRPr lang="pl-PL"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2" cstate="print"/>
          <a:srcRect/>
          <a:stretch>
            <a:fillRect/>
          </a:stretch>
        </p:blipFill>
        <p:spPr bwMode="auto">
          <a:xfrm>
            <a:off x="0" y="0"/>
            <a:ext cx="5518150" cy="3979863"/>
          </a:xfrm>
          <a:prstGeom prst="rect">
            <a:avLst/>
          </a:prstGeom>
          <a:noFill/>
          <a:ln w="9525">
            <a:noFill/>
            <a:miter lim="800000"/>
            <a:headEnd/>
            <a:tailEnd/>
          </a:ln>
        </p:spPr>
      </p:pic>
      <p:pic>
        <p:nvPicPr>
          <p:cNvPr id="53254" name="Picture 1"/>
          <p:cNvPicPr>
            <a:picLocks noChangeAspect="1" noChangeArrowheads="1"/>
          </p:cNvPicPr>
          <p:nvPr/>
        </p:nvPicPr>
        <p:blipFill>
          <a:blip r:embed="rId3" cstate="print"/>
          <a:srcRect/>
          <a:stretch>
            <a:fillRect/>
          </a:stretch>
        </p:blipFill>
        <p:spPr bwMode="auto">
          <a:xfrm>
            <a:off x="4572000" y="3429000"/>
            <a:ext cx="4349750" cy="3429000"/>
          </a:xfrm>
          <a:prstGeom prst="rect">
            <a:avLst/>
          </a:prstGeom>
          <a:noFill/>
          <a:ln w="9525">
            <a:noFill/>
            <a:miter lim="800000"/>
            <a:headEnd/>
            <a:tailEnd/>
          </a:ln>
        </p:spPr>
      </p:pic>
      <p:sp>
        <p:nvSpPr>
          <p:cNvPr id="53255" name="Oval 3"/>
          <p:cNvSpPr>
            <a:spLocks noChangeArrowheads="1"/>
          </p:cNvSpPr>
          <p:nvPr/>
        </p:nvSpPr>
        <p:spPr bwMode="auto">
          <a:xfrm>
            <a:off x="0" y="2565400"/>
            <a:ext cx="2627313" cy="358775"/>
          </a:xfrm>
          <a:prstGeom prst="ellipse">
            <a:avLst/>
          </a:prstGeom>
          <a:noFill/>
          <a:ln w="9525">
            <a:solidFill>
              <a:srgbClr val="FF0000"/>
            </a:solidFill>
            <a:round/>
            <a:headEnd/>
            <a:tailEnd/>
          </a:ln>
        </p:spPr>
        <p:txBody>
          <a:bodyPr/>
          <a:lstStyle/>
          <a:p>
            <a:endParaRPr lang="pl-PL"/>
          </a:p>
        </p:txBody>
      </p:sp>
      <p:sp>
        <p:nvSpPr>
          <p:cNvPr id="53256" name="Oval 4"/>
          <p:cNvSpPr>
            <a:spLocks noChangeArrowheads="1"/>
          </p:cNvSpPr>
          <p:nvPr/>
        </p:nvSpPr>
        <p:spPr bwMode="auto">
          <a:xfrm>
            <a:off x="4427538" y="4724400"/>
            <a:ext cx="2665412" cy="1152525"/>
          </a:xfrm>
          <a:prstGeom prst="ellipse">
            <a:avLst/>
          </a:prstGeom>
          <a:noFill/>
          <a:ln w="9525">
            <a:solidFill>
              <a:srgbClr val="FF0000"/>
            </a:solidFill>
            <a:round/>
            <a:headEnd/>
            <a:tailEnd/>
          </a:ln>
        </p:spPr>
        <p:txBody>
          <a:bodyPr/>
          <a:lstStyle/>
          <a:p>
            <a:endParaRPr lang="pl-PL"/>
          </a:p>
        </p:txBody>
      </p:sp>
      <p:sp>
        <p:nvSpPr>
          <p:cNvPr id="53257"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4"/>
          <p:cNvPicPr>
            <a:picLocks noChangeAspect="1" noChangeArrowheads="1"/>
          </p:cNvPicPr>
          <p:nvPr/>
        </p:nvPicPr>
        <p:blipFill>
          <a:blip r:embed="rId2" cstate="print"/>
          <a:srcRect/>
          <a:stretch>
            <a:fillRect/>
          </a:stretch>
        </p:blipFill>
        <p:spPr bwMode="auto">
          <a:xfrm>
            <a:off x="0" y="0"/>
            <a:ext cx="5668963" cy="4076700"/>
          </a:xfrm>
          <a:prstGeom prst="rect">
            <a:avLst/>
          </a:prstGeom>
          <a:noFill/>
          <a:ln w="9525">
            <a:noFill/>
            <a:miter lim="800000"/>
            <a:headEnd/>
            <a:tailEnd/>
          </a:ln>
        </p:spPr>
      </p:pic>
      <p:pic>
        <p:nvPicPr>
          <p:cNvPr id="54278" name="Picture 1"/>
          <p:cNvPicPr>
            <a:picLocks noChangeAspect="1" noChangeArrowheads="1"/>
          </p:cNvPicPr>
          <p:nvPr/>
        </p:nvPicPr>
        <p:blipFill>
          <a:blip r:embed="rId3" cstate="print"/>
          <a:srcRect/>
          <a:stretch>
            <a:fillRect/>
          </a:stretch>
        </p:blipFill>
        <p:spPr bwMode="auto">
          <a:xfrm>
            <a:off x="3419475" y="2852738"/>
            <a:ext cx="5449888" cy="3671887"/>
          </a:xfrm>
          <a:prstGeom prst="rect">
            <a:avLst/>
          </a:prstGeom>
          <a:noFill/>
          <a:ln w="9525">
            <a:noFill/>
            <a:miter lim="800000"/>
            <a:headEnd/>
            <a:tailEnd/>
          </a:ln>
        </p:spPr>
      </p:pic>
      <p:sp>
        <p:nvSpPr>
          <p:cNvPr id="54279" name="Oval 5"/>
          <p:cNvSpPr>
            <a:spLocks noChangeArrowheads="1"/>
          </p:cNvSpPr>
          <p:nvPr/>
        </p:nvSpPr>
        <p:spPr bwMode="auto">
          <a:xfrm>
            <a:off x="0" y="2924175"/>
            <a:ext cx="3419475" cy="685800"/>
          </a:xfrm>
          <a:prstGeom prst="ellipse">
            <a:avLst/>
          </a:prstGeom>
          <a:noFill/>
          <a:ln w="9525">
            <a:solidFill>
              <a:srgbClr val="FF0000"/>
            </a:solidFill>
            <a:round/>
            <a:headEnd/>
            <a:tailEnd/>
          </a:ln>
        </p:spPr>
        <p:txBody>
          <a:bodyPr/>
          <a:lstStyle/>
          <a:p>
            <a:endParaRPr lang="pl-PL"/>
          </a:p>
        </p:txBody>
      </p:sp>
      <p:sp>
        <p:nvSpPr>
          <p:cNvPr id="54280" name="Oval 2"/>
          <p:cNvSpPr>
            <a:spLocks noChangeArrowheads="1"/>
          </p:cNvSpPr>
          <p:nvPr/>
        </p:nvSpPr>
        <p:spPr bwMode="auto">
          <a:xfrm>
            <a:off x="4211638" y="3860800"/>
            <a:ext cx="571500" cy="228600"/>
          </a:xfrm>
          <a:prstGeom prst="ellipse">
            <a:avLst/>
          </a:prstGeom>
          <a:noFill/>
          <a:ln w="9525">
            <a:solidFill>
              <a:srgbClr val="FF0000"/>
            </a:solidFill>
            <a:round/>
            <a:headEnd/>
            <a:tailEnd/>
          </a:ln>
        </p:spPr>
        <p:txBody>
          <a:bodyPr/>
          <a:lstStyle/>
          <a:p>
            <a:endParaRPr lang="pl-PL"/>
          </a:p>
        </p:txBody>
      </p:sp>
      <p:sp>
        <p:nvSpPr>
          <p:cNvPr id="54281" name="Oval 3"/>
          <p:cNvSpPr>
            <a:spLocks noChangeArrowheads="1"/>
          </p:cNvSpPr>
          <p:nvPr/>
        </p:nvSpPr>
        <p:spPr bwMode="auto">
          <a:xfrm>
            <a:off x="4140200" y="5732463"/>
            <a:ext cx="719138" cy="217487"/>
          </a:xfrm>
          <a:prstGeom prst="ellipse">
            <a:avLst/>
          </a:prstGeom>
          <a:noFill/>
          <a:ln w="9525">
            <a:solidFill>
              <a:srgbClr val="FF0000"/>
            </a:solidFill>
            <a:round/>
            <a:headEnd/>
            <a:tailEnd/>
          </a:ln>
        </p:spPr>
        <p:txBody>
          <a:bodyPr/>
          <a:lstStyle/>
          <a:p>
            <a:endParaRPr lang="pl-PL"/>
          </a:p>
        </p:txBody>
      </p:sp>
      <p:sp>
        <p:nvSpPr>
          <p:cNvPr id="5428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l-PL"/>
          </a:p>
        </p:txBody>
      </p:sp>
      <p:sp>
        <p:nvSpPr>
          <p:cNvPr id="54283" name="Rectangle 7"/>
          <p:cNvSpPr>
            <a:spLocks noChangeArrowheads="1"/>
          </p:cNvSpPr>
          <p:nvPr/>
        </p:nvSpPr>
        <p:spPr bwMode="auto">
          <a:xfrm>
            <a:off x="0" y="3505200"/>
            <a:ext cx="9144000" cy="457200"/>
          </a:xfrm>
          <a:prstGeom prst="rect">
            <a:avLst/>
          </a:prstGeom>
          <a:noFill/>
          <a:ln w="9525">
            <a:noFill/>
            <a:miter lim="800000"/>
            <a:headEnd/>
            <a:tailEnd/>
          </a:ln>
        </p:spPr>
        <p:txBody>
          <a:bodyPr wrap="none" anchor="ctr">
            <a:spAutoFit/>
          </a:bodyPr>
          <a:lstStyle/>
          <a:p>
            <a:endParaRPr lang="pl-PL"/>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ytuł 1"/>
          <p:cNvSpPr>
            <a:spLocks noGrp="1"/>
          </p:cNvSpPr>
          <p:nvPr>
            <p:ph type="title"/>
          </p:nvPr>
        </p:nvSpPr>
        <p:spPr/>
        <p:txBody>
          <a:bodyPr/>
          <a:lstStyle/>
          <a:p>
            <a:endParaRPr lang="pl-PL" smtClean="0"/>
          </a:p>
        </p:txBody>
      </p:sp>
      <p:sp>
        <p:nvSpPr>
          <p:cNvPr id="19460" name="Symbol zastępczy zawartości 2"/>
          <p:cNvSpPr>
            <a:spLocks noGrp="1"/>
          </p:cNvSpPr>
          <p:nvPr>
            <p:ph idx="1"/>
          </p:nvPr>
        </p:nvSpPr>
        <p:spPr/>
        <p:txBody>
          <a:bodyPr/>
          <a:lstStyle/>
          <a:p>
            <a:endParaRPr lang="pl-PL" smtClean="0"/>
          </a:p>
        </p:txBody>
      </p:sp>
      <p:sp>
        <p:nvSpPr>
          <p:cNvPr id="194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l-PL"/>
          </a:p>
        </p:txBody>
      </p:sp>
      <p:graphicFrame>
        <p:nvGraphicFramePr>
          <p:cNvPr id="19458" name="Object 1"/>
          <p:cNvGraphicFramePr>
            <a:graphicFrameLocks noChangeAspect="1"/>
          </p:cNvGraphicFramePr>
          <p:nvPr/>
        </p:nvGraphicFramePr>
        <p:xfrm>
          <a:off x="0" y="0"/>
          <a:ext cx="9144000" cy="6858000"/>
        </p:xfrm>
        <a:graphic>
          <a:graphicData uri="http://schemas.openxmlformats.org/presentationml/2006/ole">
            <p:oleObj spid="_x0000_s19458" name="Graph" r:id="rId3" imgW="5760000" imgH="4320000" progId="Statistica.Graph">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pl-PL" dirty="0" smtClean="0">
                <a:solidFill>
                  <a:srgbClr val="006699"/>
                </a:solidFill>
              </a:rPr>
              <a:t>Składniki </a:t>
            </a:r>
            <a:r>
              <a:rPr lang="pl-PL" dirty="0" smtClean="0"/>
              <a:t>szeregu czasowego</a:t>
            </a:r>
          </a:p>
        </p:txBody>
      </p:sp>
      <p:sp>
        <p:nvSpPr>
          <p:cNvPr id="26628" name="Rectangle 3"/>
          <p:cNvSpPr>
            <a:spLocks noGrp="1" noChangeArrowheads="1"/>
          </p:cNvSpPr>
          <p:nvPr>
            <p:ph type="body" idx="1"/>
          </p:nvPr>
        </p:nvSpPr>
        <p:spPr/>
        <p:txBody>
          <a:bodyPr/>
          <a:lstStyle/>
          <a:p>
            <a:pPr marL="533400" indent="-533400" eaLnBrk="1" hangingPunct="1">
              <a:buSzTx/>
              <a:buFontTx/>
              <a:buAutoNum type="arabicPeriod"/>
            </a:pPr>
            <a:endParaRPr lang="pl-PL" dirty="0" smtClean="0"/>
          </a:p>
          <a:p>
            <a:pPr marL="533400" indent="-533400" eaLnBrk="1" hangingPunct="1">
              <a:buSzTx/>
              <a:buFontTx/>
              <a:buAutoNum type="arabicPeriod"/>
            </a:pPr>
            <a:endParaRPr lang="pl-PL" dirty="0" smtClean="0"/>
          </a:p>
          <a:p>
            <a:pPr marL="533400" indent="-533400" eaLnBrk="1" hangingPunct="1">
              <a:buSzTx/>
              <a:buFontTx/>
              <a:buAutoNum type="arabicPeriod"/>
            </a:pPr>
            <a:r>
              <a:rPr lang="pl-PL" dirty="0" smtClean="0"/>
              <a:t>Tendencja rozwojowa (</a:t>
            </a:r>
            <a:r>
              <a:rPr lang="pl-PL" dirty="0" smtClean="0">
                <a:solidFill>
                  <a:srgbClr val="006699"/>
                </a:solidFill>
              </a:rPr>
              <a:t>trend</a:t>
            </a:r>
            <a:r>
              <a:rPr lang="pl-PL" dirty="0" smtClean="0"/>
              <a:t>)</a:t>
            </a:r>
          </a:p>
          <a:p>
            <a:pPr marL="533400" indent="-533400" eaLnBrk="1" hangingPunct="1">
              <a:buSzTx/>
              <a:buFontTx/>
              <a:buAutoNum type="arabicPeriod"/>
            </a:pPr>
            <a:r>
              <a:rPr lang="pl-PL" dirty="0" smtClean="0"/>
              <a:t>Wahania </a:t>
            </a:r>
            <a:r>
              <a:rPr lang="pl-PL" dirty="0" smtClean="0">
                <a:solidFill>
                  <a:srgbClr val="006699"/>
                </a:solidFill>
              </a:rPr>
              <a:t>okresowe</a:t>
            </a:r>
          </a:p>
          <a:p>
            <a:pPr marL="533400" indent="-533400" eaLnBrk="1" hangingPunct="1">
              <a:buSzTx/>
              <a:buFontTx/>
              <a:buAutoNum type="arabicPeriod"/>
            </a:pPr>
            <a:r>
              <a:rPr lang="pl-PL" dirty="0" smtClean="0"/>
              <a:t>Wahania </a:t>
            </a:r>
            <a:r>
              <a:rPr lang="pl-PL" dirty="0" smtClean="0">
                <a:solidFill>
                  <a:srgbClr val="006699"/>
                </a:solidFill>
              </a:rPr>
              <a:t>koniunkturalne</a:t>
            </a:r>
            <a:r>
              <a:rPr lang="pl-PL" dirty="0" smtClean="0"/>
              <a:t>	</a:t>
            </a:r>
          </a:p>
          <a:p>
            <a:pPr marL="533400" indent="-533400" eaLnBrk="1" hangingPunct="1">
              <a:buSzTx/>
              <a:buFontTx/>
              <a:buAutoNum type="arabicPeriod"/>
            </a:pPr>
            <a:r>
              <a:rPr lang="pl-PL" dirty="0" smtClean="0"/>
              <a:t>Wahania </a:t>
            </a:r>
            <a:r>
              <a:rPr lang="pl-PL" dirty="0" smtClean="0">
                <a:solidFill>
                  <a:srgbClr val="006699"/>
                </a:solidFill>
              </a:rPr>
              <a:t>przypadkowe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pl-PL" smtClean="0"/>
              <a:t>Dekompozycja szeregu czasowego</a:t>
            </a:r>
          </a:p>
        </p:txBody>
      </p:sp>
      <p:pic>
        <p:nvPicPr>
          <p:cNvPr id="27652" name="Picture 4"/>
          <p:cNvPicPr>
            <a:picLocks noChangeAspect="1" noChangeArrowheads="1"/>
          </p:cNvPicPr>
          <p:nvPr/>
        </p:nvPicPr>
        <p:blipFill>
          <a:blip r:embed="rId2" cstate="print"/>
          <a:srcRect/>
          <a:stretch>
            <a:fillRect/>
          </a:stretch>
        </p:blipFill>
        <p:spPr bwMode="auto">
          <a:xfrm>
            <a:off x="323850" y="1125538"/>
            <a:ext cx="4824413" cy="2711450"/>
          </a:xfrm>
          <a:prstGeom prst="rect">
            <a:avLst/>
          </a:prstGeom>
          <a:noFill/>
          <a:ln w="9525">
            <a:noFill/>
            <a:miter lim="800000"/>
            <a:headEnd/>
            <a:tailEnd/>
          </a:ln>
        </p:spPr>
      </p:pic>
      <p:pic>
        <p:nvPicPr>
          <p:cNvPr id="27653" name="Picture 5"/>
          <p:cNvPicPr>
            <a:picLocks noChangeAspect="1" noChangeArrowheads="1"/>
          </p:cNvPicPr>
          <p:nvPr/>
        </p:nvPicPr>
        <p:blipFill>
          <a:blip r:embed="rId3" cstate="print"/>
          <a:srcRect/>
          <a:stretch>
            <a:fillRect/>
          </a:stretch>
        </p:blipFill>
        <p:spPr bwMode="auto">
          <a:xfrm>
            <a:off x="395288" y="3843338"/>
            <a:ext cx="4752975" cy="2671762"/>
          </a:xfrm>
          <a:prstGeom prst="rect">
            <a:avLst/>
          </a:prstGeom>
          <a:noFill/>
          <a:ln w="9525">
            <a:noFill/>
            <a:miter lim="800000"/>
            <a:headEnd/>
            <a:tailEnd/>
          </a:ln>
        </p:spPr>
      </p:pic>
      <p:sp>
        <p:nvSpPr>
          <p:cNvPr id="27654" name="Rectangle 7"/>
          <p:cNvSpPr>
            <a:spLocks noChangeArrowheads="1"/>
          </p:cNvSpPr>
          <p:nvPr/>
        </p:nvSpPr>
        <p:spPr bwMode="auto">
          <a:xfrm>
            <a:off x="5219700" y="1198563"/>
            <a:ext cx="2916439" cy="369332"/>
          </a:xfrm>
          <a:prstGeom prst="rect">
            <a:avLst/>
          </a:prstGeom>
          <a:noFill/>
          <a:ln w="9525">
            <a:noFill/>
            <a:miter lim="800000"/>
            <a:headEnd/>
            <a:tailEnd/>
          </a:ln>
        </p:spPr>
        <p:txBody>
          <a:bodyPr wrap="none">
            <a:spAutoFit/>
          </a:bodyPr>
          <a:lstStyle/>
          <a:p>
            <a:r>
              <a:rPr lang="pl-PL">
                <a:latin typeface="Calibri" pitchFamily="34" charset="0"/>
              </a:rPr>
              <a:t>Trend - Tendencja rozwojowa</a:t>
            </a:r>
          </a:p>
        </p:txBody>
      </p:sp>
      <p:sp>
        <p:nvSpPr>
          <p:cNvPr id="27655" name="Rectangle 8"/>
          <p:cNvSpPr>
            <a:spLocks noChangeArrowheads="1"/>
          </p:cNvSpPr>
          <p:nvPr/>
        </p:nvSpPr>
        <p:spPr bwMode="auto">
          <a:xfrm>
            <a:off x="5292725" y="3933825"/>
            <a:ext cx="2789482" cy="369332"/>
          </a:xfrm>
          <a:prstGeom prst="rect">
            <a:avLst/>
          </a:prstGeom>
          <a:noFill/>
          <a:ln w="9525">
            <a:noFill/>
            <a:miter lim="800000"/>
            <a:headEnd/>
            <a:tailEnd/>
          </a:ln>
        </p:spPr>
        <p:txBody>
          <a:bodyPr wrap="none">
            <a:spAutoFit/>
          </a:bodyPr>
          <a:lstStyle/>
          <a:p>
            <a:r>
              <a:rPr lang="pl-PL">
                <a:latin typeface="Calibri" pitchFamily="34" charset="0"/>
              </a:rPr>
              <a:t>Wahania okresowe (roczne)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pl-PL" smtClean="0"/>
              <a:t>Analiza szeregu czasowego</a:t>
            </a:r>
          </a:p>
        </p:txBody>
      </p:sp>
      <p:sp>
        <p:nvSpPr>
          <p:cNvPr id="28676" name="Rectangle 3"/>
          <p:cNvSpPr>
            <a:spLocks noGrp="1" noChangeArrowheads="1"/>
          </p:cNvSpPr>
          <p:nvPr>
            <p:ph type="body" idx="1"/>
          </p:nvPr>
        </p:nvSpPr>
        <p:spPr/>
        <p:txBody>
          <a:bodyPr/>
          <a:lstStyle/>
          <a:p>
            <a:pPr marL="179388" indent="-179388" eaLnBrk="1" hangingPunct="1">
              <a:buSzTx/>
              <a:buFont typeface="Arial" pitchFamily="34" charset="0"/>
              <a:buChar char="•"/>
            </a:pPr>
            <a:r>
              <a:rPr lang="pl-PL" dirty="0" smtClean="0"/>
              <a:t>Wyrównanie (</a:t>
            </a:r>
            <a:r>
              <a:rPr lang="pl-PL" dirty="0" smtClean="0">
                <a:solidFill>
                  <a:srgbClr val="C00000"/>
                </a:solidFill>
              </a:rPr>
              <a:t>wygładzanie</a:t>
            </a:r>
            <a:r>
              <a:rPr lang="pl-PL" dirty="0" smtClean="0"/>
              <a:t>) szeregu czasowego pozwala na </a:t>
            </a:r>
            <a:r>
              <a:rPr lang="pl-PL" dirty="0" smtClean="0">
                <a:solidFill>
                  <a:schemeClr val="tx1">
                    <a:lumMod val="65000"/>
                    <a:lumOff val="35000"/>
                  </a:schemeClr>
                </a:solidFill>
              </a:rPr>
              <a:t>wyeliminowanie</a:t>
            </a:r>
            <a:r>
              <a:rPr lang="pl-PL" dirty="0" smtClean="0"/>
              <a:t> z szeregu </a:t>
            </a:r>
            <a:r>
              <a:rPr lang="pl-PL" dirty="0" smtClean="0">
                <a:solidFill>
                  <a:srgbClr val="006699"/>
                </a:solidFill>
              </a:rPr>
              <a:t>wahań przypadkowych</a:t>
            </a:r>
            <a:r>
              <a:rPr lang="pl-PL" dirty="0" smtClean="0"/>
              <a:t>, a przy odpowiednim postępowaniu także </a:t>
            </a:r>
            <a:r>
              <a:rPr lang="pl-PL" dirty="0" smtClean="0">
                <a:solidFill>
                  <a:schemeClr val="tx1">
                    <a:lumMod val="65000"/>
                    <a:lumOff val="35000"/>
                  </a:schemeClr>
                </a:solidFill>
              </a:rPr>
              <a:t>wahań okresowych</a:t>
            </a:r>
            <a:r>
              <a:rPr lang="pl-PL" dirty="0" smtClean="0"/>
              <a:t>.</a:t>
            </a:r>
          </a:p>
          <a:p>
            <a:pPr marL="179388" indent="-179388" eaLnBrk="1" hangingPunct="1">
              <a:buSzTx/>
              <a:buFont typeface="Arial" pitchFamily="34" charset="0"/>
              <a:buChar char="•"/>
            </a:pPr>
            <a:r>
              <a:rPr lang="pl-PL" u="sng" dirty="0" smtClean="0"/>
              <a:t>Porównanie</a:t>
            </a:r>
            <a:r>
              <a:rPr lang="pl-PL" dirty="0" smtClean="0"/>
              <a:t> szeregu pierwotnego z wyrównanym pozwala z kolei na określenie </a:t>
            </a:r>
            <a:r>
              <a:rPr lang="pl-PL" dirty="0" smtClean="0">
                <a:solidFill>
                  <a:schemeClr val="tx1">
                    <a:lumMod val="65000"/>
                    <a:lumOff val="35000"/>
                  </a:schemeClr>
                </a:solidFill>
              </a:rPr>
              <a:t>wskaźników mierzących wahania okresowe</a:t>
            </a:r>
            <a:r>
              <a:rPr lang="pl-PL" dirty="0" smtClean="0"/>
              <a:t>.</a:t>
            </a:r>
          </a:p>
          <a:p>
            <a:pPr marL="179388" indent="-179388" eaLnBrk="1" hangingPunct="1">
              <a:buFont typeface="Arial" pitchFamily="34" charset="0"/>
              <a:buChar char="•"/>
            </a:pPr>
            <a:endParaRPr lang="pl-PL"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pl-PL" dirty="0" smtClean="0"/>
              <a:t>Dwa podstawowe </a:t>
            </a:r>
            <a:r>
              <a:rPr lang="pl-PL" dirty="0" smtClean="0">
                <a:solidFill>
                  <a:srgbClr val="C00000"/>
                </a:solidFill>
              </a:rPr>
              <a:t>typy szeregów czasowych</a:t>
            </a:r>
          </a:p>
        </p:txBody>
      </p:sp>
      <p:sp>
        <p:nvSpPr>
          <p:cNvPr id="29700" name="Rectangle 3"/>
          <p:cNvSpPr>
            <a:spLocks noGrp="1" noChangeArrowheads="1"/>
          </p:cNvSpPr>
          <p:nvPr>
            <p:ph type="body" idx="1"/>
          </p:nvPr>
        </p:nvSpPr>
        <p:spPr/>
        <p:txBody>
          <a:bodyPr/>
          <a:lstStyle/>
          <a:p>
            <a:pPr eaLnBrk="1" hangingPunct="1">
              <a:buSzTx/>
              <a:buFontTx/>
              <a:buNone/>
            </a:pPr>
            <a:r>
              <a:rPr lang="pl-PL" i="1" dirty="0" smtClean="0">
                <a:solidFill>
                  <a:srgbClr val="006699"/>
                </a:solidFill>
              </a:rPr>
              <a:t>Addytywny</a:t>
            </a:r>
            <a:r>
              <a:rPr lang="pl-PL" dirty="0" smtClean="0"/>
              <a:t> – charakteryzuje się mniej więcej </a:t>
            </a:r>
            <a:r>
              <a:rPr lang="pl-PL" dirty="0" smtClean="0">
                <a:solidFill>
                  <a:srgbClr val="C00000"/>
                </a:solidFill>
              </a:rPr>
              <a:t>stałymi</a:t>
            </a:r>
            <a:r>
              <a:rPr lang="pl-PL" dirty="0" smtClean="0"/>
              <a:t> wahaniami okresowymi.</a:t>
            </a:r>
          </a:p>
          <a:p>
            <a:pPr eaLnBrk="1" hangingPunct="1">
              <a:buSzTx/>
              <a:buFontTx/>
              <a:buNone/>
            </a:pPr>
            <a:r>
              <a:rPr lang="pl-PL" i="1" dirty="0" smtClean="0">
                <a:solidFill>
                  <a:srgbClr val="006699"/>
                </a:solidFill>
              </a:rPr>
              <a:t>Multiplikatywny</a:t>
            </a:r>
            <a:r>
              <a:rPr lang="pl-PL" dirty="0" smtClean="0"/>
              <a:t> – charakteryzuje się </a:t>
            </a:r>
            <a:r>
              <a:rPr lang="pl-PL" dirty="0" smtClean="0">
                <a:solidFill>
                  <a:srgbClr val="C00000"/>
                </a:solidFill>
              </a:rPr>
              <a:t>proporcjonalnymi</a:t>
            </a:r>
            <a:r>
              <a:rPr lang="pl-PL" dirty="0" smtClean="0"/>
              <a:t> (do skali zjawiska) wahaniami okresowymi.</a:t>
            </a:r>
          </a:p>
          <a:p>
            <a:pPr eaLnBrk="1" hangingPunct="1"/>
            <a:endParaRPr lang="pl-PL" dirty="0" smtClean="0"/>
          </a:p>
        </p:txBody>
      </p:sp>
      <p:grpSp>
        <p:nvGrpSpPr>
          <p:cNvPr id="29701" name="Group 4"/>
          <p:cNvGrpSpPr>
            <a:grpSpLocks/>
          </p:cNvGrpSpPr>
          <p:nvPr/>
        </p:nvGrpSpPr>
        <p:grpSpPr bwMode="auto">
          <a:xfrm>
            <a:off x="539750" y="4437063"/>
            <a:ext cx="3816350" cy="1584325"/>
            <a:chOff x="480" y="1248"/>
            <a:chExt cx="4320" cy="2256"/>
          </a:xfrm>
        </p:grpSpPr>
        <p:sp>
          <p:nvSpPr>
            <p:cNvPr id="29708" name="Line 5"/>
            <p:cNvSpPr>
              <a:spLocks noChangeShapeType="1"/>
            </p:cNvSpPr>
            <p:nvPr/>
          </p:nvSpPr>
          <p:spPr bwMode="auto">
            <a:xfrm>
              <a:off x="624" y="1248"/>
              <a:ext cx="0" cy="2256"/>
            </a:xfrm>
            <a:prstGeom prst="line">
              <a:avLst/>
            </a:prstGeom>
            <a:noFill/>
            <a:ln w="9525">
              <a:solidFill>
                <a:schemeClr val="tx1"/>
              </a:solidFill>
              <a:round/>
              <a:headEnd type="triangle" w="med" len="med"/>
              <a:tailEnd/>
            </a:ln>
          </p:spPr>
          <p:txBody>
            <a:bodyPr wrap="none"/>
            <a:lstStyle/>
            <a:p>
              <a:endParaRPr lang="pl-PL">
                <a:latin typeface="Calibri" pitchFamily="34" charset="0"/>
              </a:endParaRPr>
            </a:p>
          </p:txBody>
        </p:sp>
        <p:sp>
          <p:nvSpPr>
            <p:cNvPr id="29709" name="Line 6"/>
            <p:cNvSpPr>
              <a:spLocks noChangeShapeType="1"/>
            </p:cNvSpPr>
            <p:nvPr/>
          </p:nvSpPr>
          <p:spPr bwMode="auto">
            <a:xfrm>
              <a:off x="480" y="3312"/>
              <a:ext cx="4320" cy="0"/>
            </a:xfrm>
            <a:prstGeom prst="line">
              <a:avLst/>
            </a:prstGeom>
            <a:noFill/>
            <a:ln w="9525">
              <a:solidFill>
                <a:schemeClr val="tx1"/>
              </a:solidFill>
              <a:round/>
              <a:headEnd/>
              <a:tailEnd type="triangle" w="med" len="med"/>
            </a:ln>
          </p:spPr>
          <p:txBody>
            <a:bodyPr wrap="none"/>
            <a:lstStyle/>
            <a:p>
              <a:endParaRPr lang="pl-PL">
                <a:latin typeface="Calibri" pitchFamily="34" charset="0"/>
              </a:endParaRPr>
            </a:p>
          </p:txBody>
        </p:sp>
        <p:sp>
          <p:nvSpPr>
            <p:cNvPr id="29710" name="Freeform 7"/>
            <p:cNvSpPr>
              <a:spLocks/>
            </p:cNvSpPr>
            <p:nvPr/>
          </p:nvSpPr>
          <p:spPr bwMode="auto">
            <a:xfrm>
              <a:off x="960" y="2112"/>
              <a:ext cx="3264" cy="1056"/>
            </a:xfrm>
            <a:custGeom>
              <a:avLst/>
              <a:gdLst>
                <a:gd name="T0" fmla="*/ 0 w 3264"/>
                <a:gd name="T1" fmla="*/ 1056 h 1056"/>
                <a:gd name="T2" fmla="*/ 240 w 3264"/>
                <a:gd name="T3" fmla="*/ 768 h 1056"/>
                <a:gd name="T4" fmla="*/ 528 w 3264"/>
                <a:gd name="T5" fmla="*/ 1056 h 1056"/>
                <a:gd name="T6" fmla="*/ 816 w 3264"/>
                <a:gd name="T7" fmla="*/ 624 h 1056"/>
                <a:gd name="T8" fmla="*/ 1104 w 3264"/>
                <a:gd name="T9" fmla="*/ 864 h 1056"/>
                <a:gd name="T10" fmla="*/ 1392 w 3264"/>
                <a:gd name="T11" fmla="*/ 432 h 1056"/>
                <a:gd name="T12" fmla="*/ 1776 w 3264"/>
                <a:gd name="T13" fmla="*/ 720 h 1056"/>
                <a:gd name="T14" fmla="*/ 1968 w 3264"/>
                <a:gd name="T15" fmla="*/ 288 h 1056"/>
                <a:gd name="T16" fmla="*/ 2352 w 3264"/>
                <a:gd name="T17" fmla="*/ 576 h 1056"/>
                <a:gd name="T18" fmla="*/ 2592 w 3264"/>
                <a:gd name="T19" fmla="*/ 96 h 1056"/>
                <a:gd name="T20" fmla="*/ 3024 w 3264"/>
                <a:gd name="T21" fmla="*/ 384 h 1056"/>
                <a:gd name="T22" fmla="*/ 3264 w 3264"/>
                <a:gd name="T23" fmla="*/ 0 h 10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64"/>
                <a:gd name="T37" fmla="*/ 0 h 1056"/>
                <a:gd name="T38" fmla="*/ 3264 w 3264"/>
                <a:gd name="T39" fmla="*/ 1056 h 10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64" h="1056">
                  <a:moveTo>
                    <a:pt x="0" y="1056"/>
                  </a:moveTo>
                  <a:lnTo>
                    <a:pt x="240" y="768"/>
                  </a:lnTo>
                  <a:lnTo>
                    <a:pt x="528" y="1056"/>
                  </a:lnTo>
                  <a:lnTo>
                    <a:pt x="816" y="624"/>
                  </a:lnTo>
                  <a:lnTo>
                    <a:pt x="1104" y="864"/>
                  </a:lnTo>
                  <a:lnTo>
                    <a:pt x="1392" y="432"/>
                  </a:lnTo>
                  <a:lnTo>
                    <a:pt x="1776" y="720"/>
                  </a:lnTo>
                  <a:lnTo>
                    <a:pt x="1968" y="288"/>
                  </a:lnTo>
                  <a:lnTo>
                    <a:pt x="2352" y="576"/>
                  </a:lnTo>
                  <a:lnTo>
                    <a:pt x="2592" y="96"/>
                  </a:lnTo>
                  <a:lnTo>
                    <a:pt x="3024" y="384"/>
                  </a:lnTo>
                  <a:lnTo>
                    <a:pt x="3264" y="0"/>
                  </a:lnTo>
                </a:path>
              </a:pathLst>
            </a:custGeom>
            <a:noFill/>
            <a:ln w="9525">
              <a:solidFill>
                <a:schemeClr val="tx1"/>
              </a:solidFill>
              <a:round/>
              <a:headEnd/>
              <a:tailEnd/>
            </a:ln>
          </p:spPr>
          <p:txBody>
            <a:bodyPr wrap="none"/>
            <a:lstStyle/>
            <a:p>
              <a:endParaRPr lang="pl-PL">
                <a:latin typeface="Calibri" pitchFamily="34" charset="0"/>
              </a:endParaRPr>
            </a:p>
          </p:txBody>
        </p:sp>
      </p:grpSp>
      <p:grpSp>
        <p:nvGrpSpPr>
          <p:cNvPr id="29702" name="Group 8"/>
          <p:cNvGrpSpPr>
            <a:grpSpLocks/>
          </p:cNvGrpSpPr>
          <p:nvPr/>
        </p:nvGrpSpPr>
        <p:grpSpPr bwMode="auto">
          <a:xfrm>
            <a:off x="4572000" y="3789363"/>
            <a:ext cx="3416300" cy="2303462"/>
            <a:chOff x="336" y="1344"/>
            <a:chExt cx="4560" cy="2448"/>
          </a:xfrm>
        </p:grpSpPr>
        <p:sp>
          <p:nvSpPr>
            <p:cNvPr id="29705" name="Line 9"/>
            <p:cNvSpPr>
              <a:spLocks noChangeShapeType="1"/>
            </p:cNvSpPr>
            <p:nvPr/>
          </p:nvSpPr>
          <p:spPr bwMode="auto">
            <a:xfrm>
              <a:off x="576" y="1344"/>
              <a:ext cx="0" cy="2448"/>
            </a:xfrm>
            <a:prstGeom prst="line">
              <a:avLst/>
            </a:prstGeom>
            <a:noFill/>
            <a:ln w="9525">
              <a:solidFill>
                <a:schemeClr val="tx1"/>
              </a:solidFill>
              <a:round/>
              <a:headEnd type="triangle" w="med" len="med"/>
              <a:tailEnd/>
            </a:ln>
          </p:spPr>
          <p:txBody>
            <a:bodyPr wrap="none"/>
            <a:lstStyle/>
            <a:p>
              <a:endParaRPr lang="pl-PL">
                <a:latin typeface="Calibri" pitchFamily="34" charset="0"/>
              </a:endParaRPr>
            </a:p>
          </p:txBody>
        </p:sp>
        <p:sp>
          <p:nvSpPr>
            <p:cNvPr id="29706" name="Line 10"/>
            <p:cNvSpPr>
              <a:spLocks noChangeShapeType="1"/>
            </p:cNvSpPr>
            <p:nvPr/>
          </p:nvSpPr>
          <p:spPr bwMode="auto">
            <a:xfrm>
              <a:off x="336" y="3600"/>
              <a:ext cx="4560" cy="0"/>
            </a:xfrm>
            <a:prstGeom prst="line">
              <a:avLst/>
            </a:prstGeom>
            <a:noFill/>
            <a:ln w="9525">
              <a:solidFill>
                <a:schemeClr val="tx1"/>
              </a:solidFill>
              <a:round/>
              <a:headEnd/>
              <a:tailEnd type="triangle" w="med" len="med"/>
            </a:ln>
          </p:spPr>
          <p:txBody>
            <a:bodyPr wrap="none"/>
            <a:lstStyle/>
            <a:p>
              <a:endParaRPr lang="pl-PL">
                <a:latin typeface="Calibri" pitchFamily="34" charset="0"/>
              </a:endParaRPr>
            </a:p>
          </p:txBody>
        </p:sp>
        <p:sp>
          <p:nvSpPr>
            <p:cNvPr id="29707" name="Freeform 11"/>
            <p:cNvSpPr>
              <a:spLocks/>
            </p:cNvSpPr>
            <p:nvPr/>
          </p:nvSpPr>
          <p:spPr bwMode="auto">
            <a:xfrm>
              <a:off x="864" y="1920"/>
              <a:ext cx="3408" cy="1488"/>
            </a:xfrm>
            <a:custGeom>
              <a:avLst/>
              <a:gdLst>
                <a:gd name="T0" fmla="*/ 0 w 3408"/>
                <a:gd name="T1" fmla="*/ 1488 h 1488"/>
                <a:gd name="T2" fmla="*/ 192 w 3408"/>
                <a:gd name="T3" fmla="*/ 1248 h 1488"/>
                <a:gd name="T4" fmla="*/ 432 w 3408"/>
                <a:gd name="T5" fmla="*/ 1392 h 1488"/>
                <a:gd name="T6" fmla="*/ 624 w 3408"/>
                <a:gd name="T7" fmla="*/ 1008 h 1488"/>
                <a:gd name="T8" fmla="*/ 1008 w 3408"/>
                <a:gd name="T9" fmla="*/ 1200 h 1488"/>
                <a:gd name="T10" fmla="*/ 1200 w 3408"/>
                <a:gd name="T11" fmla="*/ 672 h 1488"/>
                <a:gd name="T12" fmla="*/ 1728 w 3408"/>
                <a:gd name="T13" fmla="*/ 1056 h 1488"/>
                <a:gd name="T14" fmla="*/ 1968 w 3408"/>
                <a:gd name="T15" fmla="*/ 384 h 1488"/>
                <a:gd name="T16" fmla="*/ 2448 w 3408"/>
                <a:gd name="T17" fmla="*/ 768 h 1488"/>
                <a:gd name="T18" fmla="*/ 2688 w 3408"/>
                <a:gd name="T19" fmla="*/ 0 h 1488"/>
                <a:gd name="T20" fmla="*/ 3408 w 3408"/>
                <a:gd name="T21" fmla="*/ 480 h 14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08"/>
                <a:gd name="T34" fmla="*/ 0 h 1488"/>
                <a:gd name="T35" fmla="*/ 3408 w 3408"/>
                <a:gd name="T36" fmla="*/ 1488 h 14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08" h="1488">
                  <a:moveTo>
                    <a:pt x="0" y="1488"/>
                  </a:moveTo>
                  <a:lnTo>
                    <a:pt x="192" y="1248"/>
                  </a:lnTo>
                  <a:lnTo>
                    <a:pt x="432" y="1392"/>
                  </a:lnTo>
                  <a:lnTo>
                    <a:pt x="624" y="1008"/>
                  </a:lnTo>
                  <a:lnTo>
                    <a:pt x="1008" y="1200"/>
                  </a:lnTo>
                  <a:lnTo>
                    <a:pt x="1200" y="672"/>
                  </a:lnTo>
                  <a:lnTo>
                    <a:pt x="1728" y="1056"/>
                  </a:lnTo>
                  <a:lnTo>
                    <a:pt x="1968" y="384"/>
                  </a:lnTo>
                  <a:lnTo>
                    <a:pt x="2448" y="768"/>
                  </a:lnTo>
                  <a:lnTo>
                    <a:pt x="2688" y="0"/>
                  </a:lnTo>
                  <a:lnTo>
                    <a:pt x="3408" y="480"/>
                  </a:lnTo>
                </a:path>
              </a:pathLst>
            </a:custGeom>
            <a:noFill/>
            <a:ln w="9525">
              <a:solidFill>
                <a:schemeClr val="tx1"/>
              </a:solidFill>
              <a:round/>
              <a:headEnd/>
              <a:tailEnd/>
            </a:ln>
          </p:spPr>
          <p:txBody>
            <a:bodyPr wrap="none"/>
            <a:lstStyle/>
            <a:p>
              <a:endParaRPr lang="pl-PL">
                <a:latin typeface="Calibri" pitchFamily="34" charset="0"/>
              </a:endParaRPr>
            </a:p>
          </p:txBody>
        </p:sp>
      </p:grpSp>
      <p:sp>
        <p:nvSpPr>
          <p:cNvPr id="29703" name="Rectangle 12"/>
          <p:cNvSpPr>
            <a:spLocks noChangeArrowheads="1"/>
          </p:cNvSpPr>
          <p:nvPr/>
        </p:nvSpPr>
        <p:spPr bwMode="auto">
          <a:xfrm>
            <a:off x="900113" y="6092825"/>
            <a:ext cx="1235595" cy="369332"/>
          </a:xfrm>
          <a:prstGeom prst="rect">
            <a:avLst/>
          </a:prstGeom>
          <a:noFill/>
          <a:ln w="9525">
            <a:noFill/>
            <a:miter lim="800000"/>
            <a:headEnd/>
            <a:tailEnd/>
          </a:ln>
        </p:spPr>
        <p:txBody>
          <a:bodyPr wrap="none">
            <a:spAutoFit/>
          </a:bodyPr>
          <a:lstStyle/>
          <a:p>
            <a:r>
              <a:rPr lang="pl-PL">
                <a:latin typeface="Calibri" pitchFamily="34" charset="0"/>
              </a:rPr>
              <a:t>Addytywny</a:t>
            </a:r>
          </a:p>
        </p:txBody>
      </p:sp>
      <p:sp>
        <p:nvSpPr>
          <p:cNvPr id="29704" name="Rectangle 13"/>
          <p:cNvSpPr>
            <a:spLocks noChangeArrowheads="1"/>
          </p:cNvSpPr>
          <p:nvPr/>
        </p:nvSpPr>
        <p:spPr bwMode="auto">
          <a:xfrm>
            <a:off x="4859338" y="6092825"/>
            <a:ext cx="1691617" cy="369332"/>
          </a:xfrm>
          <a:prstGeom prst="rect">
            <a:avLst/>
          </a:prstGeom>
          <a:noFill/>
          <a:ln w="9525">
            <a:noFill/>
            <a:miter lim="800000"/>
            <a:headEnd/>
            <a:tailEnd/>
          </a:ln>
        </p:spPr>
        <p:txBody>
          <a:bodyPr wrap="none">
            <a:spAutoFit/>
          </a:bodyPr>
          <a:lstStyle/>
          <a:p>
            <a:r>
              <a:rPr lang="pl-PL">
                <a:latin typeface="Calibri" pitchFamily="34" charset="0"/>
              </a:rPr>
              <a:t>Multiplikatywny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Georgia"/>
        <a:ea typeface=""/>
        <a:cs typeface=""/>
      </a:majorFont>
      <a:minorFont>
        <a:latin typeface="Georgi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4384</TotalTime>
  <Words>2014</Words>
  <Application>Microsoft Office PowerPoint</Application>
  <PresentationFormat>Pokaz na ekranie (4:3)</PresentationFormat>
  <Paragraphs>194</Paragraphs>
  <Slides>59</Slides>
  <Notes>0</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59</vt:i4>
      </vt:variant>
    </vt:vector>
  </HeadingPairs>
  <TitlesOfParts>
    <vt:vector size="62" baseType="lpstr">
      <vt:lpstr>Projekt domyślny</vt:lpstr>
      <vt:lpstr>Równanie</vt:lpstr>
      <vt:lpstr>Graph</vt:lpstr>
      <vt:lpstr>Analiza szeregów czasowych</vt:lpstr>
      <vt:lpstr>Analiza szeregów czasowych</vt:lpstr>
      <vt:lpstr>Slajd 3</vt:lpstr>
      <vt:lpstr>Szeregi zasobów</vt:lpstr>
      <vt:lpstr>Szeregi strumieni</vt:lpstr>
      <vt:lpstr>Składniki szeregu czasowego</vt:lpstr>
      <vt:lpstr>Dekompozycja szeregu czasowego</vt:lpstr>
      <vt:lpstr>Analiza szeregu czasowego</vt:lpstr>
      <vt:lpstr>Dwa podstawowe typy szeregów czasowych</vt:lpstr>
      <vt:lpstr>Prognozowanie</vt:lpstr>
      <vt:lpstr>Prognozowanie - Metody naiwne</vt:lpstr>
      <vt:lpstr>Wyrównywanie (wygładzanie) szeregu</vt:lpstr>
      <vt:lpstr>Średnie ruchome</vt:lpstr>
      <vt:lpstr>Średnie ruchome nieparzyste</vt:lpstr>
      <vt:lpstr>Średnie ruchome scentrowane</vt:lpstr>
      <vt:lpstr>Przykład obliczania średniej scentrowanej</vt:lpstr>
      <vt:lpstr>Slajd 17</vt:lpstr>
      <vt:lpstr>Wyrównanie wykładnicze</vt:lpstr>
      <vt:lpstr>Prognoza metodą wygładzania wykładniczego</vt:lpstr>
      <vt:lpstr>Prognoza metodą wygładzania wykładniczego</vt:lpstr>
      <vt:lpstr>Slajd 21</vt:lpstr>
      <vt:lpstr>Klasyczna dekompozycja Wskaźniki wahań okresowych</vt:lpstr>
      <vt:lpstr>Wahania okresowe – brak trendu (1)</vt:lpstr>
      <vt:lpstr>Wahania okresowe – brak trendu (2)</vt:lpstr>
      <vt:lpstr>Wahania okresowe – miary absolutne</vt:lpstr>
      <vt:lpstr>Wahania okresowe – szereg z trendem (1)</vt:lpstr>
      <vt:lpstr>Wahania okresowe – szereg z trendem (2) szereg multiplikatywny</vt:lpstr>
      <vt:lpstr>Wahania okresowe – szereg z trendem (2) szereg multiplikatywny</vt:lpstr>
      <vt:lpstr>Wahania okresowe szereg addytywny</vt:lpstr>
      <vt:lpstr>Wahania okresowe-addytywny (3)</vt:lpstr>
      <vt:lpstr>Wykorzystanie wskaźników wahań okresowych</vt:lpstr>
      <vt:lpstr>Wykorzystanie wskaźników - wygładzanie</vt:lpstr>
      <vt:lpstr>Konstrukcja prognoz</vt:lpstr>
      <vt:lpstr>Wskaźniki i prognoza</vt:lpstr>
      <vt:lpstr>Uwagi krytyczne do prognozy</vt:lpstr>
      <vt:lpstr>Wygładzanie analityczne</vt:lpstr>
      <vt:lpstr>Analiza harmoniczna</vt:lpstr>
      <vt:lpstr>Zadanie 1. średnie ruchome (STATISTICA)</vt:lpstr>
      <vt:lpstr>Slajd 39</vt:lpstr>
      <vt:lpstr>Pokaż wykres dla tego szeregu czasowego. </vt:lpstr>
      <vt:lpstr>Slajd 41</vt:lpstr>
      <vt:lpstr>Slajd 42</vt:lpstr>
      <vt:lpstr>Przeprowadź wygładzanie tego szeregu przy pomocy średniej ruchomej prostej trzyokresowej (k=3), a następnie dla 12 okresów.   </vt:lpstr>
      <vt:lpstr>Zadanie 2. Wygładzanie wykładnicze.</vt:lpstr>
      <vt:lpstr>Parametry:</vt:lpstr>
      <vt:lpstr>Parametry:</vt:lpstr>
      <vt:lpstr>Parametry:</vt:lpstr>
      <vt:lpstr>Slajd 48</vt:lpstr>
      <vt:lpstr>Slajd 49</vt:lpstr>
      <vt:lpstr>Slajd 50</vt:lpstr>
      <vt:lpstr>Zadanie 3. Dekompozycja szeregu czasowego z wykorzystaniem wskaźników sezonowości. </vt:lpstr>
      <vt:lpstr>Dekompozycja szeregu czasowego z wykorzystaniem wskaźników sezonowości. </vt:lpstr>
      <vt:lpstr>Slajd 53</vt:lpstr>
      <vt:lpstr>Zadanie 4. Model ARIMA.</vt:lpstr>
      <vt:lpstr>ARIMA</vt:lpstr>
      <vt:lpstr>ARIMA</vt:lpstr>
      <vt:lpstr>Slajd 57</vt:lpstr>
      <vt:lpstr>Slajd 58</vt:lpstr>
      <vt:lpstr>Slajd 59</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Regulski</dc:creator>
  <cp:lastModifiedBy>regulski</cp:lastModifiedBy>
  <cp:revision>68</cp:revision>
  <dcterms:created xsi:type="dcterms:W3CDTF">2009-12-04T09:17:17Z</dcterms:created>
  <dcterms:modified xsi:type="dcterms:W3CDTF">2020-03-13T14:40:24Z</dcterms:modified>
</cp:coreProperties>
</file>