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7" r:id="rId6"/>
    <p:sldId id="272" r:id="rId7"/>
    <p:sldId id="273" r:id="rId8"/>
    <p:sldId id="269" r:id="rId9"/>
    <p:sldId id="271" r:id="rId10"/>
    <p:sldId id="274" r:id="rId11"/>
    <p:sldId id="283" r:id="rId12"/>
    <p:sldId id="275" r:id="rId13"/>
    <p:sldId id="278" r:id="rId14"/>
    <p:sldId id="279" r:id="rId15"/>
    <p:sldId id="286" r:id="rId16"/>
    <p:sldId id="276" r:id="rId17"/>
    <p:sldId id="281" r:id="rId18"/>
    <p:sldId id="282" r:id="rId19"/>
    <p:sldId id="289" r:id="rId20"/>
    <p:sldId id="280" r:id="rId21"/>
    <p:sldId id="284" r:id="rId22"/>
    <p:sldId id="285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30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4" r:id="rId39"/>
    <p:sldId id="305" r:id="rId40"/>
    <p:sldId id="307" r:id="rId41"/>
    <p:sldId id="306" r:id="rId42"/>
    <p:sldId id="30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88913"/>
            <a:ext cx="6405563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08275"/>
            <a:ext cx="6400800" cy="17526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132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pic>
        <p:nvPicPr>
          <p:cNvPr id="5133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1146" cy="7262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6911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035" name="Picture 11" descr="logoAGH_bw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71146" cy="72629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17E7F7A-28B3-435B-9EA5-52AD541F08CA}" type="slidenum">
              <a:rPr lang="pl-PL" sz="1000">
                <a:latin typeface="Calibri" pitchFamily="34" charset="0"/>
              </a:rPr>
              <a:pPr algn="r"/>
              <a:t>‹#›</a:t>
            </a:fld>
            <a:endParaRPr lang="pl-PL" sz="10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2550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60648"/>
            <a:ext cx="6405563" cy="606425"/>
          </a:xfrm>
        </p:spPr>
        <p:txBody>
          <a:bodyPr/>
          <a:lstStyle/>
          <a:p>
            <a:r>
              <a:rPr lang="pl-PL" dirty="0" smtClean="0"/>
              <a:t>Statystyczna analiza </a:t>
            </a:r>
            <a:r>
              <a:rPr lang="pl-PL" dirty="0"/>
              <a:t>danych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Procesy stochastyczne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Podział procesów stochastycznych</a:t>
            </a:r>
            <a:br>
              <a:rPr lang="pl-PL" sz="2400"/>
            </a:br>
            <a:r>
              <a:rPr lang="pl-PL" sz="2400"/>
              <a:t>dyskretne/ciągłe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Procesy stochastyczne dzieli się na cztery klasy:</a:t>
            </a:r>
          </a:p>
          <a:p>
            <a:r>
              <a:rPr lang="pl-PL"/>
              <a:t>ciągi losowe:</a:t>
            </a:r>
          </a:p>
          <a:p>
            <a:pPr lvl="1"/>
            <a:r>
              <a:rPr lang="pl-PL"/>
              <a:t>procesy </a:t>
            </a:r>
            <a:r>
              <a:rPr lang="pl-PL">
                <a:solidFill>
                  <a:schemeClr val="bg2"/>
                </a:solidFill>
              </a:rPr>
              <a:t>dyskretne</a:t>
            </a:r>
            <a:r>
              <a:rPr lang="pl-PL"/>
              <a:t> z czasem </a:t>
            </a:r>
            <a:r>
              <a:rPr lang="pl-PL">
                <a:solidFill>
                  <a:schemeClr val="bg2"/>
                </a:solidFill>
              </a:rPr>
              <a:t>dyskretnym</a:t>
            </a:r>
          </a:p>
          <a:p>
            <a:pPr lvl="1"/>
            <a:r>
              <a:rPr lang="pl-PL"/>
              <a:t>procesy </a:t>
            </a:r>
            <a:r>
              <a:rPr lang="pl-PL">
                <a:solidFill>
                  <a:schemeClr val="bg2"/>
                </a:solidFill>
              </a:rPr>
              <a:t>ciągłe</a:t>
            </a:r>
            <a:r>
              <a:rPr lang="pl-PL"/>
              <a:t> z czasem </a:t>
            </a:r>
            <a:r>
              <a:rPr lang="pl-PL">
                <a:solidFill>
                  <a:schemeClr val="bg2"/>
                </a:solidFill>
              </a:rPr>
              <a:t>dyskretnym</a:t>
            </a:r>
          </a:p>
          <a:p>
            <a:r>
              <a:rPr lang="pl-PL"/>
              <a:t>procesy stochastyczne właściwe:</a:t>
            </a:r>
          </a:p>
          <a:p>
            <a:pPr lvl="1"/>
            <a:r>
              <a:rPr lang="pl-PL"/>
              <a:t>procesy </a:t>
            </a:r>
            <a:r>
              <a:rPr lang="pl-PL">
                <a:solidFill>
                  <a:schemeClr val="bg2"/>
                </a:solidFill>
              </a:rPr>
              <a:t>dyskretne</a:t>
            </a:r>
            <a:r>
              <a:rPr lang="pl-PL"/>
              <a:t> z czasem </a:t>
            </a:r>
            <a:r>
              <a:rPr lang="pl-PL">
                <a:solidFill>
                  <a:schemeClr val="bg2"/>
                </a:solidFill>
              </a:rPr>
              <a:t>ciągłym</a:t>
            </a:r>
          </a:p>
          <a:p>
            <a:pPr lvl="1"/>
            <a:r>
              <a:rPr lang="pl-PL"/>
              <a:t>procesy </a:t>
            </a:r>
            <a:r>
              <a:rPr lang="pl-PL">
                <a:solidFill>
                  <a:schemeClr val="bg2"/>
                </a:solidFill>
              </a:rPr>
              <a:t>ciągłe</a:t>
            </a:r>
            <a:r>
              <a:rPr lang="pl-PL"/>
              <a:t> z czasem </a:t>
            </a:r>
            <a:r>
              <a:rPr lang="pl-PL">
                <a:solidFill>
                  <a:schemeClr val="bg2"/>
                </a:solidFill>
              </a:rPr>
              <a:t>ciągłym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Podział procesów stochastycznych</a:t>
            </a:r>
            <a:br>
              <a:rPr lang="pl-PL" sz="2400"/>
            </a:br>
            <a:r>
              <a:rPr lang="pl-PL" sz="2400"/>
              <a:t>dyskretne/ciągłe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Przykładowe rodzaje procesów:</a:t>
            </a:r>
          </a:p>
          <a:p>
            <a:endParaRPr lang="pl-PL" dirty="0"/>
          </a:p>
          <a:p>
            <a:r>
              <a:rPr lang="pl-PL" sz="2000" dirty="0"/>
              <a:t>Stany 	Czas 	Przykład 			nazwa procesu</a:t>
            </a:r>
          </a:p>
          <a:p>
            <a:r>
              <a:rPr lang="pl-PL" sz="2000" dirty="0"/>
              <a:t>––––––––––––––––––––––––––––––––––––––––––––</a:t>
            </a:r>
          </a:p>
          <a:p>
            <a:r>
              <a:rPr lang="pl-PL" sz="2000" dirty="0"/>
              <a:t>C 	</a:t>
            </a:r>
            <a:r>
              <a:rPr lang="pl-PL" sz="2000" dirty="0" err="1"/>
              <a:t>C</a:t>
            </a:r>
            <a:r>
              <a:rPr lang="pl-PL" sz="2000" dirty="0"/>
              <a:t> 	proces Gaussa, 				CC</a:t>
            </a:r>
          </a:p>
          <a:p>
            <a:r>
              <a:rPr lang="pl-PL" sz="2000" dirty="0"/>
              <a:t>C 	D 	n - wymiarowy rozkład normalny, 	CD</a:t>
            </a:r>
          </a:p>
          <a:p>
            <a:r>
              <a:rPr lang="pl-PL" sz="2000" dirty="0"/>
              <a:t>D 	C 	proces Poissona, 			DC</a:t>
            </a:r>
          </a:p>
          <a:p>
            <a:r>
              <a:rPr lang="pl-PL" sz="2000" dirty="0"/>
              <a:t>D 	</a:t>
            </a:r>
            <a:r>
              <a:rPr lang="pl-PL" sz="2000" dirty="0" err="1"/>
              <a:t>D</a:t>
            </a:r>
            <a:r>
              <a:rPr lang="pl-PL" sz="2000" dirty="0"/>
              <a:t> 	łańcuchy Markowa. 			DD</a:t>
            </a:r>
          </a:p>
          <a:p>
            <a:endParaRPr lang="pl-PL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Przykłady procesów stochastycznych</a:t>
            </a:r>
            <a:br>
              <a:rPr lang="pl-PL" sz="2400"/>
            </a:br>
            <a:r>
              <a:rPr lang="pl-PL" sz="2400"/>
              <a:t> dyskretne/ciągłe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435280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/>
              <a:t>Proces </a:t>
            </a:r>
            <a:r>
              <a:rPr lang="pl-PL" sz="2400" dirty="0">
                <a:solidFill>
                  <a:srgbClr val="C00000"/>
                </a:solidFill>
              </a:rPr>
              <a:t>dyskretny</a:t>
            </a:r>
            <a:r>
              <a:rPr lang="pl-PL" sz="2400" dirty="0"/>
              <a:t> z czasem </a:t>
            </a:r>
            <a:r>
              <a:rPr lang="pl-PL" sz="2400" dirty="0">
                <a:solidFill>
                  <a:srgbClr val="C00000"/>
                </a:solidFill>
              </a:rPr>
              <a:t>dyskretnym</a:t>
            </a:r>
            <a:r>
              <a:rPr lang="pl-PL" sz="2400" dirty="0"/>
              <a:t> (DD):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liczba urodzeń w pewnym szpitalu w ciągu roku, obserwowana przez okres </a:t>
            </a:r>
            <a:r>
              <a:rPr lang="pl-PL" sz="1800" i="1" dirty="0"/>
              <a:t>T</a:t>
            </a:r>
            <a:r>
              <a:rPr lang="pl-PL" sz="1800" dirty="0"/>
              <a:t> lat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liczba zalogowań komputerów do danego serwera w poszczególne dni konkretnego roku.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Proces </a:t>
            </a:r>
            <a:r>
              <a:rPr lang="pl-PL" sz="2400" dirty="0">
                <a:solidFill>
                  <a:srgbClr val="C00000"/>
                </a:solidFill>
              </a:rPr>
              <a:t>dyskretny</a:t>
            </a:r>
            <a:r>
              <a:rPr lang="pl-PL" sz="2400" dirty="0"/>
              <a:t> z czasem </a:t>
            </a:r>
            <a:r>
              <a:rPr lang="pl-PL" sz="2400" dirty="0">
                <a:solidFill>
                  <a:srgbClr val="C00000"/>
                </a:solidFill>
              </a:rPr>
              <a:t>ciągłym</a:t>
            </a:r>
            <a:r>
              <a:rPr lang="pl-PL" sz="2400" dirty="0"/>
              <a:t> (DC):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liczba uczestników forum dyskusyjnego na określonej stronie internetowej, zalogowanych w chwili t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Proces </a:t>
            </a:r>
            <a:r>
              <a:rPr lang="pl-PL" sz="2400" dirty="0">
                <a:solidFill>
                  <a:srgbClr val="C00000"/>
                </a:solidFill>
              </a:rPr>
              <a:t>ciągły</a:t>
            </a:r>
            <a:r>
              <a:rPr lang="pl-PL" sz="2400" dirty="0"/>
              <a:t> z czasem </a:t>
            </a:r>
            <a:r>
              <a:rPr lang="pl-PL" sz="2400" dirty="0">
                <a:solidFill>
                  <a:srgbClr val="C00000"/>
                </a:solidFill>
              </a:rPr>
              <a:t>dyskretnym</a:t>
            </a:r>
            <a:r>
              <a:rPr lang="pl-PL" sz="2400" dirty="0"/>
              <a:t> (CD):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liczba pacjentów w szpitalu znana w każdej chwili t przez okres </a:t>
            </a:r>
            <a:r>
              <a:rPr lang="pl-PL" sz="1800" i="1" dirty="0"/>
              <a:t>T</a:t>
            </a:r>
            <a:r>
              <a:rPr lang="pl-PL" sz="1800" dirty="0"/>
              <a:t> lat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zużycie prądu odczytywane na liczniku co miesiąc przez okres </a:t>
            </a:r>
            <a:r>
              <a:rPr lang="pl-PL" sz="1800" i="1" dirty="0"/>
              <a:t>T</a:t>
            </a:r>
            <a:r>
              <a:rPr lang="pl-PL" sz="1800" dirty="0"/>
              <a:t> lat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czas efektywnej pracy modemu danego komputera w poszczególne dni konkretnego tygodnia.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Proces </a:t>
            </a:r>
            <a:r>
              <a:rPr lang="pl-PL" sz="2400" dirty="0">
                <a:solidFill>
                  <a:srgbClr val="C00000"/>
                </a:solidFill>
              </a:rPr>
              <a:t>ciągły</a:t>
            </a:r>
            <a:r>
              <a:rPr lang="pl-PL" sz="2400" dirty="0"/>
              <a:t> z czasem </a:t>
            </a:r>
            <a:r>
              <a:rPr lang="pl-PL" sz="2400" dirty="0">
                <a:solidFill>
                  <a:srgbClr val="C00000"/>
                </a:solidFill>
              </a:rPr>
              <a:t>ciągłym</a:t>
            </a:r>
            <a:r>
              <a:rPr lang="pl-PL" sz="2400" dirty="0"/>
              <a:t> (CC):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zużycie prądu odczytywane przez rejestrator przez okres </a:t>
            </a:r>
            <a:r>
              <a:rPr lang="pl-PL" sz="1800" i="1" dirty="0"/>
              <a:t>T</a:t>
            </a:r>
            <a:r>
              <a:rPr lang="pl-PL" sz="1800" dirty="0"/>
              <a:t> lat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czas uzyskania połączenia z określoną stroną internetową, jeśli polecenie połączenia zostało wydane na przeglądarce w chwili 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Podział procesów stochastycznych</a:t>
            </a:r>
            <a:br>
              <a:rPr lang="pl-PL" sz="2400"/>
            </a:br>
            <a:r>
              <a:rPr lang="pl-PL" sz="2400"/>
              <a:t>stacjonarne/niestacjonarne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Procesy stochastyczne dzielą się na procesy</a:t>
            </a:r>
          </a:p>
          <a:p>
            <a:pPr lvl="1"/>
            <a:r>
              <a:rPr lang="pl-PL" dirty="0"/>
              <a:t>stacjonarne (w węższym i szerszym sensie)</a:t>
            </a:r>
          </a:p>
          <a:p>
            <a:pPr lvl="1"/>
            <a:r>
              <a:rPr lang="pl-PL" dirty="0"/>
              <a:t>niestacjonarne.</a:t>
            </a:r>
          </a:p>
          <a:p>
            <a:r>
              <a:rPr lang="pl-PL" dirty="0"/>
              <a:t>Proces jest </a:t>
            </a:r>
            <a:r>
              <a:rPr lang="pl-PL" i="1" dirty="0">
                <a:solidFill>
                  <a:srgbClr val="C00000"/>
                </a:solidFill>
              </a:rPr>
              <a:t>stacjonarny w węższym sensie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(ściśle stacjonarny) gdy </a:t>
            </a:r>
            <a:r>
              <a:rPr lang="pl-PL" dirty="0">
                <a:solidFill>
                  <a:schemeClr val="bg2"/>
                </a:solidFill>
              </a:rPr>
              <a:t>wszystkie jego charakterystyki nie zależą od czasu</a:t>
            </a:r>
            <a:r>
              <a:rPr lang="pl-PL" dirty="0"/>
              <a:t>.</a:t>
            </a:r>
          </a:p>
          <a:p>
            <a:r>
              <a:rPr lang="pl-PL" dirty="0"/>
              <a:t>Proces jest </a:t>
            </a:r>
            <a:r>
              <a:rPr lang="pl-PL" i="1" dirty="0">
                <a:solidFill>
                  <a:srgbClr val="C00000"/>
                </a:solidFill>
              </a:rPr>
              <a:t>stacjonarny w szerszym sensie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(słabo stacjonarny) gdy ma </a:t>
            </a:r>
            <a:r>
              <a:rPr lang="pl-PL" i="1" dirty="0">
                <a:solidFill>
                  <a:schemeClr val="bg2"/>
                </a:solidFill>
              </a:rPr>
              <a:t>stałą wartość oczekiwaną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dirty="0"/>
              <a:t>a jego funkcja </a:t>
            </a:r>
            <a:r>
              <a:rPr lang="pl-PL" i="1" dirty="0" err="1">
                <a:solidFill>
                  <a:schemeClr val="bg2"/>
                </a:solidFill>
              </a:rPr>
              <a:t>autokowariancyjna</a:t>
            </a:r>
            <a:r>
              <a:rPr lang="pl-PL" dirty="0"/>
              <a:t> zależy wyłącznie od różnicy </a:t>
            </a:r>
            <a:r>
              <a:rPr lang="pl-PL" dirty="0" smtClean="0"/>
              <a:t>argumentów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(Nie/)Stacjonarny proces stochastyczny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Proces stochastyczny jest </a:t>
            </a:r>
            <a:r>
              <a:rPr lang="pl-PL" i="1" dirty="0">
                <a:solidFill>
                  <a:schemeClr val="bg2"/>
                </a:solidFill>
              </a:rPr>
              <a:t>stacjonarny w szerszym</a:t>
            </a:r>
          </a:p>
          <a:p>
            <a:pPr>
              <a:lnSpc>
                <a:spcPct val="90000"/>
              </a:lnSpc>
            </a:pPr>
            <a:r>
              <a:rPr lang="pl-PL" i="1" dirty="0">
                <a:solidFill>
                  <a:schemeClr val="bg2"/>
                </a:solidFill>
              </a:rPr>
              <a:t>sensie</a:t>
            </a:r>
            <a:r>
              <a:rPr lang="pl-PL" dirty="0"/>
              <a:t>, jeżeli spełnia warunki:</a:t>
            </a:r>
          </a:p>
          <a:p>
            <a:pPr>
              <a:lnSpc>
                <a:spcPct val="90000"/>
              </a:lnSpc>
            </a:pPr>
            <a:r>
              <a:rPr lang="pl-PL" dirty="0"/>
              <a:t>1.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m </a:t>
            </a:r>
            <a:r>
              <a:rPr lang="pl-PL" dirty="0"/>
              <a:t>średnia jest stała w czasie</a:t>
            </a:r>
          </a:p>
          <a:p>
            <a:pPr>
              <a:lnSpc>
                <a:spcPct val="90000"/>
              </a:lnSpc>
            </a:pPr>
            <a:r>
              <a:rPr lang="pl-PL" dirty="0"/>
              <a:t>2.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σ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wariancja jest stała w czasie</a:t>
            </a:r>
          </a:p>
          <a:p>
            <a:pPr>
              <a:lnSpc>
                <a:spcPct val="90000"/>
              </a:lnSpc>
            </a:pPr>
            <a:r>
              <a:rPr lang="pl-PL" dirty="0"/>
              <a:t>3.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K(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K(τ) </a:t>
            </a:r>
            <a:r>
              <a:rPr lang="pl-PL" dirty="0"/>
              <a:t>kowariancja nie zależy</a:t>
            </a:r>
          </a:p>
          <a:p>
            <a:pPr>
              <a:lnSpc>
                <a:spcPct val="90000"/>
              </a:lnSpc>
            </a:pPr>
            <a:r>
              <a:rPr lang="pl-PL" dirty="0"/>
              <a:t>od czasu, a tylko od różnicy chwil pomiędzy</a:t>
            </a:r>
          </a:p>
          <a:p>
            <a:pPr>
              <a:lnSpc>
                <a:spcPct val="90000"/>
              </a:lnSpc>
            </a:pPr>
            <a:r>
              <a:rPr lang="pl-PL" dirty="0"/>
              <a:t>obserwacjami. Dla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= t </a:t>
            </a:r>
            <a:r>
              <a:rPr lang="pl-PL" dirty="0"/>
              <a:t>kowariancja równa jest</a:t>
            </a:r>
          </a:p>
          <a:p>
            <a:pPr>
              <a:lnSpc>
                <a:spcPct val="90000"/>
              </a:lnSpc>
            </a:pPr>
            <a:r>
              <a:rPr lang="pl-PL" dirty="0"/>
              <a:t>wariancji.</a:t>
            </a:r>
          </a:p>
          <a:p>
            <a:pPr>
              <a:lnSpc>
                <a:spcPct val="90000"/>
              </a:lnSpc>
            </a:pPr>
            <a:r>
              <a:rPr lang="pl-PL" dirty="0"/>
              <a:t>Proces jest </a:t>
            </a:r>
            <a:r>
              <a:rPr lang="pl-PL" i="1" u="sng" dirty="0">
                <a:solidFill>
                  <a:srgbClr val="C00000"/>
                </a:solidFill>
              </a:rPr>
              <a:t>niestacjonarny</a:t>
            </a:r>
            <a:r>
              <a:rPr lang="pl-PL" dirty="0"/>
              <a:t> wtedy, gdy co najmniej</a:t>
            </a:r>
          </a:p>
          <a:p>
            <a:pPr>
              <a:lnSpc>
                <a:spcPct val="90000"/>
              </a:lnSpc>
            </a:pPr>
            <a:r>
              <a:rPr lang="pl-PL" dirty="0"/>
              <a:t>jeden z warunków nie jest spełniony.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Biały szum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Proces o następujących własnościach nazywamy</a:t>
            </a:r>
          </a:p>
          <a:p>
            <a:r>
              <a:rPr lang="pl-PL" i="1" dirty="0">
                <a:solidFill>
                  <a:schemeClr val="bg2"/>
                </a:solidFill>
              </a:rPr>
              <a:t>białym szumem</a:t>
            </a:r>
            <a:r>
              <a:rPr lang="pl-PL" dirty="0"/>
              <a:t>:</a:t>
            </a:r>
          </a:p>
          <a:p>
            <a:r>
              <a:rPr lang="pl-PL" dirty="0"/>
              <a:t>1.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0</a:t>
            </a:r>
            <a:r>
              <a:rPr lang="pl-P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średnia jest równa zeru</a:t>
            </a:r>
          </a:p>
          <a:p>
            <a:r>
              <a:rPr lang="pl-PL" dirty="0"/>
              <a:t>2.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σ</a:t>
            </a:r>
            <a:r>
              <a:rPr lang="pl-PL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wariancja jest stała w czasie</a:t>
            </a:r>
          </a:p>
          <a:p>
            <a:r>
              <a:rPr lang="pl-PL" dirty="0"/>
              <a:t>3.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K(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0</a:t>
            </a:r>
            <a:r>
              <a:rPr lang="pl-P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dla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≠ s</a:t>
            </a:r>
          </a:p>
          <a:p>
            <a:r>
              <a:rPr lang="pl-PL" dirty="0"/>
              <a:t>(kowariancja jest równa zeru – brak autokorelacji). Jest to ciąg nieskorelowanych zmiennych losowych o stałej wariancji i zerowej wartości średniej.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150106"/>
            <a:ext cx="2232248" cy="17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Zagadnienia w teorii stochastycznej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Analiza i synteza zjawisk będących procesami stochastycznymi jest przedmiotem teorii stochastycznej, do podstawowych problemów zalicza się: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wyznaczanie probabilistycznych </a:t>
            </a:r>
            <a:r>
              <a:rPr lang="pl-PL" dirty="0">
                <a:solidFill>
                  <a:srgbClr val="C00000"/>
                </a:solidFill>
              </a:rPr>
              <a:t>charakterystyk</a:t>
            </a:r>
            <a:r>
              <a:rPr lang="pl-PL" dirty="0"/>
              <a:t> procesów (</a:t>
            </a:r>
            <a:r>
              <a:rPr lang="pl-PL" dirty="0">
                <a:solidFill>
                  <a:schemeClr val="bg2"/>
                </a:solidFill>
              </a:rPr>
              <a:t>analiza</a:t>
            </a:r>
            <a:r>
              <a:rPr lang="pl-PL" dirty="0"/>
              <a:t>)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wyznaczanie wartości parametrów zjawisk w warunku optymalizacji (maksymalizacji, minimalizacji) przyjętego </a:t>
            </a:r>
            <a:r>
              <a:rPr lang="pl-PL" dirty="0">
                <a:solidFill>
                  <a:srgbClr val="C00000"/>
                </a:solidFill>
              </a:rPr>
              <a:t>wskaźnika jakości</a:t>
            </a:r>
            <a:r>
              <a:rPr lang="pl-PL" dirty="0"/>
              <a:t>, gdy dany jest model matematyczny obiektu (</a:t>
            </a:r>
            <a:r>
              <a:rPr lang="pl-PL" dirty="0">
                <a:solidFill>
                  <a:schemeClr val="bg2"/>
                </a:solidFill>
              </a:rPr>
              <a:t>optymalizacja parametryczna</a:t>
            </a:r>
            <a:r>
              <a:rPr lang="pl-PL" dirty="0"/>
              <a:t>)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określanie </a:t>
            </a:r>
            <a:r>
              <a:rPr lang="pl-PL" dirty="0">
                <a:solidFill>
                  <a:srgbClr val="C00000"/>
                </a:solidFill>
              </a:rPr>
              <a:t>struktury </a:t>
            </a:r>
            <a:r>
              <a:rPr lang="pl-PL" dirty="0"/>
              <a:t>i wartości parametrów (</a:t>
            </a:r>
            <a:r>
              <a:rPr lang="pl-PL" dirty="0">
                <a:solidFill>
                  <a:schemeClr val="bg2"/>
                </a:solidFill>
              </a:rPr>
              <a:t>zadanie optymalizacji nieparametrycznej</a:t>
            </a:r>
            <a:r>
              <a:rPr lang="pl-PL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procesu stochastycznego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Amplituda </a:t>
            </a:r>
            <a:r>
              <a:rPr lang="pl-PL" dirty="0">
                <a:solidFill>
                  <a:schemeClr val="bg2"/>
                </a:solidFill>
              </a:rPr>
              <a:t>napięcia</a:t>
            </a:r>
            <a:r>
              <a:rPr lang="pl-PL" dirty="0"/>
              <a:t> generowanego przez prądnicę </a:t>
            </a:r>
            <a:r>
              <a:rPr lang="pl-PL" dirty="0">
                <a:solidFill>
                  <a:schemeClr val="bg2"/>
                </a:solidFill>
              </a:rPr>
              <a:t>prądu zmiennego </a:t>
            </a:r>
            <a:r>
              <a:rPr lang="pl-PL" dirty="0"/>
              <a:t>zależy od czynników losowych i może być zapisana jako proces</a:t>
            </a:r>
          </a:p>
          <a:p>
            <a:endParaRPr lang="pl-PL" dirty="0"/>
          </a:p>
          <a:p>
            <a:endParaRPr lang="pl-PL" dirty="0"/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l-PL" dirty="0"/>
              <a:t>	– stała określająca częstotliwość,</a:t>
            </a: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/>
              <a:t> 	– zmienna losowa o rozkładzie np.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N(230, 5)</a:t>
            </a:r>
            <a:r>
              <a:rPr lang="pl-PL" dirty="0"/>
              <a:t>,</a:t>
            </a:r>
          </a:p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/>
              <a:t> 	– czas,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781300"/>
            <a:ext cx="2730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procesu stochastycznego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29600" cy="2447925"/>
          </a:xfrm>
        </p:spPr>
        <p:txBody>
          <a:bodyPr/>
          <a:lstStyle/>
          <a:p>
            <a:r>
              <a:rPr lang="pl-PL" sz="2400" dirty="0"/>
              <a:t>Np. dla wartości parametru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= 0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otrzymujemy zmienną losową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/>
              <a:t> </a:t>
            </a:r>
            <a:r>
              <a:rPr lang="pl-PL" sz="2400" dirty="0"/>
              <a:t>o rozkładzie jednopunktowym (o wartości zerowej), dla wartości parametru		otrzymujemy zmienną losową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pl-PL" sz="2400" i="1" dirty="0"/>
              <a:t> </a:t>
            </a:r>
            <a:r>
              <a:rPr lang="pl-PL" sz="2400" dirty="0"/>
              <a:t>o rozkładzie 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N(230, 5)</a:t>
            </a:r>
          </a:p>
          <a:p>
            <a:r>
              <a:rPr lang="pl-PL" sz="2400" dirty="0"/>
              <a:t>Wartości procesu nazywamy </a:t>
            </a:r>
            <a:r>
              <a:rPr lang="pl-PL" sz="2400" i="1" dirty="0">
                <a:solidFill>
                  <a:srgbClr val="C00000"/>
                </a:solidFill>
              </a:rPr>
              <a:t>stanami</a:t>
            </a:r>
            <a:r>
              <a:rPr lang="pl-PL" sz="2400" dirty="0"/>
              <a:t>.</a:t>
            </a:r>
          </a:p>
          <a:p>
            <a:r>
              <a:rPr lang="pl-PL" sz="2400" dirty="0"/>
              <a:t>Zbiór wszystkich stanów nazywamy </a:t>
            </a:r>
            <a:r>
              <a:rPr lang="pl-PL" sz="2400" i="1" dirty="0">
                <a:solidFill>
                  <a:srgbClr val="C00000"/>
                </a:solidFill>
              </a:rPr>
              <a:t>przestrzenią stanów</a:t>
            </a:r>
            <a:r>
              <a:rPr lang="pl-PL" sz="2400" dirty="0"/>
              <a:t>.</a:t>
            </a:r>
          </a:p>
          <a:p>
            <a:endParaRPr lang="pl-PL" sz="24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1294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790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procesu stochastycznego (3)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8316416" cy="68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 stochastyczny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/>
              <a:t>Procesem stochastycznym nazywamy </a:t>
            </a:r>
            <a:r>
              <a:rPr lang="pl-PL" dirty="0">
                <a:solidFill>
                  <a:schemeClr val="bg2"/>
                </a:solidFill>
              </a:rPr>
              <a:t>rodzinę</a:t>
            </a:r>
            <a:r>
              <a:rPr lang="pl-PL" dirty="0"/>
              <a:t> zmiennych losowych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/>
              <a:t> </a:t>
            </a:r>
            <a:r>
              <a:rPr lang="pl-PL" dirty="0" smtClean="0"/>
              <a:t>indeksowaną </a:t>
            </a:r>
            <a:r>
              <a:rPr lang="pl-PL" dirty="0" smtClean="0">
                <a:solidFill>
                  <a:schemeClr val="bg2"/>
                </a:solidFill>
              </a:rPr>
              <a:t>czasem:</a:t>
            </a:r>
          </a:p>
          <a:p>
            <a:pPr marL="269875" indent="-269875"/>
            <a:endParaRPr lang="pl-PL" sz="2400" dirty="0" smtClean="0"/>
          </a:p>
          <a:p>
            <a:pPr marL="269875" indent="-269875"/>
            <a:r>
              <a:rPr lang="pl-PL" sz="2400" dirty="0" smtClean="0"/>
              <a:t>	Weźmy </a:t>
            </a:r>
            <a:r>
              <a:rPr lang="pl-PL" sz="2400" dirty="0"/>
              <a:t>serie wyników rzutem kostka do gry gdzie czas </a:t>
            </a:r>
            <a:r>
              <a:rPr lang="pl-PL" sz="2400" dirty="0" smtClean="0"/>
              <a:t>jest </a:t>
            </a:r>
            <a:r>
              <a:rPr lang="pl-PL" sz="2400" dirty="0"/>
              <a:t>dyskretny, mamy</a:t>
            </a:r>
            <a:r>
              <a:rPr lang="pl-PL" sz="2400" dirty="0" smtClean="0"/>
              <a:t>:   </a:t>
            </a: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 2, 4, 1, 5, 6, 3, 2, . . .} T = 1, 2, 3, . . 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/>
              <a:t>Badamy, czy zdarzenia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pl-PL" dirty="0"/>
              <a:t>są miedzy sobą niezależne. </a:t>
            </a:r>
            <a:endParaRPr lang="pl-PL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Średnia </a:t>
            </a:r>
            <a:r>
              <a:rPr lang="pl-PL" dirty="0"/>
              <a:t>procesu stochastycznego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μ(t)</a:t>
            </a:r>
            <a:r>
              <a:rPr lang="pl-PL" dirty="0"/>
              <a:t> zależy od czasu, dlatego też dla określenia własności stochastycznych szukamy parametrów</a:t>
            </a:r>
            <a:r>
              <a:rPr lang="pl-PL" dirty="0" smtClean="0"/>
              <a:t>: 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dystrybuanty</a:t>
            </a:r>
            <a:r>
              <a:rPr lang="pl-PL" dirty="0" smtClean="0"/>
              <a:t> i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gęstości</a:t>
            </a:r>
            <a:endParaRPr lang="pl-PL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buFont typeface="Arial" pitchFamily="34" charset="0"/>
              <a:buChar char="•"/>
            </a:pPr>
            <a:endParaRPr lang="pl-PL" i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032448" cy="4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Parametry procesu stochastycznego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725"/>
            <a:ext cx="8229600" cy="2232025"/>
          </a:xfrm>
        </p:spPr>
        <p:txBody>
          <a:bodyPr/>
          <a:lstStyle/>
          <a:p>
            <a:r>
              <a:rPr lang="pl-PL" dirty="0"/>
              <a:t>Proces można scharakteryzować w dowolnych chwili czasu, wyznaczając </a:t>
            </a:r>
            <a:r>
              <a:rPr lang="pl-PL" dirty="0">
                <a:solidFill>
                  <a:srgbClr val="C00000"/>
                </a:solidFill>
              </a:rPr>
              <a:t>wartości oczekiwane (średnie) </a:t>
            </a:r>
            <a:r>
              <a:rPr lang="pl-PL" dirty="0"/>
              <a:t>i funkcje </a:t>
            </a:r>
            <a:r>
              <a:rPr lang="pl-PL" dirty="0">
                <a:solidFill>
                  <a:srgbClr val="C00000"/>
                </a:solidFill>
              </a:rPr>
              <a:t>korelacji własnej </a:t>
            </a:r>
            <a:r>
              <a:rPr lang="pl-PL" dirty="0"/>
              <a:t>w zbiorze realizacji reprezentujących dany proces.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8877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125538"/>
            <a:ext cx="398938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Parametry procesu stochastycznego (2)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Wartość oczekiwana procesu.</a:t>
            </a:r>
          </a:p>
          <a:p>
            <a:endParaRPr lang="pl-PL" i="1"/>
          </a:p>
          <a:p>
            <a:endParaRPr lang="pl-PL" i="1"/>
          </a:p>
          <a:p>
            <a:r>
              <a:rPr lang="pl-PL"/>
              <a:t>Wariancja procesu.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Odchylenie standardowe procesu to pierwiastek z wariancji procesu.</a:t>
            </a:r>
          </a:p>
          <a:p>
            <a:endParaRPr lang="pl-PL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16113"/>
            <a:ext cx="25257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75612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Autokowariancja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>
                <a:solidFill>
                  <a:srgbClr val="C00000"/>
                </a:solidFill>
              </a:rPr>
              <a:t>Autokowariancja</a:t>
            </a:r>
            <a:r>
              <a:rPr lang="pl-PL" dirty="0"/>
              <a:t> - kowariancja procesu stochastycznego. Wielkość równa </a:t>
            </a:r>
            <a:r>
              <a:rPr lang="pl-PL" i="1" dirty="0"/>
              <a:t>kowariancji</a:t>
            </a:r>
            <a:r>
              <a:rPr lang="pl-PL" dirty="0"/>
              <a:t> pomiędzy procesem stochastycznym a tym samym procesem przesuniętym o pewien odcinek czasu. Określamy ją wzorem:</a:t>
            </a:r>
          </a:p>
          <a:p>
            <a:endParaRPr lang="pl-PL" dirty="0"/>
          </a:p>
          <a:p>
            <a:r>
              <a:rPr lang="pl-PL" dirty="0"/>
              <a:t>czyli inaczej:</a:t>
            </a:r>
          </a:p>
          <a:p>
            <a:endParaRPr lang="pl-PL" dirty="0"/>
          </a:p>
          <a:p>
            <a:r>
              <a:rPr lang="pl-PL" dirty="0"/>
              <a:t>gdy </a:t>
            </a:r>
            <a:r>
              <a:rPr lang="pl-PL" i="1" dirty="0"/>
              <a:t>t</a:t>
            </a:r>
            <a:r>
              <a:rPr lang="pl-PL" i="1" baseline="-25000" dirty="0"/>
              <a:t>1</a:t>
            </a:r>
            <a:r>
              <a:rPr lang="pl-PL" i="1" dirty="0"/>
              <a:t> = t</a:t>
            </a:r>
            <a:r>
              <a:rPr lang="pl-PL" i="1" baseline="-25000" dirty="0"/>
              <a:t>2</a:t>
            </a:r>
            <a:r>
              <a:rPr lang="pl-PL" dirty="0"/>
              <a:t> to: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500438"/>
            <a:ext cx="44656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589588"/>
            <a:ext cx="3236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581525"/>
            <a:ext cx="46799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Autokorelacja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>
                <a:solidFill>
                  <a:srgbClr val="C00000"/>
                </a:solidFill>
              </a:rPr>
              <a:t>Autokorelacja</a:t>
            </a:r>
            <a:r>
              <a:rPr lang="pl-PL" dirty="0"/>
              <a:t> – statystyka opisująca, w jakim stopniu dany wyraz szeregu zależy od wyrazów poprzednich w szeregu czasowym. Autokorelacja jest funkcją, która argumentowi naturalnemu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dirty="0"/>
              <a:t> przypisuje wartość </a:t>
            </a:r>
            <a:r>
              <a:rPr lang="pl-PL" i="1" dirty="0">
                <a:solidFill>
                  <a:schemeClr val="bg2"/>
                </a:solidFill>
              </a:rPr>
              <a:t>współczynnika korelacji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i="1" dirty="0">
                <a:solidFill>
                  <a:schemeClr val="bg2"/>
                </a:solidFill>
              </a:rPr>
              <a:t>Pearsona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dirty="0"/>
              <a:t>pomiędzy szeregiem czasowym a tym samym szeregiem cofniętym 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dirty="0"/>
              <a:t> jednostek czasu.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868863"/>
            <a:ext cx="75930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Przykłady zastosowań – </a:t>
            </a:r>
            <a:br>
              <a:rPr lang="pl-PL" sz="2400"/>
            </a:br>
            <a:r>
              <a:rPr lang="pl-PL" sz="2400"/>
              <a:t>prognozowanie cen akcji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Niemal wszystkie </a:t>
            </a:r>
            <a:r>
              <a:rPr lang="pl-PL" dirty="0">
                <a:solidFill>
                  <a:schemeClr val="bg2"/>
                </a:solidFill>
              </a:rPr>
              <a:t>akcje zmieniają swoje ceny codziennie</a:t>
            </a:r>
            <a:r>
              <a:rPr lang="pl-PL" dirty="0"/>
              <a:t>, a duża ich część w sposób niemal ciągły. </a:t>
            </a: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Wykresy </a:t>
            </a:r>
            <a:r>
              <a:rPr lang="pl-PL" dirty="0"/>
              <a:t>cen przedstawiają, w zależności od nastawienia obserwatora, </a:t>
            </a:r>
            <a:r>
              <a:rPr lang="pl-PL" dirty="0">
                <a:solidFill>
                  <a:schemeClr val="bg2"/>
                </a:solidFill>
              </a:rPr>
              <a:t>efekt równoważenia się sił popytu i podaży, dyskontowanie przyszłych zdarzeń, reakcje na wydarzenia historyczne, efekt manipulacji akcjami, wpływ kosmosu bądź też całkowicie przypadkowe ruchy Browna</a:t>
            </a:r>
            <a:r>
              <a:rPr lang="pl-PL" dirty="0"/>
              <a:t>. </a:t>
            </a: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Te </a:t>
            </a:r>
            <a:r>
              <a:rPr lang="pl-PL" dirty="0"/>
              <a:t>bądź jeszcze inne przyczyny zmian cen usiłuje się wykorzystać w </a:t>
            </a:r>
            <a:r>
              <a:rPr lang="pl-PL" dirty="0">
                <a:solidFill>
                  <a:schemeClr val="bg2"/>
                </a:solidFill>
              </a:rPr>
              <a:t>analizie historycznych przebiegów i próbie prognozowania</a:t>
            </a:r>
            <a:r>
              <a:rPr lang="pl-PL" dirty="0"/>
              <a:t> przyszłego zachowania cen. 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651944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pl-PL" sz="1600" dirty="0">
                <a:solidFill>
                  <a:schemeClr val="bg2"/>
                </a:solidFill>
                <a:latin typeface="Georgia" pitchFamily="18" charset="0"/>
              </a:rPr>
              <a:t>Źródło: </a:t>
            </a:r>
            <a:r>
              <a:rPr lang="pl-PL" sz="1600" i="1" dirty="0">
                <a:solidFill>
                  <a:schemeClr val="bg2"/>
                </a:solidFill>
                <a:latin typeface="Georgia" pitchFamily="18" charset="0"/>
              </a:rPr>
              <a:t>Prognozowanie cen - kilka trudnych pojęć</a:t>
            </a:r>
            <a:r>
              <a:rPr lang="pl-PL" sz="1600" dirty="0">
                <a:solidFill>
                  <a:schemeClr val="bg2"/>
                </a:solidFill>
                <a:latin typeface="Georgia" pitchFamily="18" charset="0"/>
              </a:rPr>
              <a:t>, Wierzbicki M., Analiza portfelowa, </a:t>
            </a:r>
            <a:r>
              <a:rPr lang="pl-PL" sz="1600" dirty="0" err="1">
                <a:solidFill>
                  <a:schemeClr val="bg2"/>
                </a:solidFill>
                <a:latin typeface="Georgia" pitchFamily="18" charset="0"/>
              </a:rPr>
              <a:t>Motte.pl</a:t>
            </a:r>
            <a:endParaRPr lang="pl-PL" sz="1600" dirty="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Prognozowanie cen akcji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/>
              <a:t>Zgodnie z definicją procesem stochastycznym będzie zmiana cen akcji w przypadku, gdy </a:t>
            </a:r>
            <a:r>
              <a:rPr lang="pl-PL" sz="2400" dirty="0">
                <a:solidFill>
                  <a:schemeClr val="bg2"/>
                </a:solidFill>
              </a:rPr>
              <a:t>nie znamy jej przyszłej wartości</a:t>
            </a:r>
            <a:r>
              <a:rPr lang="pl-PL" sz="2400" dirty="0"/>
              <a:t> bądź możemy ją określić wyłącznie związkami statystycznymi. </a:t>
            </a:r>
            <a:endParaRPr lang="pl-PL" sz="24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Jednak </a:t>
            </a:r>
            <a:r>
              <a:rPr lang="pl-PL" sz="2400" dirty="0"/>
              <a:t>definicję tą spełni również inwestycja, składająca się z akcji, których przyszłe zachowanie jest całkowicie deterministyczne i przewidywalne, ale </a:t>
            </a:r>
            <a:r>
              <a:rPr lang="pl-PL" sz="2400" dirty="0">
                <a:solidFill>
                  <a:schemeClr val="bg2"/>
                </a:solidFill>
              </a:rPr>
              <a:t>moment realizacji naszych zleceń jest przypadkowy</a:t>
            </a:r>
            <a:r>
              <a:rPr lang="pl-PL" sz="2400" dirty="0"/>
              <a:t> i nie zależy od nas (na przykład opóźnienie realizacji naszego zlecenia wynika z obciążenia łącza nie związanego z liczbą zleceń). </a:t>
            </a:r>
            <a:endParaRPr lang="pl-PL" sz="24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dirty="0"/>
              <a:t>tym drugim przypadku stochastyczność procesu wynika z </a:t>
            </a:r>
            <a:r>
              <a:rPr lang="pl-PL" sz="2400" dirty="0">
                <a:solidFill>
                  <a:schemeClr val="bg2"/>
                </a:solidFill>
              </a:rPr>
              <a:t>losowego momentu włączania akcji do portfela</a:t>
            </a:r>
            <a:r>
              <a:rPr lang="pl-PL" sz="2400" dirty="0"/>
              <a:t> (lub usuwania), a nie z nieznajomości ich przyszłego zachowania.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Prognozowanie cen akcji</a:t>
            </a:r>
            <a:r>
              <a:rPr lang="pl-PL" sz="2400" b="1"/>
              <a:t>  </a:t>
            </a:r>
            <a:br>
              <a:rPr lang="pl-PL" sz="2400" b="1"/>
            </a:br>
            <a:r>
              <a:rPr lang="pl-PL" sz="2400" b="1"/>
              <a:t>– </a:t>
            </a:r>
            <a:r>
              <a:rPr lang="pl-PL" sz="2400"/>
              <a:t>Ciągi Markowa (1)</a:t>
            </a:r>
            <a:endParaRPr lang="pl-PL" sz="2400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5"/>
            <a:ext cx="9144000" cy="5544616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Ciąg Markowa</a:t>
            </a:r>
            <a:r>
              <a:rPr lang="pl-PL" sz="2400" dirty="0"/>
              <a:t> to taki proces stochastyczny, w którym określone są związki probabilistyczne przyszłych zdarzeń w zależności od wcześniej występujących</a:t>
            </a:r>
            <a:r>
              <a:rPr lang="pl-PL" sz="2400" dirty="0" smtClean="0"/>
              <a:t>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Klasyczny</a:t>
            </a:r>
            <a:r>
              <a:rPr lang="pl-PL" sz="2400" dirty="0"/>
              <a:t>, prosty przykład to zjawisko w którym </a:t>
            </a:r>
            <a:r>
              <a:rPr lang="pl-PL" sz="2400" dirty="0">
                <a:solidFill>
                  <a:schemeClr val="bg2"/>
                </a:solidFill>
              </a:rPr>
              <a:t>prawdopodobieństwo, że jutrzejsza zmiana będzie miała ten sam znak</a:t>
            </a:r>
            <a:r>
              <a:rPr lang="pl-PL" sz="2400" dirty="0"/>
              <a:t> co dzisiejsza jest większe, niż to, że znak będzie przeciwny.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Tak </a:t>
            </a:r>
            <a:r>
              <a:rPr lang="pl-PL" sz="2400" dirty="0"/>
              <a:t>określony proces jest ciągiem Markowa </a:t>
            </a:r>
            <a:r>
              <a:rPr lang="pl-PL" sz="2400" dirty="0">
                <a:solidFill>
                  <a:schemeClr val="bg2"/>
                </a:solidFill>
              </a:rPr>
              <a:t>pierwszego rzędu</a:t>
            </a:r>
            <a:r>
              <a:rPr lang="pl-PL" sz="2400" dirty="0"/>
              <a:t>, to znaczy jutrzejsze zachowanie zależy (w sensie statystycznym) tylko i wyłącznie od </a:t>
            </a:r>
            <a:r>
              <a:rPr lang="pl-PL" sz="2400" dirty="0">
                <a:solidFill>
                  <a:schemeClr val="bg2"/>
                </a:solidFill>
              </a:rPr>
              <a:t>dzisiejszej</a:t>
            </a:r>
            <a:r>
              <a:rPr lang="pl-PL" sz="2400" dirty="0"/>
              <a:t> zmiany.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Jeśli </a:t>
            </a:r>
            <a:r>
              <a:rPr lang="pl-PL" sz="2400" dirty="0"/>
              <a:t>prawdopodobieństwo jutrzejszego zachowania zależy od </a:t>
            </a:r>
            <a:r>
              <a:rPr lang="pl-PL" sz="2400" dirty="0">
                <a:solidFill>
                  <a:schemeClr val="bg2"/>
                </a:solidFill>
              </a:rPr>
              <a:t>dzisiejszej i wczorajszej</a:t>
            </a:r>
            <a:r>
              <a:rPr lang="pl-PL" sz="2400" dirty="0"/>
              <a:t> zmiany wtedy jest to proces </a:t>
            </a:r>
            <a:r>
              <a:rPr lang="pl-PL" sz="2400" dirty="0">
                <a:solidFill>
                  <a:schemeClr val="bg2"/>
                </a:solidFill>
              </a:rPr>
              <a:t>drugiego rzędu</a:t>
            </a:r>
            <a:r>
              <a:rPr lang="pl-PL" sz="2400" dirty="0"/>
              <a:t>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Jeśli </a:t>
            </a:r>
            <a:r>
              <a:rPr lang="pl-PL" sz="2400" dirty="0"/>
              <a:t>jutrzejsze zachowanie jest całkowicie </a:t>
            </a:r>
            <a:r>
              <a:rPr lang="pl-PL" sz="2400" dirty="0">
                <a:solidFill>
                  <a:schemeClr val="bg2"/>
                </a:solidFill>
              </a:rPr>
              <a:t>niezależne</a:t>
            </a:r>
            <a:r>
              <a:rPr lang="pl-PL" sz="2400" dirty="0"/>
              <a:t> od wcześniejszych notowań mamy do czynienia z ciągiem Markowa </a:t>
            </a:r>
            <a:r>
              <a:rPr lang="pl-PL" sz="2400" dirty="0">
                <a:solidFill>
                  <a:schemeClr val="bg2"/>
                </a:solidFill>
              </a:rPr>
              <a:t>zerowego rzędu</a:t>
            </a:r>
            <a:r>
              <a:rPr lang="pl-PL" sz="2400" dirty="0"/>
              <a:t> (bez względu jakie było zachowanie historyczne przyszłe zmiany będą określone takimi samymi związkami prawdopodobieństw).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Warto </a:t>
            </a:r>
            <a:r>
              <a:rPr lang="pl-PL" sz="2400" dirty="0"/>
              <a:t>zauważyć, że właśnie takie założenie jest wykorzystywane w analizie portfelowej. Tak więc nawet fakt, że przyszłość nie zależy od przeszłości może być w jakiś sposób wykorzystany w procesie inwestycyjnym.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Prognozowanie cen akcji</a:t>
            </a:r>
            <a:r>
              <a:rPr lang="pl-PL" sz="2400" b="1"/>
              <a:t>  </a:t>
            </a:r>
            <a:br>
              <a:rPr lang="pl-PL" sz="2400" b="1"/>
            </a:br>
            <a:r>
              <a:rPr lang="pl-PL" sz="2400" b="1"/>
              <a:t>– </a:t>
            </a:r>
            <a:r>
              <a:rPr lang="pl-PL" sz="2400"/>
              <a:t>Ciągi Markowa (2)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Jeżeli inwestor uznaje na przykład wpływ RSI wyliczanego na bazie ostatnich </a:t>
            </a:r>
            <a:r>
              <a:rPr lang="pl-PL" sz="2400" dirty="0">
                <a:solidFill>
                  <a:schemeClr val="bg2"/>
                </a:solidFill>
              </a:rPr>
              <a:t>14 sesji</a:t>
            </a:r>
            <a:r>
              <a:rPr lang="pl-PL" sz="2400" dirty="0"/>
              <a:t>, na przyszłe zachowanie ceny to możemy (z pewnym przybliżeniem) uznać go za zwolennika tezy iż ceny są procesem Markowa </a:t>
            </a:r>
            <a:r>
              <a:rPr lang="pl-PL" sz="2400" dirty="0">
                <a:solidFill>
                  <a:schemeClr val="bg2"/>
                </a:solidFill>
              </a:rPr>
              <a:t>14 rzędu</a:t>
            </a:r>
            <a:r>
              <a:rPr lang="pl-PL" sz="2400" dirty="0"/>
              <a:t>. </a:t>
            </a:r>
            <a:endParaRPr lang="pl-PL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Praktyczne </a:t>
            </a:r>
            <a:r>
              <a:rPr lang="pl-PL" sz="2400" dirty="0"/>
              <a:t>zastosowanie prawdopodobieństwa warunkowego (występującego w regułach Markowa) polega w tym przypadku na określeniu jaki jest związek pomiędzy zachowaniem RSI a przyszła ceną. </a:t>
            </a:r>
            <a:endParaRPr lang="pl-PL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Jeśli </a:t>
            </a:r>
            <a:r>
              <a:rPr lang="pl-PL" sz="2400" dirty="0"/>
              <a:t>na przykład w dotychczasowych przebiegach regularnie (</a:t>
            </a:r>
            <a:r>
              <a:rPr lang="pl-PL" sz="2400" dirty="0">
                <a:solidFill>
                  <a:schemeClr val="bg2"/>
                </a:solidFill>
              </a:rPr>
              <a:t>w 7 przypadkach na 10</a:t>
            </a:r>
            <a:r>
              <a:rPr lang="pl-PL" sz="2400" dirty="0"/>
              <a:t>) powtarzały się wzrosty cen po przebiciu przez RSI od dołu wartości 30 oznacza to, że </a:t>
            </a:r>
            <a:r>
              <a:rPr lang="pl-PL" sz="2400" dirty="0">
                <a:solidFill>
                  <a:schemeClr val="bg2"/>
                </a:solidFill>
              </a:rPr>
              <a:t>warunkowe  prawdopodobieństwo</a:t>
            </a:r>
            <a:r>
              <a:rPr lang="pl-PL" sz="2400" dirty="0"/>
              <a:t> wzrostu w takiej sytuacji wynosi 70 procent.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Prognozowanie cen akcji</a:t>
            </a:r>
            <a:r>
              <a:rPr lang="pl-PL" sz="2400" b="1"/>
              <a:t>  </a:t>
            </a:r>
            <a:br>
              <a:rPr lang="pl-PL" sz="2400" b="1"/>
            </a:br>
            <a:r>
              <a:rPr lang="pl-PL" sz="2400" b="1"/>
              <a:t>– </a:t>
            </a:r>
            <a:r>
              <a:rPr lang="pl-PL" sz="2400"/>
              <a:t>Ciągi Markowa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229600" cy="5113337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Należy pamiętać, że proces Markowa bazuje wyłącznie na rozkładzie </a:t>
            </a:r>
            <a:r>
              <a:rPr lang="pl-PL" sz="2400" dirty="0">
                <a:solidFill>
                  <a:schemeClr val="bg2"/>
                </a:solidFill>
              </a:rPr>
              <a:t>prawdopodobieństw warunkowych</a:t>
            </a:r>
            <a:r>
              <a:rPr lang="pl-PL" sz="2400" dirty="0"/>
              <a:t>. </a:t>
            </a:r>
            <a:endParaRPr lang="pl-PL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Może </a:t>
            </a:r>
            <a:r>
              <a:rPr lang="pl-PL" sz="2400" dirty="0"/>
              <a:t>się więc zdarzyć, że mamy do czynienia </a:t>
            </a:r>
            <a:r>
              <a:rPr lang="pl-PL" sz="2400" dirty="0" smtClean="0"/>
              <a:t>z deterministycznym </a:t>
            </a:r>
            <a:r>
              <a:rPr lang="pl-PL" sz="2400" dirty="0"/>
              <a:t>procesem chaotycznym, w którym jutrzejsze zachowanie określone jest ścisłym wzorem, a mimo to proces będzie sprawiał wrażenie, że jest zerowego rzędu (to znaczy zupełnie nie zależy od przeszłości). </a:t>
            </a:r>
            <a:endParaRPr lang="pl-PL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 smtClean="0"/>
              <a:t>Wynika </a:t>
            </a:r>
            <a:r>
              <a:rPr lang="pl-PL" sz="2400" dirty="0"/>
              <a:t>to z faktu, że bardzo podobne, niemal identyczne zachowanie historyczne może skutkować zupełnie różnym zachowaniem w przyszłości. Tak więc mimo tego, że proces chaotyczny oznacza się istnieniem tak zwanej długoterminowej pamięci zachowania wykrycie tej zależności może być trudne bądź niemożliwe.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Prognozowanie cen akcji</a:t>
            </a:r>
            <a:r>
              <a:rPr lang="pl-PL" sz="2400" b="1"/>
              <a:t>  </a:t>
            </a:r>
            <a:br>
              <a:rPr lang="pl-PL" sz="2400" b="1"/>
            </a:br>
            <a:r>
              <a:rPr lang="pl-PL" sz="2400" b="1"/>
              <a:t>– </a:t>
            </a:r>
            <a:r>
              <a:rPr lang="pl-PL" sz="2400"/>
              <a:t>proces stacjonarny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2968" cy="5544615"/>
          </a:xfrm>
        </p:spPr>
        <p:txBody>
          <a:bodyPr>
            <a:normAutofit lnSpcReduction="10000"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Proces stacjonarny</a:t>
            </a:r>
            <a:r>
              <a:rPr lang="pl-PL" sz="2400" dirty="0"/>
              <a:t> – związki probabilistyczne są stałe i nie zależą od zmiennej niezależnej, prawdopodobieństwo wystąpienia pewnej sytuacji nie zmienia się w miarę upływu czasu.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Otóż jeśli proces ten jest stacjonarny oznacza to, że </a:t>
            </a:r>
            <a:r>
              <a:rPr lang="pl-PL" sz="2400" dirty="0">
                <a:solidFill>
                  <a:schemeClr val="bg2"/>
                </a:solidFill>
              </a:rPr>
              <a:t>wyznaczone w przeszłości prawdopodobieństwa będą w przyszłości takie same</a:t>
            </a:r>
            <a:r>
              <a:rPr lang="pl-PL" sz="2400" dirty="0"/>
              <a:t>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Tak więc jeśli przebicie od dołu wartości 30 przez RSI skutkowało kiedyś wzrostem z prawdopodobieństwem 70%, to w przyszłości pozostanie tak samo. Jeśli proces nie jest stacjonarny, historycznie wyznaczone prawdopodobieństwo warunkowe zmieni się. Może się więc okazać, że ta sama sytuacja skutkuje teraz prawdopodobieństwem wzrostu aż w 75 lub tylko w 65 procentach.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Gdyby przyjąć, że zachowanie cen akcji jest procesem </a:t>
            </a:r>
            <a:r>
              <a:rPr lang="pl-PL" sz="2400" i="1" dirty="0">
                <a:solidFill>
                  <a:schemeClr val="bg2"/>
                </a:solidFill>
              </a:rPr>
              <a:t>niestacjonarnym</a:t>
            </a:r>
            <a:r>
              <a:rPr lang="pl-PL" sz="2400" dirty="0"/>
              <a:t> o nieznanej zmianie sposobu zachowania oznaczałoby to, że do prognozowania przyszłych cen potrzebna byłaby wiedza o przyszłym charakterze tego procesu, natomiast zupełnie nieprzydatna byłaby wiedza o wcześniejszym zachowaniu.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 stochastyczny (2)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i="1" dirty="0">
                <a:solidFill>
                  <a:schemeClr val="bg2"/>
                </a:solidFill>
              </a:rPr>
              <a:t>dystrybuanta</a:t>
            </a:r>
            <a:r>
              <a:rPr lang="pl-PL" i="1" dirty="0"/>
              <a:t> procesu stochastycznego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(łączne </a:t>
            </a:r>
            <a:r>
              <a:rPr lang="pl-PL" dirty="0"/>
              <a:t>prawdopodobieństwo zaistnienia </a:t>
            </a:r>
            <a:r>
              <a:rPr lang="pl-PL" i="1" dirty="0"/>
              <a:t>n</a:t>
            </a:r>
            <a:r>
              <a:rPr lang="pl-PL" dirty="0"/>
              <a:t> </a:t>
            </a:r>
            <a:r>
              <a:rPr lang="pl-PL" dirty="0" smtClean="0"/>
              <a:t>zdarzeń):</a:t>
            </a:r>
            <a:endParaRPr lang="pl-PL" dirty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  <a:p>
            <a:pPr marL="179388" indent="-179388">
              <a:buFont typeface="Arial" pitchFamily="34" charset="0"/>
              <a:buChar char="•"/>
            </a:pPr>
            <a:r>
              <a:rPr lang="pl-PL" i="1" dirty="0">
                <a:solidFill>
                  <a:schemeClr val="bg2"/>
                </a:solidFill>
              </a:rPr>
              <a:t>gęstość</a:t>
            </a:r>
            <a:r>
              <a:rPr lang="pl-PL" i="1" dirty="0"/>
              <a:t> procesu stochastycznego</a:t>
            </a:r>
            <a:r>
              <a:rPr lang="pl-PL" dirty="0"/>
              <a:t> wyrażamy wzorem: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  <a:p>
            <a:pPr marL="179388" indent="-179388"/>
            <a:r>
              <a:rPr lang="pl-PL" dirty="0" smtClean="0"/>
              <a:t>	dla </a:t>
            </a:r>
            <a:r>
              <a:rPr lang="pl-PL" i="1" dirty="0"/>
              <a:t>n</a:t>
            </a:r>
            <a:r>
              <a:rPr lang="pl-PL" dirty="0"/>
              <a:t> = 1 mamy: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80279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7993062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45125"/>
            <a:ext cx="36004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Modelowanie procesów ekonomicznych (1)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/>
              <a:t>Podstawowymi modelami stacjonarnych procesów</a:t>
            </a:r>
          </a:p>
          <a:p>
            <a:pPr>
              <a:lnSpc>
                <a:spcPct val="90000"/>
              </a:lnSpc>
            </a:pPr>
            <a:r>
              <a:rPr lang="pl-PL"/>
              <a:t>ekonomicznych są:</a:t>
            </a:r>
          </a:p>
          <a:p>
            <a:pPr lvl="1">
              <a:lnSpc>
                <a:spcPct val="90000"/>
              </a:lnSpc>
            </a:pPr>
            <a:r>
              <a:rPr lang="pl-PL"/>
              <a:t>modele autoregresyjne – </a:t>
            </a:r>
            <a:r>
              <a:rPr lang="pl-PL" i="1"/>
              <a:t>AR</a:t>
            </a:r>
            <a:r>
              <a:rPr lang="pl-PL"/>
              <a:t>,</a:t>
            </a:r>
          </a:p>
          <a:p>
            <a:pPr lvl="1">
              <a:lnSpc>
                <a:spcPct val="90000"/>
              </a:lnSpc>
            </a:pPr>
            <a:r>
              <a:rPr lang="pl-PL"/>
              <a:t>modele średniej ruchomej – </a:t>
            </a:r>
            <a:r>
              <a:rPr lang="pl-PL" i="1"/>
              <a:t>MA</a:t>
            </a:r>
            <a:r>
              <a:rPr lang="pl-PL"/>
              <a:t>,</a:t>
            </a:r>
          </a:p>
          <a:p>
            <a:pPr lvl="1">
              <a:lnSpc>
                <a:spcPct val="90000"/>
              </a:lnSpc>
            </a:pPr>
            <a:r>
              <a:rPr lang="pl-PL"/>
              <a:t>modele mieszane – </a:t>
            </a:r>
            <a:r>
              <a:rPr lang="pl-PL" i="1"/>
              <a:t>ARMA</a:t>
            </a:r>
            <a:r>
              <a:rPr lang="pl-PL"/>
              <a:t>,</a:t>
            </a:r>
          </a:p>
          <a:p>
            <a:pPr lvl="1">
              <a:lnSpc>
                <a:spcPct val="90000"/>
              </a:lnSpc>
            </a:pPr>
            <a:r>
              <a:rPr lang="pl-PL"/>
              <a:t>modele </a:t>
            </a:r>
            <a:r>
              <a:rPr lang="pl-PL" i="1"/>
              <a:t>ARCH</a:t>
            </a:r>
            <a:r>
              <a:rPr lang="pl-PL"/>
              <a:t> i </a:t>
            </a:r>
            <a:r>
              <a:rPr lang="pl-PL" i="1"/>
              <a:t>GARCH</a:t>
            </a:r>
            <a:r>
              <a:rPr lang="pl-PL"/>
              <a:t>.</a:t>
            </a:r>
          </a:p>
          <a:p>
            <a:pPr>
              <a:lnSpc>
                <a:spcPct val="90000"/>
              </a:lnSpc>
            </a:pPr>
            <a:r>
              <a:rPr lang="pl-PL"/>
              <a:t>Niestacjonarne modele:</a:t>
            </a:r>
          </a:p>
          <a:p>
            <a:pPr lvl="1">
              <a:lnSpc>
                <a:spcPct val="90000"/>
              </a:lnSpc>
            </a:pPr>
            <a:r>
              <a:rPr lang="pl-PL"/>
              <a:t>błądzenie przypadkowe</a:t>
            </a:r>
          </a:p>
          <a:p>
            <a:pPr lvl="1">
              <a:lnSpc>
                <a:spcPct val="90000"/>
              </a:lnSpc>
            </a:pPr>
            <a:r>
              <a:rPr lang="pl-PL"/>
              <a:t>błądzenie przypadkowe z dryftem</a:t>
            </a:r>
          </a:p>
          <a:p>
            <a:pPr lvl="1">
              <a:lnSpc>
                <a:spcPct val="90000"/>
              </a:lnSpc>
            </a:pPr>
            <a:r>
              <a:rPr lang="pl-PL"/>
              <a:t>model </a:t>
            </a:r>
            <a:r>
              <a:rPr lang="pl-PL" i="1"/>
              <a:t>ARIMA(p,r,q)</a:t>
            </a:r>
            <a:r>
              <a:rPr lang="pl-PL"/>
              <a:t> </a:t>
            </a:r>
          </a:p>
          <a:p>
            <a:pPr>
              <a:lnSpc>
                <a:spcPct val="90000"/>
              </a:lnSpc>
            </a:pPr>
            <a:r>
              <a:rPr lang="pl-PL"/>
              <a:t>Wykorzystuje się je do opisu i prognozowania zjawisk finansowych.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Modelowanie procesów ekonomicznych (2)</a:t>
            </a:r>
            <a:r>
              <a:rPr lang="pl-PL"/>
              <a:t>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Badając procesy ekonomiczne na podstawie szeregów czasowych wyróżnia się zazwyczaj </a:t>
            </a:r>
            <a:r>
              <a:rPr lang="pl-PL" sz="2400" dirty="0">
                <a:solidFill>
                  <a:schemeClr val="bg2"/>
                </a:solidFill>
              </a:rPr>
              <a:t>składnik trendu</a:t>
            </a:r>
            <a:r>
              <a:rPr lang="pl-PL" sz="2400" dirty="0"/>
              <a:t>. </a:t>
            </a:r>
            <a:endParaRPr lang="pl-PL" sz="2400" dirty="0" smtClean="0"/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Jednak </a:t>
            </a:r>
            <a:r>
              <a:rPr lang="pl-PL" sz="2400" dirty="0"/>
              <a:t>pojęcie trendu można rozumieć dwojako, tzn. jako trend deterministyczny i </a:t>
            </a:r>
            <a:r>
              <a:rPr lang="pl-PL" sz="2400" dirty="0">
                <a:solidFill>
                  <a:schemeClr val="bg2"/>
                </a:solidFill>
              </a:rPr>
              <a:t>trend stochastyczny</a:t>
            </a:r>
            <a:r>
              <a:rPr lang="pl-PL" sz="2400" dirty="0"/>
              <a:t>. Rozstrzygnięcie, którą z dwóch koncepcji trendu, należy przyjąć, dotyczy zagadnienia identyfikacji modelu generującego dane. 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Trend procesu ekonomicznego należy odnosić do dwóch charakterystyk procesu: do średniej i wariancji. </a:t>
            </a:r>
            <a:endParaRPr lang="pl-PL" sz="2400" dirty="0" smtClean="0"/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dirty="0"/>
              <a:t>pierwszym przypadku mówimy o trendzie deterministycznym, w drugim - o trendzie stochastycznym. 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Identyfikacja modeli AR, MA oraz ARMA może zostać przeprowadzona przy użyciu specjalnych narzędzi:</a:t>
            </a:r>
          </a:p>
          <a:p>
            <a:pPr marL="630238" lvl="1" indent="-269875">
              <a:lnSpc>
                <a:spcPct val="80000"/>
              </a:lnSpc>
              <a:buNone/>
            </a:pPr>
            <a:r>
              <a:rPr lang="pl-PL" sz="2000" dirty="0"/>
              <a:t>1. Zastosowanie kryteriów informacyjnych </a:t>
            </a:r>
            <a:r>
              <a:rPr lang="pl-PL" sz="2000" dirty="0" err="1"/>
              <a:t>Akaike’a</a:t>
            </a:r>
            <a:r>
              <a:rPr lang="pl-PL" sz="2000" dirty="0"/>
              <a:t> lub Schwarza.</a:t>
            </a:r>
          </a:p>
          <a:p>
            <a:pPr marL="630238" lvl="1" indent="-269875">
              <a:lnSpc>
                <a:spcPct val="80000"/>
              </a:lnSpc>
              <a:buNone/>
            </a:pPr>
            <a:r>
              <a:rPr lang="pl-PL" sz="2000" dirty="0"/>
              <a:t>2. Badanie istotności parametrów strukturalnych modelu (test </a:t>
            </a:r>
            <a:r>
              <a:rPr lang="pl-PL" sz="2000" dirty="0" err="1"/>
              <a:t>t-Studenta</a:t>
            </a:r>
            <a:r>
              <a:rPr lang="pl-PL" sz="2000" dirty="0"/>
              <a:t>) oraz badanie autokorelacji reszt (np. test </a:t>
            </a:r>
            <a:r>
              <a:rPr lang="pl-PL" sz="2000" dirty="0" err="1"/>
              <a:t>Durbina-Watsona</a:t>
            </a:r>
            <a:r>
              <a:rPr lang="pl-PL" sz="2000" dirty="0"/>
              <a:t> lub </a:t>
            </a:r>
            <a:r>
              <a:rPr lang="pl-PL" sz="2000" dirty="0" err="1"/>
              <a:t>Ljunga-Boxa</a:t>
            </a:r>
            <a:r>
              <a:rPr lang="pl-PL" sz="2000" dirty="0"/>
              <a:t>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Modelowanie procesów ekonomicznych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Często do opisu trendu deterministycznego wykorzystuje się </a:t>
            </a:r>
            <a:r>
              <a:rPr lang="pl-PL" dirty="0">
                <a:solidFill>
                  <a:schemeClr val="bg2"/>
                </a:solidFill>
              </a:rPr>
              <a:t>wielomianową funkcję zmiennej czasowej </a:t>
            </a:r>
            <a:r>
              <a:rPr lang="pl-PL" i="1" dirty="0">
                <a:solidFill>
                  <a:schemeClr val="bg2"/>
                </a:solidFill>
              </a:rPr>
              <a:t>t</a:t>
            </a:r>
            <a:r>
              <a:rPr lang="pl-PL" dirty="0"/>
              <a:t>, wtedy stochastyczny proces ekonomiczny zawierający trend deterministyczny ma postać: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	jest stacjonarnym procesem o średniej zero oraz stałej i skończonej wariancji.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771800" y="2996952"/>
          <a:ext cx="2952750" cy="1241425"/>
        </p:xfrm>
        <a:graphic>
          <a:graphicData uri="http://schemas.openxmlformats.org/presentationml/2006/ole">
            <p:oleObj spid="_x0000_s47110" name="Równanie" r:id="rId3" imgW="1054080" imgH="444240" progId="">
              <p:embed/>
            </p:oleObj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84213" y="3933056"/>
          <a:ext cx="481012" cy="576065"/>
        </p:xfrm>
        <a:graphic>
          <a:graphicData uri="http://schemas.openxmlformats.org/presentationml/2006/ole">
            <p:oleObj spid="_x0000_s47112" name="Równanie" r:id="rId4" imgW="177569" imgH="202936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Modelowanie procesów ekonomicznych (4)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5"/>
            <a:ext cx="8363272" cy="5257006"/>
          </a:xfrm>
        </p:spPr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W przedziale skończonym trend w wartości średniej nazywa się trendem lokalnym, co jest równoznaczne z traktowaniem procesu jako realizacji </a:t>
            </a:r>
            <a:r>
              <a:rPr lang="pl-PL" i="1" dirty="0">
                <a:solidFill>
                  <a:schemeClr val="bg2"/>
                </a:solidFill>
              </a:rPr>
              <a:t>stacjonarnego w szerszym sensie</a:t>
            </a:r>
            <a:r>
              <a:rPr lang="pl-PL" dirty="0"/>
              <a:t> procesu,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/>
              <a:t>o stałej średniej i wariancji oraz kowariancji zależnej tylko od odstępu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i="1" dirty="0">
                <a:solidFill>
                  <a:schemeClr val="bg2"/>
                </a:solidFill>
              </a:rPr>
              <a:t>Trend stochastyczny</a:t>
            </a:r>
            <a:r>
              <a:rPr lang="pl-PL" i="1" dirty="0"/>
              <a:t> </a:t>
            </a:r>
            <a:r>
              <a:rPr lang="pl-PL" dirty="0"/>
              <a:t>mają procesy ekonomiczne, które są zintegrowane.  Ogólnie zintegrowany proces można przedstawić jako proces </a:t>
            </a:r>
            <a:r>
              <a:rPr lang="pl-PL" i="1" dirty="0"/>
              <a:t>ARIMA(</a:t>
            </a:r>
            <a:r>
              <a:rPr lang="pl-PL" i="1" dirty="0" err="1"/>
              <a:t>p,r,q</a:t>
            </a:r>
            <a:r>
              <a:rPr lang="pl-PL" i="1" dirty="0"/>
              <a:t>)</a:t>
            </a:r>
            <a:r>
              <a:rPr lang="pl-PL" dirty="0"/>
              <a:t> o postaci: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endParaRPr lang="pl-PL" dirty="0"/>
          </a:p>
          <a:p>
            <a:pPr marL="179388" indent="-179388">
              <a:lnSpc>
                <a:spcPct val="90000"/>
              </a:lnSpc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355976" y="3068960"/>
          <a:ext cx="1692275" cy="450850"/>
        </p:xfrm>
        <a:graphic>
          <a:graphicData uri="http://schemas.openxmlformats.org/presentationml/2006/ole">
            <p:oleObj spid="_x0000_s48132" name="Równanie" r:id="rId3" imgW="571252" imgH="152334" progId="">
              <p:embed/>
            </p:oleObj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39552" y="4869160"/>
          <a:ext cx="7775575" cy="554037"/>
        </p:xfrm>
        <a:graphic>
          <a:graphicData uri="http://schemas.openxmlformats.org/presentationml/2006/ole">
            <p:oleObj spid="_x0000_s48134" name="Równanie" r:id="rId4" imgW="32131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Modelowanie procesów ekonomicznych (5)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/>
              <a:t>Dla danego modelu ekonometrycznego decydujące jest określenie </a:t>
            </a:r>
            <a:r>
              <a:rPr lang="pl-PL" sz="2400" dirty="0">
                <a:solidFill>
                  <a:schemeClr val="bg2"/>
                </a:solidFill>
              </a:rPr>
              <a:t>typu modelu trendu </a:t>
            </a:r>
            <a:r>
              <a:rPr lang="pl-PL" sz="2400" dirty="0"/>
              <a:t>na podstawie przebiegu funkcji autokorelacji.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/>
              <a:t>Dla zbadania właściwości modelu stosuje się rozmaite testy, w szczególności weryfikujące:</a:t>
            </a:r>
          </a:p>
          <a:p>
            <a:pPr lvl="1"/>
            <a:r>
              <a:rPr lang="pl-PL" sz="2000" dirty="0"/>
              <a:t>normalność rozkładu składnika losowego (test </a:t>
            </a:r>
            <a:r>
              <a:rPr lang="pl-PL" sz="2000" dirty="0" err="1"/>
              <a:t>Jarque’a-Bery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stałość wariancji (test </a:t>
            </a:r>
            <a:r>
              <a:rPr lang="pl-PL" sz="2000" dirty="0" err="1"/>
              <a:t>Breuscha-Pagana</a:t>
            </a:r>
            <a:r>
              <a:rPr lang="pl-PL" sz="2000" dirty="0"/>
              <a:t>, test </a:t>
            </a:r>
            <a:r>
              <a:rPr lang="pl-PL" sz="2000" dirty="0" err="1"/>
              <a:t>White’a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badanie rzędu autokorelacji składnika losowego (test </a:t>
            </a:r>
            <a:r>
              <a:rPr lang="pl-PL" sz="2000" dirty="0" err="1"/>
              <a:t>Durbina-Watsona</a:t>
            </a:r>
            <a:r>
              <a:rPr lang="pl-PL" sz="2000" dirty="0"/>
              <a:t>, test </a:t>
            </a:r>
            <a:r>
              <a:rPr lang="pl-PL" sz="2000" dirty="0" err="1"/>
              <a:t>Boxa-Ljunga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czy współczynniki regresji </a:t>
            </a:r>
            <a:r>
              <a:rPr lang="pl-PL" sz="2000" dirty="0" smtClean="0"/>
              <a:t>są </a:t>
            </a:r>
            <a:r>
              <a:rPr lang="pl-PL" sz="2000" dirty="0"/>
              <a:t>takie same dla wszystkich obserwacji (test </a:t>
            </a:r>
            <a:r>
              <a:rPr lang="pl-PL" sz="2000" dirty="0" err="1"/>
              <a:t>Chow’a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badanie rzędu zintegrowania szeregu (czy proces jest zintegrowany rzędu 0, czyli stacjonarny – test </a:t>
            </a:r>
            <a:r>
              <a:rPr lang="pl-PL" sz="2000" dirty="0" err="1"/>
              <a:t>Dickeya</a:t>
            </a:r>
            <a:r>
              <a:rPr lang="pl-PL" sz="2000" dirty="0"/>
              <a:t> Fullera)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Zastosowanie testu Dickeya-Fullera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5113337"/>
          </a:xfrm>
        </p:spPr>
        <p:txBody>
          <a:bodyPr/>
          <a:lstStyle/>
          <a:p>
            <a:r>
              <a:rPr lang="pl-PL" sz="2400" dirty="0"/>
              <a:t>Wyboru modelu trendu można dokonywać za pomocą testu </a:t>
            </a:r>
            <a:r>
              <a:rPr lang="pl-PL" sz="2400" dirty="0" err="1"/>
              <a:t>Dickeya-Fullera</a:t>
            </a:r>
            <a:r>
              <a:rPr lang="pl-PL" sz="2400" dirty="0"/>
              <a:t>. Test ten wykorzystano do wygenerowanych procesów o odmiennym typie niestacjonarności, tzn. do procesu z </a:t>
            </a:r>
            <a:r>
              <a:rPr lang="pl-PL" sz="2400" dirty="0">
                <a:solidFill>
                  <a:srgbClr val="C00000"/>
                </a:solidFill>
              </a:rPr>
              <a:t>trendem stochastycznym </a:t>
            </a:r>
            <a:r>
              <a:rPr lang="pl-PL" sz="2400" dirty="0"/>
              <a:t>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(1a) </a:t>
            </a:r>
            <a:r>
              <a:rPr lang="pl-PL" sz="2400" dirty="0"/>
              <a:t>model błądzenia przypadkowego </a:t>
            </a:r>
          </a:p>
          <a:p>
            <a:r>
              <a:rPr lang="pl-PL" sz="2400" dirty="0">
                <a:solidFill>
                  <a:srgbClr val="C00000"/>
                </a:solidFill>
              </a:rPr>
              <a:t>(1b) </a:t>
            </a:r>
            <a:r>
              <a:rPr lang="pl-PL" sz="2400" dirty="0"/>
              <a:t>model ARIMA(1,1,0) o postaci </a:t>
            </a:r>
          </a:p>
          <a:p>
            <a:r>
              <a:rPr lang="pl-PL" sz="2400" dirty="0"/>
              <a:t>do procesu z </a:t>
            </a:r>
            <a:r>
              <a:rPr lang="pl-PL" sz="2400" dirty="0">
                <a:solidFill>
                  <a:srgbClr val="C00000"/>
                </a:solidFill>
              </a:rPr>
              <a:t>trendem deterministycznym</a:t>
            </a:r>
            <a:r>
              <a:rPr lang="pl-PL" sz="2400" dirty="0"/>
              <a:t>:</a:t>
            </a:r>
          </a:p>
          <a:p>
            <a:r>
              <a:rPr lang="pl-PL" sz="2400" dirty="0">
                <a:solidFill>
                  <a:srgbClr val="C00000"/>
                </a:solidFill>
              </a:rPr>
              <a:t>(2a) </a:t>
            </a:r>
            <a:r>
              <a:rPr lang="pl-PL" sz="2400" dirty="0"/>
              <a:t>model z trendem liniowym o postaci 	</a:t>
            </a:r>
          </a:p>
          <a:p>
            <a:r>
              <a:rPr lang="pl-PL" sz="2400" dirty="0">
                <a:solidFill>
                  <a:srgbClr val="C00000"/>
                </a:solidFill>
              </a:rPr>
              <a:t>(2b) </a:t>
            </a:r>
            <a:r>
              <a:rPr lang="pl-PL" sz="2400" dirty="0"/>
              <a:t>model z trendem liniowym i autoregresją o postaci </a:t>
            </a:r>
          </a:p>
          <a:p>
            <a:r>
              <a:rPr lang="pl-PL" sz="2400" dirty="0"/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220072" y="2852936"/>
          <a:ext cx="1584325" cy="396875"/>
        </p:xfrm>
        <a:graphic>
          <a:graphicData uri="http://schemas.openxmlformats.org/presentationml/2006/ole">
            <p:oleObj spid="_x0000_s50180" name="Równanie" r:id="rId3" imgW="799753" imgH="203112" progId="">
              <p:embed/>
            </p:oleObj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932040" y="3284984"/>
          <a:ext cx="2808287" cy="385763"/>
        </p:xfrm>
        <a:graphic>
          <a:graphicData uri="http://schemas.openxmlformats.org/presentationml/2006/ole">
            <p:oleObj spid="_x0000_s50182" name="Równanie" r:id="rId4" imgW="1459866" imgH="203112" progId="">
              <p:embed/>
            </p:oleObj>
          </a:graphicData>
        </a:graphic>
      </p:graphicFrame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796136" y="4149080"/>
          <a:ext cx="2016125" cy="392113"/>
        </p:xfrm>
        <a:graphic>
          <a:graphicData uri="http://schemas.openxmlformats.org/presentationml/2006/ole">
            <p:oleObj spid="_x0000_s50184" name="Równanie" r:id="rId5" imgW="1028254" imgH="203112" progId="">
              <p:embed/>
            </p:oleObj>
          </a:graphicData>
        </a:graphic>
      </p:graphicFrame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796136" y="5013176"/>
          <a:ext cx="2951163" cy="390525"/>
        </p:xfrm>
        <a:graphic>
          <a:graphicData uri="http://schemas.openxmlformats.org/presentationml/2006/ole">
            <p:oleObj spid="_x0000_s50186" name="Równanie" r:id="rId6" imgW="1511300" imgH="203200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Przykładowe wyniki w STATISTICA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467995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852738"/>
            <a:ext cx="4972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13" y="2492375"/>
            <a:ext cx="5399087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381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Analiza indeksu giełdy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990850"/>
            <a:ext cx="47164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507682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Funkcja autokorelacji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7129462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151813" y="2439988"/>
            <a:ext cx="668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019925" y="1412875"/>
            <a:ext cx="187166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Georgia" pitchFamily="18" charset="0"/>
              </a:rPr>
              <a:t>Przyjęto model </a:t>
            </a:r>
            <a:r>
              <a:rPr lang="pl-PL" i="1">
                <a:latin typeface="Georgia" pitchFamily="18" charset="0"/>
              </a:rPr>
              <a:t>ARIMA </a:t>
            </a:r>
          </a:p>
          <a:p>
            <a:pPr>
              <a:spcBef>
                <a:spcPct val="50000"/>
              </a:spcBef>
            </a:pPr>
            <a:r>
              <a:rPr lang="pl-PL">
                <a:latin typeface="Georgia" pitchFamily="18" charset="0"/>
              </a:rPr>
              <a:t>Wszystkie parametry są istotne statystycznie, gdyż wszystkie wartości p są mniejsze od 0,00001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Funkcja losowa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Font typeface="Arial" pitchFamily="34" charset="0"/>
              <a:buChar char="•"/>
            </a:pPr>
            <a:r>
              <a:rPr lang="pl-PL" i="1" dirty="0">
                <a:solidFill>
                  <a:schemeClr val="bg2"/>
                </a:solidFill>
              </a:rPr>
              <a:t>Funkcją losową</a:t>
            </a:r>
            <a:r>
              <a:rPr lang="pl-PL" dirty="0"/>
              <a:t> nazywamy rodzinę zmiennych losowych indeksowaną parametrem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/>
              <a:t> przebiegającym dowolny zbiór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x(t), </a:t>
            </a:r>
            <a:r>
              <a:rPr lang="pl-PL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dirty="0"/>
              <a:t>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/>
              <a:t>W przypadku gdy parametrem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/>
              <a:t> jest czas, funkcja losowa jest </a:t>
            </a:r>
            <a:r>
              <a:rPr lang="pl-PL" i="1" dirty="0">
                <a:solidFill>
                  <a:schemeClr val="bg2"/>
                </a:solidFill>
              </a:rPr>
              <a:t>procesem stochastycznym</a:t>
            </a:r>
            <a:r>
              <a:rPr lang="pl-PL" dirty="0"/>
              <a:t>, nazywany czasem procesem losowym.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dirty="0"/>
              <a:t>Dla ustalonego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dirty="0" smtClean="0"/>
              <a:t>(każdej </a:t>
            </a:r>
            <a:r>
              <a:rPr lang="pl-PL" dirty="0"/>
              <a:t>wybranej chwili)</a:t>
            </a:r>
            <a:r>
              <a:rPr lang="pl-PL" i="1" dirty="0"/>
              <a:t> </a:t>
            </a:r>
            <a:r>
              <a:rPr lang="pl-PL" dirty="0"/>
              <a:t>funkcja losowa jest zmienną losową.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i="1" dirty="0"/>
              <a:t>Proces stochastyczny</a:t>
            </a:r>
            <a:r>
              <a:rPr lang="pl-PL" b="1" i="1" dirty="0"/>
              <a:t>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pl-PL" i="1" dirty="0"/>
              <a:t> </a:t>
            </a:r>
            <a:r>
              <a:rPr lang="pl-PL" dirty="0"/>
              <a:t>stanowi zbiór funkcji losowych zwanych </a:t>
            </a:r>
            <a:r>
              <a:rPr lang="pl-PL" i="1" dirty="0"/>
              <a:t>realizacjami</a:t>
            </a:r>
            <a:r>
              <a:rPr lang="pl-PL" dirty="0"/>
              <a:t>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Prognoza w modelu </a:t>
            </a:r>
            <a:r>
              <a:rPr lang="pl-PL" i="1"/>
              <a:t>ARIMA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5661025"/>
            <a:ext cx="2601912" cy="792163"/>
          </a:xfrm>
        </p:spPr>
        <p:txBody>
          <a:bodyPr/>
          <a:lstStyle/>
          <a:p>
            <a:r>
              <a:rPr lang="pl-PL" sz="2000"/>
              <a:t>Prognoza odchylenia standardowego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51847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16338"/>
            <a:ext cx="36004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Inne zastosowania procesów stochastycznych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lnSpc>
                <a:spcPct val="80000"/>
              </a:lnSpc>
              <a:buFontTx/>
              <a:buChar char="•"/>
            </a:pPr>
            <a:r>
              <a:rPr lang="pl-PL" sz="2000" dirty="0"/>
              <a:t>Oprócz modeli finansowych, </a:t>
            </a:r>
            <a:r>
              <a:rPr lang="pl-PL" sz="2000" dirty="0">
                <a:solidFill>
                  <a:schemeClr val="bg2"/>
                </a:solidFill>
              </a:rPr>
              <a:t>koniunktury rynku, sterowania ryzykiem ekonomicznym, określania prognoz koniunkturalnych</a:t>
            </a:r>
            <a:r>
              <a:rPr lang="pl-PL" sz="2000" dirty="0"/>
              <a:t>, procesy stochastyczne wykorzystywane są w innych dziedzinach:</a:t>
            </a:r>
          </a:p>
          <a:p>
            <a:pPr marL="174625" indent="-174625">
              <a:lnSpc>
                <a:spcPct val="80000"/>
              </a:lnSpc>
              <a:buFontTx/>
              <a:buChar char="•"/>
            </a:pPr>
            <a:r>
              <a:rPr lang="pl-PL" sz="2000" dirty="0">
                <a:solidFill>
                  <a:schemeClr val="bg2"/>
                </a:solidFill>
              </a:rPr>
              <a:t>w naukach społecznych</a:t>
            </a:r>
            <a:r>
              <a:rPr lang="pl-PL" sz="2000" dirty="0"/>
              <a:t> obejmują m.in. 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procesy formowania się opinii publicznej, 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procesy migracji ludności i tworzenia się siedlisk, 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procesy współzawodnictwa technologii , </a:t>
            </a:r>
          </a:p>
          <a:p>
            <a:pPr lvl="1">
              <a:lnSpc>
                <a:spcPct val="80000"/>
              </a:lnSpc>
            </a:pPr>
            <a:r>
              <a:rPr lang="pl-PL" sz="1800" dirty="0"/>
              <a:t>modele ruchu strumienia przechodniów i strumienia samochodów. </a:t>
            </a:r>
          </a:p>
          <a:p>
            <a:pPr marL="174625" indent="-174625">
              <a:lnSpc>
                <a:spcPct val="80000"/>
              </a:lnSpc>
              <a:buFontTx/>
              <a:buChar char="•"/>
            </a:pPr>
            <a:r>
              <a:rPr lang="pl-PL" sz="2000" dirty="0">
                <a:solidFill>
                  <a:schemeClr val="bg2"/>
                </a:solidFill>
              </a:rPr>
              <a:t>w symulacjach, </a:t>
            </a:r>
            <a:r>
              <a:rPr lang="pl-PL" sz="2000" dirty="0"/>
              <a:t>gdzie występuje podział na zjawiska zdeterminowane oraz stochastyczne. Można symulować np. kierowanie określonych strumieni pasażerów (zmienna zdeterminowana) lub symulować zmianę parametrów przepustowości systemu transportu bagażu. </a:t>
            </a:r>
          </a:p>
          <a:p>
            <a:pPr marL="174625" indent="-174625">
              <a:lnSpc>
                <a:spcPct val="80000"/>
              </a:lnSpc>
              <a:buFontTx/>
              <a:buChar char="•"/>
            </a:pPr>
            <a:r>
              <a:rPr lang="pl-PL" sz="2000" dirty="0"/>
              <a:t>Stochastyczna metoda </a:t>
            </a:r>
            <a:r>
              <a:rPr lang="pl-PL" sz="2000" dirty="0">
                <a:solidFill>
                  <a:schemeClr val="bg2"/>
                </a:solidFill>
              </a:rPr>
              <a:t>planowania i kontroli</a:t>
            </a:r>
            <a:r>
              <a:rPr lang="pl-PL" sz="2000" dirty="0"/>
              <a:t> projektu PERT, stosowana w zarządzaniu projektami. Została opracowana przez Departament Obrony Stanów Zjednoczonych. Początkowo wykorzystywana głównie przy dużych, wieloletnich programach wojskowych, z czasem znalazła również zastosowanie w projektach cywilnych. Istotą metody PERT jest analiza ścieżki krytycznej. Różnica polega na traktowaniu w metodzie PERT czasu trwania zadania jako zmienną losową.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Analiza danych dynamicznych obejmuje:</a:t>
            </a:r>
          </a:p>
          <a:p>
            <a:pPr lvl="1"/>
            <a:r>
              <a:rPr lang="pl-PL" sz="2000"/>
              <a:t>Prezentacja graficzna,</a:t>
            </a:r>
          </a:p>
          <a:p>
            <a:pPr lvl="1"/>
            <a:r>
              <a:rPr lang="pl-PL" sz="2000"/>
              <a:t>Rozkład szeregu na składniki,</a:t>
            </a:r>
          </a:p>
          <a:p>
            <a:pPr lvl="1"/>
            <a:r>
              <a:rPr lang="pl-PL" sz="2000"/>
              <a:t>Ocena trendu, Wahania sezonowe,</a:t>
            </a:r>
          </a:p>
          <a:p>
            <a:pPr lvl="1"/>
            <a:r>
              <a:rPr lang="pl-PL" sz="2000"/>
              <a:t>Określenie procesu stochastycznego i jego własności,</a:t>
            </a:r>
          </a:p>
          <a:p>
            <a:pPr lvl="1"/>
            <a:r>
              <a:rPr lang="pl-PL" sz="2000"/>
              <a:t>Wartość średnia, wariancja i funkcja autokorelacji procesu stochastycznego,</a:t>
            </a:r>
          </a:p>
          <a:p>
            <a:r>
              <a:rPr lang="pl-PL" sz="2400"/>
              <a:t>Zastosowanie metody </a:t>
            </a:r>
            <a:r>
              <a:rPr lang="pl-PL" sz="2400" i="1"/>
              <a:t>ARIMA</a:t>
            </a:r>
            <a:r>
              <a:rPr lang="pl-PL" sz="2400"/>
              <a:t>:</a:t>
            </a:r>
          </a:p>
          <a:p>
            <a:pPr lvl="1"/>
            <a:r>
              <a:rPr lang="pl-PL" sz="2000"/>
              <a:t>Charakterystyka modelu,</a:t>
            </a:r>
          </a:p>
          <a:p>
            <a:pPr lvl="1"/>
            <a:r>
              <a:rPr lang="pl-PL" sz="2000"/>
              <a:t>Ocena i interpretacja parametrów,</a:t>
            </a:r>
          </a:p>
          <a:p>
            <a:pPr lvl="1"/>
            <a:r>
              <a:rPr lang="pl-PL" sz="2000"/>
              <a:t>Ocena jakości wyników,</a:t>
            </a:r>
          </a:p>
          <a:p>
            <a:pPr lvl="1"/>
            <a:r>
              <a:rPr lang="pl-PL" sz="2000"/>
              <a:t>Ocena dobroci dopasowania i analiza reszt,</a:t>
            </a:r>
          </a:p>
          <a:p>
            <a:pPr lvl="1"/>
            <a:r>
              <a:rPr lang="pl-PL" sz="2000"/>
              <a:t>Prognozowanie.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Cechy procesów stochastycznych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113337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stacjonarne: </a:t>
            </a:r>
            <a:r>
              <a:rPr lang="pl-PL" sz="2400" dirty="0"/>
              <a:t>gdy wszystkie jego charakterystyki nie zależą od czasu.</a:t>
            </a:r>
            <a:endParaRPr lang="pl-PL" sz="2400" i="1" dirty="0">
              <a:solidFill>
                <a:schemeClr val="bg2"/>
              </a:solidFill>
            </a:endParaRPr>
          </a:p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homogeniczne</a:t>
            </a:r>
            <a:r>
              <a:rPr lang="pl-PL" sz="2400" dirty="0"/>
              <a:t>: proces, gdzie dziedzina posiada pewną symetrię i rozkłady prawdopodobieństwa także mają tę symetrię. Specjalny przypadek obejmuje proces stacjonarny.</a:t>
            </a:r>
          </a:p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o przyrostach niezależnych</a:t>
            </a:r>
            <a:r>
              <a:rPr lang="pl-PL" sz="2400" dirty="0"/>
              <a:t> - jeśli dla wszystkich </a:t>
            </a:r>
            <a:r>
              <a:rPr lang="pl-PL" sz="2400" i="1" dirty="0"/>
              <a:t>t</a:t>
            </a:r>
            <a:r>
              <a:rPr lang="pl-PL" sz="2400" i="1" baseline="-25000" dirty="0"/>
              <a:t>1</a:t>
            </a:r>
            <a:r>
              <a:rPr lang="pl-PL" sz="2400" i="1" dirty="0"/>
              <a:t> &lt; t</a:t>
            </a:r>
            <a:r>
              <a:rPr lang="pl-PL" sz="2400" i="1" baseline="-25000" dirty="0"/>
              <a:t>2</a:t>
            </a:r>
            <a:r>
              <a:rPr lang="pl-PL" sz="2400" i="1" dirty="0"/>
              <a:t> &lt; t</a:t>
            </a:r>
            <a:r>
              <a:rPr lang="pl-PL" sz="2400" i="1" baseline="-25000" dirty="0"/>
              <a:t>3</a:t>
            </a:r>
            <a:r>
              <a:rPr lang="pl-PL" sz="2400" i="1" dirty="0"/>
              <a:t> &lt; t</a:t>
            </a:r>
            <a:r>
              <a:rPr lang="pl-PL" sz="2400" i="1" baseline="-25000" dirty="0"/>
              <a:t>4</a:t>
            </a:r>
            <a:r>
              <a:rPr lang="pl-PL" sz="2400" i="1" dirty="0"/>
              <a:t> ; t</a:t>
            </a:r>
            <a:r>
              <a:rPr lang="pl-PL" sz="2400" i="1" baseline="-25000" dirty="0"/>
              <a:t>1</a:t>
            </a:r>
            <a:r>
              <a:rPr lang="pl-PL" sz="2400" i="1" dirty="0"/>
              <a:t>, t</a:t>
            </a:r>
            <a:r>
              <a:rPr lang="pl-PL" sz="2400" i="1" baseline="-25000" dirty="0"/>
              <a:t>2</a:t>
            </a:r>
            <a:r>
              <a:rPr lang="pl-PL" sz="2400" i="1" dirty="0"/>
              <a:t>, t</a:t>
            </a:r>
            <a:r>
              <a:rPr lang="pl-PL" sz="2400" i="1" baseline="-25000" dirty="0"/>
              <a:t>3</a:t>
            </a:r>
            <a:r>
              <a:rPr lang="pl-PL" sz="2400" i="1" dirty="0"/>
              <a:t>, t</a:t>
            </a:r>
            <a:r>
              <a:rPr lang="pl-PL" sz="2400" i="1" baseline="-25000" dirty="0"/>
              <a:t>4</a:t>
            </a:r>
            <a:r>
              <a:rPr lang="pl-PL" sz="2400" i="1" dirty="0"/>
              <a:t> </a:t>
            </a:r>
            <a:r>
              <a:rPr lang="pl-PL" sz="2400" i="1" dirty="0">
                <a:sym typeface="Symbol" pitchFamily="18" charset="2"/>
              </a:rPr>
              <a:t></a:t>
            </a:r>
            <a:r>
              <a:rPr lang="pl-PL" sz="2400" i="1" dirty="0"/>
              <a:t> T</a:t>
            </a:r>
            <a:r>
              <a:rPr lang="pl-PL" sz="2400" dirty="0"/>
              <a:t> rozkłady </a:t>
            </a:r>
            <a:r>
              <a:rPr lang="pl-PL" sz="2400" i="1" dirty="0"/>
              <a:t>(X</a:t>
            </a:r>
            <a:r>
              <a:rPr lang="pl-PL" sz="2400" i="1" baseline="-25000" dirty="0"/>
              <a:t>t2</a:t>
            </a:r>
            <a:r>
              <a:rPr lang="pl-PL" sz="2400" i="1" dirty="0"/>
              <a:t> – X</a:t>
            </a:r>
            <a:r>
              <a:rPr lang="pl-PL" sz="2400" i="1" baseline="-25000" dirty="0"/>
              <a:t>t1</a:t>
            </a:r>
            <a:r>
              <a:rPr lang="pl-PL" sz="2400" i="1" dirty="0"/>
              <a:t> ) i (X</a:t>
            </a:r>
            <a:r>
              <a:rPr lang="pl-PL" sz="2400" i="1" baseline="-25000" dirty="0"/>
              <a:t>t4</a:t>
            </a:r>
            <a:r>
              <a:rPr lang="pl-PL" sz="2400" i="1" dirty="0"/>
              <a:t> – X</a:t>
            </a:r>
            <a:r>
              <a:rPr lang="pl-PL" sz="2400" i="1" baseline="-25000" dirty="0"/>
              <a:t>t3</a:t>
            </a:r>
            <a:r>
              <a:rPr lang="pl-PL" sz="2400" i="1" dirty="0"/>
              <a:t> )</a:t>
            </a:r>
            <a:r>
              <a:rPr lang="pl-PL" sz="2400" dirty="0"/>
              <a:t> są niezależne.</a:t>
            </a:r>
          </a:p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o przyrostach nieskorelowanych</a:t>
            </a:r>
            <a:r>
              <a:rPr lang="pl-PL" sz="2400" dirty="0"/>
              <a:t> - jeśli dla każdych </a:t>
            </a:r>
            <a:r>
              <a:rPr lang="pl-PL" sz="2400" i="1" dirty="0"/>
              <a:t>t</a:t>
            </a:r>
            <a:r>
              <a:rPr lang="pl-PL" sz="2400" i="1" baseline="-25000" dirty="0"/>
              <a:t>1</a:t>
            </a:r>
            <a:r>
              <a:rPr lang="pl-PL" sz="2400" i="1" dirty="0"/>
              <a:t> &lt; t</a:t>
            </a:r>
            <a:r>
              <a:rPr lang="pl-PL" sz="2400" i="1" baseline="-25000" dirty="0"/>
              <a:t>2</a:t>
            </a:r>
            <a:r>
              <a:rPr lang="pl-PL" sz="2400" i="1" dirty="0"/>
              <a:t> &lt; t</a:t>
            </a:r>
            <a:r>
              <a:rPr lang="pl-PL" sz="2400" i="1" baseline="-25000" dirty="0"/>
              <a:t>3</a:t>
            </a:r>
            <a:r>
              <a:rPr lang="pl-PL" sz="2400" i="1" dirty="0"/>
              <a:t> &lt; t</a:t>
            </a:r>
            <a:r>
              <a:rPr lang="pl-PL" sz="2400" i="1" baseline="-25000" dirty="0"/>
              <a:t>4</a:t>
            </a:r>
            <a:r>
              <a:rPr lang="pl-PL" sz="2400" i="1" dirty="0"/>
              <a:t> ; t</a:t>
            </a:r>
            <a:r>
              <a:rPr lang="pl-PL" sz="2400" i="1" baseline="-25000" dirty="0"/>
              <a:t>1</a:t>
            </a:r>
            <a:r>
              <a:rPr lang="pl-PL" sz="2400" i="1" dirty="0"/>
              <a:t>, t</a:t>
            </a:r>
            <a:r>
              <a:rPr lang="pl-PL" sz="2400" i="1" baseline="-25000" dirty="0"/>
              <a:t>2</a:t>
            </a:r>
            <a:r>
              <a:rPr lang="pl-PL" sz="2400" i="1" dirty="0"/>
              <a:t>, t</a:t>
            </a:r>
            <a:r>
              <a:rPr lang="pl-PL" sz="2400" i="1" baseline="-25000" dirty="0"/>
              <a:t>3</a:t>
            </a:r>
            <a:r>
              <a:rPr lang="pl-PL" sz="2400" i="1" dirty="0"/>
              <a:t>, t</a:t>
            </a:r>
            <a:r>
              <a:rPr lang="pl-PL" sz="2400" i="1" baseline="-25000" dirty="0"/>
              <a:t>4</a:t>
            </a:r>
            <a:r>
              <a:rPr lang="pl-PL" sz="2400" i="1" dirty="0"/>
              <a:t> </a:t>
            </a:r>
            <a:r>
              <a:rPr lang="pl-PL" sz="2400" i="1" dirty="0">
                <a:sym typeface="Symbol" pitchFamily="18" charset="2"/>
              </a:rPr>
              <a:t></a:t>
            </a:r>
            <a:r>
              <a:rPr lang="pl-PL" sz="2400" i="1" dirty="0"/>
              <a:t> T</a:t>
            </a:r>
            <a:r>
              <a:rPr lang="pl-PL" sz="2400" dirty="0"/>
              <a:t> rozkłady </a:t>
            </a:r>
            <a:r>
              <a:rPr lang="pl-PL" sz="2400" i="1" dirty="0"/>
              <a:t>(X</a:t>
            </a:r>
            <a:r>
              <a:rPr lang="pl-PL" sz="2400" i="1" baseline="-25000" dirty="0"/>
              <a:t>t2</a:t>
            </a:r>
            <a:r>
              <a:rPr lang="pl-PL" sz="2400" i="1" dirty="0"/>
              <a:t> – X</a:t>
            </a:r>
            <a:r>
              <a:rPr lang="pl-PL" sz="2400" i="1" baseline="-25000" dirty="0"/>
              <a:t>t1</a:t>
            </a:r>
            <a:r>
              <a:rPr lang="pl-PL" sz="2400" i="1" dirty="0"/>
              <a:t> ) i (X</a:t>
            </a:r>
            <a:r>
              <a:rPr lang="pl-PL" sz="2400" i="1" baseline="-25000" dirty="0"/>
              <a:t>t4</a:t>
            </a:r>
            <a:r>
              <a:rPr lang="pl-PL" sz="2400" i="1" dirty="0"/>
              <a:t> – X</a:t>
            </a:r>
            <a:r>
              <a:rPr lang="pl-PL" sz="2400" i="1" baseline="-25000" dirty="0"/>
              <a:t>t3</a:t>
            </a:r>
            <a:r>
              <a:rPr lang="pl-PL" sz="2400" i="1" dirty="0"/>
              <a:t> )</a:t>
            </a:r>
            <a:r>
              <a:rPr lang="pl-PL" sz="2400" dirty="0"/>
              <a:t> są nieskorelowane.</a:t>
            </a:r>
          </a:p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punktowe</a:t>
            </a:r>
            <a:r>
              <a:rPr lang="pl-PL" sz="2400" dirty="0"/>
              <a:t>: losowe ustawienia punktów w przestrzeni </a:t>
            </a:r>
            <a:r>
              <a:rPr lang="pl-PL" sz="2400" i="1" dirty="0"/>
              <a:t>S, </a:t>
            </a:r>
            <a:r>
              <a:rPr lang="pl-PL" sz="2400" dirty="0"/>
              <a:t>czyli, że dla każdego zbioru </a:t>
            </a:r>
            <a:r>
              <a:rPr lang="pl-PL" sz="2400" i="1" dirty="0" err="1"/>
              <a:t>B</a:t>
            </a:r>
            <a:r>
              <a:rPr lang="pl-PL" sz="2400" i="1" dirty="0" err="1">
                <a:sym typeface="Symbol" pitchFamily="18" charset="2"/>
              </a:rPr>
              <a:t></a:t>
            </a:r>
            <a:r>
              <a:rPr lang="pl-PL" sz="2400" i="1" dirty="0"/>
              <a:t> F</a:t>
            </a:r>
            <a:r>
              <a:rPr lang="pl-PL" sz="2400" dirty="0"/>
              <a:t> liczba punktów </a:t>
            </a:r>
            <a:r>
              <a:rPr lang="pl-PL" sz="2400" i="1" dirty="0"/>
              <a:t>N(B),</a:t>
            </a:r>
            <a:r>
              <a:rPr lang="pl-PL" sz="2400" dirty="0"/>
              <a:t> które znalazły się w tym zbiorze jest zmienną losową.</a:t>
            </a:r>
          </a:p>
          <a:p>
            <a:pPr marL="358775" indent="-3587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i="1" dirty="0">
                <a:solidFill>
                  <a:schemeClr val="bg2"/>
                </a:solidFill>
              </a:rPr>
              <a:t>procesy ergodyczne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Ergodyczność procesu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5"/>
            <a:ext cx="8784976" cy="5733256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i="1" dirty="0">
                <a:solidFill>
                  <a:schemeClr val="bg2"/>
                </a:solidFill>
              </a:rPr>
              <a:t>Ergodycznym </a:t>
            </a:r>
            <a:r>
              <a:rPr lang="pl-PL" dirty="0"/>
              <a:t>jest</a:t>
            </a:r>
            <a:r>
              <a:rPr lang="pl-PL" dirty="0">
                <a:solidFill>
                  <a:schemeClr val="bg2"/>
                </a:solidFill>
              </a:rPr>
              <a:t> </a:t>
            </a:r>
            <a:r>
              <a:rPr lang="pl-PL" dirty="0"/>
              <a:t>proces stacjonarny dla którego wartość średnia, wariancja i funkcja autokorelacji są równe wartościom tych parametrów z jego dowolnej </a:t>
            </a:r>
            <a:r>
              <a:rPr lang="pl-PL" i="1" dirty="0">
                <a:solidFill>
                  <a:schemeClr val="bg2"/>
                </a:solidFill>
              </a:rPr>
              <a:t>realizacji </a:t>
            </a:r>
            <a:r>
              <a:rPr lang="pl-PL" dirty="0"/>
              <a:t>czasowej.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dirty="0"/>
              <a:t>Centralnym zagadnieniem teorii procesów stochastycznych jest </a:t>
            </a:r>
            <a:r>
              <a:rPr lang="pl-PL" dirty="0">
                <a:solidFill>
                  <a:schemeClr val="bg2"/>
                </a:solidFill>
              </a:rPr>
              <a:t>znalezienie rozkładu prawdopodobieństwa </a:t>
            </a:r>
            <a:r>
              <a:rPr lang="pl-PL" dirty="0"/>
              <a:t>zmiennej losowej </a:t>
            </a:r>
            <a:r>
              <a:rPr lang="pl-PL" i="1" dirty="0"/>
              <a:t>y(t)</a:t>
            </a:r>
            <a:r>
              <a:rPr lang="pl-PL" dirty="0"/>
              <a:t> w pewnej chwili </a:t>
            </a:r>
            <a:r>
              <a:rPr lang="pl-PL" i="1" dirty="0"/>
              <a:t>t</a:t>
            </a:r>
            <a:r>
              <a:rPr lang="pl-PL" dirty="0"/>
              <a:t> na podstawie znajomości realizacji </a:t>
            </a:r>
            <a:r>
              <a:rPr lang="pl-PL" i="1" dirty="0"/>
              <a:t>y(s)</a:t>
            </a:r>
            <a:r>
              <a:rPr lang="pl-PL" dirty="0"/>
              <a:t> tej zmiennej losowej w pewnych innych chwilach </a:t>
            </a:r>
            <a:r>
              <a:rPr lang="pl-PL" i="1" dirty="0"/>
              <a:t>s </a:t>
            </a:r>
            <a:r>
              <a:rPr lang="pl-PL" dirty="0">
                <a:solidFill>
                  <a:schemeClr val="bg2"/>
                </a:solidFill>
              </a:rPr>
              <a:t>(na ogół chwila </a:t>
            </a:r>
            <a:r>
              <a:rPr lang="pl-PL" i="1" dirty="0">
                <a:solidFill>
                  <a:schemeClr val="bg2"/>
                </a:solidFill>
              </a:rPr>
              <a:t>t</a:t>
            </a:r>
            <a:r>
              <a:rPr lang="pl-PL" dirty="0">
                <a:solidFill>
                  <a:schemeClr val="bg2"/>
                </a:solidFill>
              </a:rPr>
              <a:t> odnosi się do „przyszłości”)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dirty="0"/>
              <a:t>Jedną z podstawowych własności, dzięki którym można ocenić rozkład prawdopodobieństwa zmiennej losowej </a:t>
            </a:r>
            <a:r>
              <a:rPr lang="pl-PL" i="1" dirty="0"/>
              <a:t>y(t)</a:t>
            </a:r>
            <a:r>
              <a:rPr lang="pl-PL" dirty="0"/>
              <a:t> na podstawie obserwacji aktualnych przebiegów danego procesu stochastycznego, jest tzw. </a:t>
            </a:r>
            <a:r>
              <a:rPr lang="pl-PL" i="1" dirty="0">
                <a:solidFill>
                  <a:schemeClr val="bg2"/>
                </a:solidFill>
              </a:rPr>
              <a:t>własność ergodyczności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Ergodyczność procesu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Można powiedzieć, że proces stochastyczny jest </a:t>
            </a:r>
            <a:r>
              <a:rPr lang="pl-PL" sz="2400" i="1" dirty="0">
                <a:solidFill>
                  <a:schemeClr val="bg2"/>
                </a:solidFill>
              </a:rPr>
              <a:t>ergodyczny</a:t>
            </a:r>
            <a:r>
              <a:rPr lang="pl-PL" sz="2400" dirty="0"/>
              <a:t>, jeżeli prawdopodobieństwo zaobserwowania wartości </a:t>
            </a:r>
            <a:r>
              <a:rPr lang="pl-PL" sz="2400" i="1" dirty="0"/>
              <a:t>y(t)</a:t>
            </a:r>
            <a:r>
              <a:rPr lang="pl-PL" sz="2400" dirty="0"/>
              <a:t> należącej do jakiegoś zbioru </a:t>
            </a:r>
            <a:r>
              <a:rPr lang="pl-PL" sz="2400" i="1" dirty="0"/>
              <a:t>A</a:t>
            </a:r>
            <a:r>
              <a:rPr lang="pl-PL" sz="2400" dirty="0"/>
              <a:t> da się oszacować przez średni czas „pobytu” każdej realizacji w tym zbiorze podczas długiego czasu obserwacji; </a:t>
            </a:r>
          </a:p>
          <a:p>
            <a:pPr marL="457200" indent="-457200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Tak więc w procesach stochastycznych ergodycznych można oszacować ich rozkład prawdopodobieństwa na podstawie obserwacji jednego przebiegu w dostatecznie długim czasie. </a:t>
            </a:r>
          </a:p>
          <a:p>
            <a:pPr marL="457200" indent="-457200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>
                <a:solidFill>
                  <a:schemeClr val="bg2"/>
                </a:solidFill>
              </a:rPr>
              <a:t>Tylko procesy stacjonarne mogą wykazywać cechę ergodyczności</a:t>
            </a:r>
            <a:r>
              <a:rPr lang="pl-PL" sz="2400" dirty="0"/>
              <a:t>. Proces stacjonarny nie musi być jednak ergodyczny.</a:t>
            </a:r>
          </a:p>
          <a:p>
            <a:pPr marL="457200" indent="-457200">
              <a:lnSpc>
                <a:spcPct val="90000"/>
              </a:lnSpc>
              <a:buFont typeface="Georgia" pitchFamily="18" charset="0"/>
              <a:buChar char="—"/>
            </a:pPr>
            <a:endParaRPr lang="pl-PL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Ergodyczność procesu (3)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88931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Hipoteza ergodyczna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463" indent="-271463">
              <a:buFont typeface="Georgia" pitchFamily="18" charset="0"/>
              <a:buChar char="—"/>
            </a:pPr>
            <a:r>
              <a:rPr lang="pl-PL"/>
              <a:t>Przeciętna po zbiorze (wartość oczekiwana) jest równa przeciętnej po czasie</a:t>
            </a:r>
          </a:p>
          <a:p>
            <a:pPr marL="271463" indent="-271463"/>
            <a:r>
              <a:rPr lang="pl-PL"/>
              <a:t>Czyli:</a:t>
            </a:r>
          </a:p>
          <a:p>
            <a:pPr marL="271463" indent="-271463" algn="just">
              <a:buFontTx/>
              <a:buChar char="•"/>
            </a:pPr>
            <a:r>
              <a:rPr lang="pl-PL"/>
              <a:t>Jeśli mierzymy stałą fizyczną przy pomocy określonej aparatury i powtórzymy pomiary codziennie przez tydzień, to średnia wartość tej stałej będzie taka sama, jak średnia wartość uzyskana w równoczesnym pomiarze w różnych punktach kuli ziemskiej (podobna aparatura)</a:t>
            </a:r>
          </a:p>
          <a:p>
            <a:pPr marL="271463" indent="-271463"/>
            <a:endParaRPr 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Podział procesów stochastycznych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pl-PL" sz="2400"/>
              <a:t>Wyróżnia się dwie podstawowe klasy procesów stochastycznych: </a:t>
            </a:r>
            <a:r>
              <a:rPr lang="pl-PL" sz="2400" i="1">
                <a:solidFill>
                  <a:schemeClr val="bg2"/>
                </a:solidFill>
              </a:rPr>
              <a:t>procesy Markowa</a:t>
            </a:r>
            <a:r>
              <a:rPr lang="pl-PL" sz="2400"/>
              <a:t> i </a:t>
            </a:r>
            <a:r>
              <a:rPr lang="pl-PL" sz="2400" i="1">
                <a:solidFill>
                  <a:schemeClr val="bg2"/>
                </a:solidFill>
              </a:rPr>
              <a:t>procesy stochastyczne stacjonarne</a:t>
            </a:r>
            <a:r>
              <a:rPr lang="pl-PL" sz="2400"/>
              <a:t>;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pl-PL" sz="2400" i="1">
                <a:solidFill>
                  <a:schemeClr val="bg2"/>
                </a:solidFill>
              </a:rPr>
              <a:t>procesy stochastyczne stacjonarne</a:t>
            </a:r>
            <a:r>
              <a:rPr lang="pl-PL" sz="2400"/>
              <a:t> są to takie, których zależności probabilistyczne między </a:t>
            </a:r>
            <a:r>
              <a:rPr lang="pl-PL" sz="2400" i="1">
                <a:solidFill>
                  <a:schemeClr val="bg2"/>
                </a:solidFill>
              </a:rPr>
              <a:t>wartościami realizacji</a:t>
            </a:r>
            <a:r>
              <a:rPr lang="pl-PL" sz="2400"/>
              <a:t> w różnych chwilach zależą tylko od </a:t>
            </a:r>
            <a:r>
              <a:rPr lang="pl-PL" sz="2400" i="1">
                <a:solidFill>
                  <a:schemeClr val="bg2"/>
                </a:solidFill>
              </a:rPr>
              <a:t>wzajemnego położenia</a:t>
            </a:r>
            <a:r>
              <a:rPr lang="pl-PL" sz="2400"/>
              <a:t> tych chwil, a nie od ich położenia na osi czasu;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pl-PL" sz="2400"/>
              <a:t>klasy procesów Markowa i procesów stochastycznych stacjonarnych nie są rozłączne, istnieją bowiem stacjonarne procesy Markowa; typowymi procesami stacjonarnymi są procesy odzwierciedlające zjawiska meteorologiczne.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Klasyfikacja procesów stochastycznych (1)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Ze względu na własności rodziny rozkładów skończenie wymiarowych wyróżniamy:</a:t>
            </a:r>
          </a:p>
          <a:p>
            <a:pPr lvl="1"/>
            <a:r>
              <a:rPr lang="pl-PL" i="1">
                <a:solidFill>
                  <a:schemeClr val="bg2"/>
                </a:solidFill>
              </a:rPr>
              <a:t>procesy Gaussowskie</a:t>
            </a:r>
            <a:r>
              <a:rPr lang="pl-PL"/>
              <a:t> - jeśli wszystkie ich rozkłady są Gaussowskie.</a:t>
            </a:r>
          </a:p>
          <a:p>
            <a:pPr lvl="1"/>
            <a:r>
              <a:rPr lang="pl-PL" i="1">
                <a:solidFill>
                  <a:schemeClr val="bg2"/>
                </a:solidFill>
              </a:rPr>
              <a:t>procesy Markowa</a:t>
            </a:r>
            <a:r>
              <a:rPr lang="pl-PL"/>
              <a:t> (markowskie) - jeśli dla wszystkich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	</a:t>
            </a:r>
            <a:r>
              <a:rPr lang="pl-PL" i="1"/>
              <a:t>t</a:t>
            </a:r>
            <a:r>
              <a:rPr lang="pl-PL" i="1" baseline="-25000"/>
              <a:t>1</a:t>
            </a:r>
            <a:r>
              <a:rPr lang="pl-PL" i="1"/>
              <a:t> &lt; ..&lt; t</a:t>
            </a:r>
            <a:r>
              <a:rPr lang="pl-PL" i="1" baseline="-25000"/>
              <a:t>n</a:t>
            </a:r>
            <a:r>
              <a:rPr lang="pl-PL" i="1"/>
              <a:t> &lt; τ ; t</a:t>
            </a:r>
            <a:r>
              <a:rPr lang="pl-PL" i="1" baseline="-25000"/>
              <a:t>i</a:t>
            </a:r>
            <a:r>
              <a:rPr lang="pl-PL" i="1"/>
              <a:t> , τ </a:t>
            </a:r>
            <a:r>
              <a:rPr lang="pl-PL" i="1">
                <a:sym typeface="Symbol" pitchFamily="18" charset="2"/>
              </a:rPr>
              <a:t></a:t>
            </a:r>
            <a:r>
              <a:rPr lang="pl-PL" i="1"/>
              <a:t> T : i = 1, . . . n</a:t>
            </a:r>
            <a:r>
              <a:rPr lang="pl-PL"/>
              <a:t> rozkład warunkowy </a:t>
            </a:r>
            <a:r>
              <a:rPr lang="pl-PL" i="1"/>
              <a:t>X</a:t>
            </a:r>
            <a:r>
              <a:rPr lang="pl-PL" i="1" baseline="-25000"/>
              <a:t>τ</a:t>
            </a:r>
            <a:r>
              <a:rPr lang="pl-PL" i="1"/>
              <a:t> </a:t>
            </a:r>
            <a:r>
              <a:rPr lang="pl-PL"/>
              <a:t>pod warunkiem </a:t>
            </a:r>
            <a:r>
              <a:rPr lang="pl-PL" i="1"/>
              <a:t>X</a:t>
            </a:r>
            <a:r>
              <a:rPr lang="pl-PL" i="1" baseline="-25000"/>
              <a:t>t1</a:t>
            </a:r>
            <a:r>
              <a:rPr lang="pl-PL" i="1"/>
              <a:t> , ...,X</a:t>
            </a:r>
            <a:r>
              <a:rPr lang="pl-PL" i="1" baseline="-25000"/>
              <a:t>tn</a:t>
            </a:r>
            <a:r>
              <a:rPr lang="pl-PL"/>
              <a:t> zależy tylko </a:t>
            </a:r>
            <a:r>
              <a:rPr lang="pl-PL" i="1"/>
              <a:t>X</a:t>
            </a:r>
            <a:r>
              <a:rPr lang="pl-PL" i="1" baseline="-25000"/>
              <a:t>tn</a:t>
            </a:r>
            <a:r>
              <a:rPr lang="pl-PL"/>
              <a:t> tj. dokładniej</a:t>
            </a: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Szereg czasowy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Szereg czasowy</a:t>
            </a:r>
            <a:r>
              <a:rPr lang="pl-PL" sz="2400" dirty="0"/>
              <a:t> jest to skończony zbiór par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{t, </a:t>
            </a:r>
            <a:r>
              <a:rPr lang="pl-PL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pl-PL" sz="2400" dirty="0" smtClean="0"/>
              <a:t>, gdzie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l-PL" sz="2400" dirty="0"/>
              <a:t>przybiera wartości ze zbioru </a:t>
            </a:r>
            <a:r>
              <a:rPr lang="pl-PL" sz="2400" dirty="0" smtClean="0"/>
              <a:t>liczb naturalnych </a:t>
            </a:r>
            <a:r>
              <a:rPr lang="pl-PL" sz="2400" dirty="0"/>
              <a:t>i każdemu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/>
              <a:t> przyporządkowana </a:t>
            </a:r>
            <a:r>
              <a:rPr lang="pl-PL" sz="2400" dirty="0" smtClean="0"/>
              <a:t>jest liczba</a:t>
            </a: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/>
              <a:t>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Szereg </a:t>
            </a:r>
            <a:r>
              <a:rPr lang="pl-PL" sz="2400" dirty="0"/>
              <a:t>czasowy to ciąg zmiennych losowych </a:t>
            </a:r>
            <a:r>
              <a:rPr lang="pl-PL" sz="2400" dirty="0" smtClean="0"/>
              <a:t>lub inaczej </a:t>
            </a:r>
            <a:r>
              <a:rPr lang="pl-PL" sz="2400" dirty="0"/>
              <a:t>proces stochastyczny z dyskretnym czasem.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Szereg czasowy jest </a:t>
            </a:r>
            <a:r>
              <a:rPr lang="pl-PL" sz="2400" i="1" dirty="0">
                <a:solidFill>
                  <a:schemeClr val="bg2"/>
                </a:solidFill>
              </a:rPr>
              <a:t>realizacją</a:t>
            </a:r>
            <a:r>
              <a:rPr lang="pl-PL" sz="2400" dirty="0"/>
              <a:t> procesu stochastycznego.  Przykłady ekonomicznych szeregów czasowych: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dochód narodowy w Polsce w latach 1990-2005,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indeks cen dóbr i usług konsumpcyjnych w okresie od stycznia 1995 do grudnia 2004,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dzienny kurs dolara w NBP w okresie od 1 stycznia 2000 do 31 grudnia 2004,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ceny akcji na giełdzie w notowaniach ciągłych obserwowane co minutę w okresie od 1 stycznia 2005 do 30 czerwca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Klasyfikacja procesów stochastycznych (2)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000" i="1">
                <a:solidFill>
                  <a:schemeClr val="bg2"/>
                </a:solidFill>
              </a:rPr>
              <a:t>procesy Poissona</a:t>
            </a:r>
            <a:r>
              <a:rPr lang="pl-PL" sz="2000"/>
              <a:t> – procesy o przyrostach niezależnych i nieskorelowanych, wszystkie rozkłady mają rozkład Poissona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000" i="1">
                <a:solidFill>
                  <a:schemeClr val="bg2"/>
                </a:solidFill>
              </a:rPr>
              <a:t>procesy Bernoulliego</a:t>
            </a:r>
            <a:r>
              <a:rPr lang="pl-PL" sz="2000"/>
              <a:t> – składa się z ciągu niezależnych zmiennych losowych </a:t>
            </a:r>
            <a:r>
              <a:rPr lang="pl-PL" sz="2000" i="1"/>
              <a:t>X</a:t>
            </a:r>
            <a:r>
              <a:rPr lang="pl-PL" sz="2000" i="1" baseline="-25000"/>
              <a:t>1</a:t>
            </a:r>
            <a:r>
              <a:rPr lang="pl-PL" sz="2000" i="1"/>
              <a:t>, X</a:t>
            </a:r>
            <a:r>
              <a:rPr lang="pl-PL" sz="2000" i="1" baseline="-25000"/>
              <a:t>2</a:t>
            </a:r>
            <a:r>
              <a:rPr lang="pl-PL" sz="2000" i="1"/>
              <a:t>, X</a:t>
            </a:r>
            <a:r>
              <a:rPr lang="pl-PL" sz="2000" i="1" baseline="-25000"/>
              <a:t>3</a:t>
            </a:r>
            <a:r>
              <a:rPr lang="pl-PL" sz="2000"/>
              <a:t>, ... takich że dla każdego </a:t>
            </a:r>
            <a:r>
              <a:rPr lang="pl-PL" sz="2000" i="1"/>
              <a:t>i</a:t>
            </a:r>
            <a:r>
              <a:rPr lang="pl-PL" sz="2000"/>
              <a:t> wartość </a:t>
            </a:r>
            <a:r>
              <a:rPr lang="pl-PL" sz="2000" i="1"/>
              <a:t>X</a:t>
            </a:r>
            <a:r>
              <a:rPr lang="pl-PL" sz="2000" i="1" baseline="-25000"/>
              <a:t>i</a:t>
            </a:r>
            <a:r>
              <a:rPr lang="pl-PL" sz="2000"/>
              <a:t> jest binarna oraz dla każdego </a:t>
            </a:r>
            <a:r>
              <a:rPr lang="pl-PL" sz="2000" i="1"/>
              <a:t>i</a:t>
            </a:r>
            <a:r>
              <a:rPr lang="pl-PL" sz="2000"/>
              <a:t> prawdopodobieństwo, że </a:t>
            </a:r>
            <a:r>
              <a:rPr lang="pl-PL" sz="2000" i="1"/>
              <a:t>X</a:t>
            </a:r>
            <a:r>
              <a:rPr lang="pl-PL" sz="2000" i="1" baseline="-25000"/>
              <a:t>i</a:t>
            </a:r>
            <a:r>
              <a:rPr lang="pl-PL" sz="2000" i="1"/>
              <a:t>=a</a:t>
            </a:r>
            <a:r>
              <a:rPr lang="pl-PL" sz="2000"/>
              <a:t> jest stałe i równe </a:t>
            </a:r>
            <a:r>
              <a:rPr lang="pl-PL" sz="2000" i="1"/>
              <a:t>p</a:t>
            </a:r>
            <a:r>
              <a:rPr lang="pl-PL" sz="2000"/>
              <a:t>. Jest to proces stacjonarny jak i </a:t>
            </a:r>
            <a:r>
              <a:rPr lang="pl-PL" sz="2000" i="1">
                <a:solidFill>
                  <a:schemeClr val="bg2"/>
                </a:solidFill>
              </a:rPr>
              <a:t>ergodyczny</a:t>
            </a:r>
            <a:r>
              <a:rPr lang="pl-PL" sz="2000"/>
              <a:t>. Pojedynczą zmienną losową </a:t>
            </a:r>
            <a:r>
              <a:rPr lang="pl-PL" sz="2000" i="1"/>
              <a:t>X</a:t>
            </a:r>
            <a:r>
              <a:rPr lang="pl-PL" sz="2000" i="1" baseline="-25000"/>
              <a:t>i</a:t>
            </a:r>
            <a:r>
              <a:rPr lang="pl-PL" sz="2000"/>
              <a:t> określa się mianem próby Bernoulliego.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000" i="1">
                <a:solidFill>
                  <a:schemeClr val="bg2"/>
                </a:solidFill>
              </a:rPr>
              <a:t>proces Wienera</a:t>
            </a:r>
            <a:r>
              <a:rPr lang="pl-PL" sz="2000"/>
              <a:t> – ruch Browna, jednorodny proces normalny o przyrostach niezależnych. Proces Wienera jest najbardziej znanym przykładem </a:t>
            </a:r>
            <a:r>
              <a:rPr lang="pl-PL" sz="2000" i="1"/>
              <a:t>procesu gaussowskiego</a:t>
            </a:r>
            <a:r>
              <a:rPr lang="pl-PL" sz="2000"/>
              <a:t>, a ponadto jest szczególnym przypadkiem ogólniejszego </a:t>
            </a:r>
            <a:r>
              <a:rPr lang="pl-PL" sz="2000" i="1">
                <a:solidFill>
                  <a:schemeClr val="bg2"/>
                </a:solidFill>
              </a:rPr>
              <a:t>procesu Lévy'ego</a:t>
            </a:r>
            <a:r>
              <a:rPr lang="pl-PL" sz="2000"/>
              <a:t>.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000" i="1">
                <a:solidFill>
                  <a:schemeClr val="bg2"/>
                </a:solidFill>
              </a:rPr>
              <a:t>martyngały</a:t>
            </a:r>
            <a:r>
              <a:rPr lang="pl-PL" sz="2000"/>
              <a:t> – Martyngał jest matematycznym modelem gry sprawiedliwej, to jest takiej, w której wartość oczekiwana mojej wygranej jest zero. Innymi słowy jeżeli w danym momencie mam </a:t>
            </a:r>
            <a:r>
              <a:rPr lang="pl-PL" sz="2000" i="1"/>
              <a:t>k</a:t>
            </a:r>
            <a:r>
              <a:rPr lang="pl-PL" sz="2000"/>
              <a:t> to ”spodziewam sie”, ze po jednej turze dalej będę miał </a:t>
            </a:r>
            <a:r>
              <a:rPr lang="pl-PL" sz="2000" i="1"/>
              <a:t>k</a:t>
            </a:r>
            <a:r>
              <a:rPr lang="pl-PL" sz="2000"/>
              <a:t>.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000" i="1">
                <a:solidFill>
                  <a:schemeClr val="bg2"/>
                </a:solidFill>
              </a:rPr>
              <a:t>procesy Galtona-Watsona</a:t>
            </a:r>
            <a:r>
              <a:rPr lang="pl-PL" sz="2000"/>
              <a:t>, </a:t>
            </a:r>
            <a:r>
              <a:rPr lang="pl-PL" sz="2000" i="1">
                <a:solidFill>
                  <a:schemeClr val="bg2"/>
                </a:solidFill>
              </a:rPr>
              <a:t>proces gałązkowy</a:t>
            </a:r>
            <a:r>
              <a:rPr lang="pl-PL" sz="2000"/>
              <a:t> – szczególne przypadki procesów Markowa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720725"/>
          </a:xfrm>
        </p:spPr>
        <p:txBody>
          <a:bodyPr/>
          <a:lstStyle/>
          <a:p>
            <a:r>
              <a:rPr lang="pl-PL"/>
              <a:t>Procesy Markowa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Procesy Markowa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i="1" dirty="0">
                <a:solidFill>
                  <a:schemeClr val="bg2"/>
                </a:solidFill>
              </a:rPr>
              <a:t>PROCESY MARKOWA</a:t>
            </a:r>
            <a:r>
              <a:rPr lang="pl-PL" sz="2400" dirty="0"/>
              <a:t> to ciąg zdarzeń, w którym </a:t>
            </a:r>
            <a:r>
              <a:rPr lang="pl-PL" sz="2400" dirty="0">
                <a:solidFill>
                  <a:srgbClr val="C00000"/>
                </a:solidFill>
              </a:rPr>
              <a:t>prawdopodobieństwo każdego zdarzenia zależy jedynie od wyniku poprzedniego</a:t>
            </a:r>
            <a:r>
              <a:rPr lang="pl-PL" sz="2400" dirty="0"/>
              <a:t>, a dodatkowe informacje o wartościach wcześniejszych niż </a:t>
            </a:r>
            <a:r>
              <a:rPr lang="pl-PL" sz="2400" i="1" dirty="0"/>
              <a:t>t </a:t>
            </a:r>
            <a:r>
              <a:rPr lang="pl-PL" sz="2400" dirty="0"/>
              <a:t>nie pozwalają wyciągać żadnych dodatkowych informacji co do przyszłości;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pl-PL" sz="2000" dirty="0"/>
              <a:t>są to procesy realizowane przez układy zapominające przeszłość. 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pl-PL" sz="2000" dirty="0"/>
              <a:t>warunkowe rozkłady prawdopodobieństwa </a:t>
            </a:r>
            <a:r>
              <a:rPr lang="pl-PL" sz="2000" i="1" dirty="0">
                <a:solidFill>
                  <a:schemeClr val="bg2"/>
                </a:solidFill>
              </a:rPr>
              <a:t>przyszłych stanów</a:t>
            </a:r>
            <a:r>
              <a:rPr lang="pl-PL" sz="2000" dirty="0"/>
              <a:t> procesu są zdeterminowane wyłącznie przez jego </a:t>
            </a:r>
            <a:r>
              <a:rPr lang="pl-PL" sz="2000" i="1" dirty="0">
                <a:solidFill>
                  <a:schemeClr val="bg2"/>
                </a:solidFill>
              </a:rPr>
              <a:t>bieżący stan</a:t>
            </a:r>
            <a:r>
              <a:rPr lang="pl-PL" sz="2000" dirty="0"/>
              <a:t>, bez względu na przeszłość. Ściślej: przyszłe stany procesu są warunkowo niezależne od stanów przeszłych.</a:t>
            </a:r>
          </a:p>
          <a:p>
            <a:pPr lvl="1" algn="just">
              <a:lnSpc>
                <a:spcPct val="90000"/>
              </a:lnSpc>
              <a:buFontTx/>
              <a:buChar char="–"/>
            </a:pPr>
            <a:endParaRPr lang="pl-PL" sz="2000" dirty="0"/>
          </a:p>
          <a:p>
            <a:pPr lvl="1" algn="just">
              <a:lnSpc>
                <a:spcPct val="90000"/>
              </a:lnSpc>
              <a:buFontTx/>
              <a:buNone/>
            </a:pPr>
            <a:endParaRPr lang="pl-PL" sz="2000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sz="2400" i="1" dirty="0">
                <a:solidFill>
                  <a:schemeClr val="bg2"/>
                </a:solidFill>
              </a:rPr>
              <a:t>ŁAŃCUCH MARKOWA</a:t>
            </a:r>
            <a:r>
              <a:rPr lang="pl-PL" sz="2400" dirty="0">
                <a:solidFill>
                  <a:schemeClr val="bg2"/>
                </a:solidFill>
              </a:rPr>
              <a:t> </a:t>
            </a:r>
            <a:r>
              <a:rPr lang="pl-PL" sz="2400" dirty="0"/>
              <a:t>to taki proces Markowa, który zdefiniowany jest na dyskretnej przestrzeni stanów.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Przykłady procesów Markowa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pl-PL"/>
              <a:t>Przykłady Markowa: </a:t>
            </a:r>
          </a:p>
          <a:p>
            <a:pPr marL="996950" lvl="1" indent="-457200"/>
            <a:r>
              <a:rPr lang="pl-PL"/>
              <a:t>Proces emisji cząstek wypromieniowanych przez substancję radioaktywną </a:t>
            </a:r>
          </a:p>
          <a:p>
            <a:pPr marL="996950" lvl="1" indent="-457200"/>
            <a:r>
              <a:rPr lang="pl-PL"/>
              <a:t>Ruch cząstki zawieszonej w cieczy — tzw. ruch Browna (procesy Gaussa i Wienera) </a:t>
            </a:r>
          </a:p>
          <a:p>
            <a:pPr marL="996950" lvl="1" indent="-457200"/>
            <a:r>
              <a:rPr lang="pl-PL"/>
              <a:t>Proces zajmowania i zwalniania łączy w centrali telefonicznej (procesy Poissona)</a:t>
            </a:r>
          </a:p>
          <a:p>
            <a:pPr marL="996950" lvl="1" indent="-457200"/>
            <a:r>
              <a:rPr lang="pl-PL"/>
              <a:t>Dynamika kolejki w serwerach WWW</a:t>
            </a:r>
          </a:p>
          <a:p>
            <a:pPr marL="996950" lvl="1" indent="-457200"/>
            <a:r>
              <a:rPr lang="pl-PL"/>
              <a:t>Proces urodzin i śmierci – zmiana liczebności populacji na skutek narodzin i śmierci.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Procesy niemarkowskie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Przykładem </a:t>
            </a:r>
            <a:r>
              <a:rPr lang="pl-PL" i="1">
                <a:solidFill>
                  <a:schemeClr val="bg2"/>
                </a:solidFill>
              </a:rPr>
              <a:t>procesu niemarkowskiego</a:t>
            </a:r>
            <a:r>
              <a:rPr lang="pl-PL"/>
              <a:t> może być np. proces zmian poziomu wody w rzece w pewnym ustalonym jej miejscu, gdzie informacja o tym, że w pewnej chwili </a:t>
            </a:r>
            <a:r>
              <a:rPr lang="pl-PL" i="1">
                <a:solidFill>
                  <a:schemeClr val="bg2"/>
                </a:solidFill>
              </a:rPr>
              <a:t>t</a:t>
            </a:r>
            <a:r>
              <a:rPr lang="pl-PL"/>
              <a:t> poziom wody wynosił </a:t>
            </a:r>
            <a:r>
              <a:rPr lang="pl-PL" i="1">
                <a:solidFill>
                  <a:schemeClr val="bg2"/>
                </a:solidFill>
              </a:rPr>
              <a:t>y</a:t>
            </a:r>
            <a:r>
              <a:rPr lang="pl-PL"/>
              <a:t> i bezpośrednio przedtem obserwowano np. </a:t>
            </a:r>
            <a:r>
              <a:rPr lang="pl-PL" i="1">
                <a:solidFill>
                  <a:schemeClr val="bg2"/>
                </a:solidFill>
              </a:rPr>
              <a:t>tendencję obniżania</a:t>
            </a:r>
            <a:r>
              <a:rPr lang="pl-PL"/>
              <a:t> się poziomu wody, pozwala na lepsze przewidywania niż sama informacja o tym, że w chwili </a:t>
            </a:r>
            <a:r>
              <a:rPr lang="pl-PL" i="1">
                <a:solidFill>
                  <a:schemeClr val="bg2"/>
                </a:solidFill>
              </a:rPr>
              <a:t>t</a:t>
            </a:r>
            <a:r>
              <a:rPr lang="pl-PL"/>
              <a:t> poziom wody wynosił </a:t>
            </a:r>
            <a:r>
              <a:rPr lang="pl-PL" i="1">
                <a:solidFill>
                  <a:schemeClr val="bg2"/>
                </a:solidFill>
              </a:rPr>
              <a:t>y</a:t>
            </a:r>
            <a:r>
              <a:rPr lang="pl-PL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Procesy Markowa - geneza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568952" cy="5113337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Jeżeli rozważy się 3 chwile </a:t>
            </a:r>
            <a:r>
              <a:rPr lang="pl-PL" sz="2400" i="1" dirty="0"/>
              <a:t>t</a:t>
            </a:r>
            <a:r>
              <a:rPr lang="pl-PL" sz="2400" i="1" baseline="-25000" dirty="0"/>
              <a:t>1</a:t>
            </a:r>
            <a:r>
              <a:rPr lang="pl-PL" sz="2400" i="1" dirty="0"/>
              <a:t> &lt; t</a:t>
            </a:r>
            <a:r>
              <a:rPr lang="pl-PL" sz="2400" i="1" baseline="-25000" dirty="0"/>
              <a:t>2</a:t>
            </a:r>
            <a:r>
              <a:rPr lang="pl-PL" sz="2400" i="1" dirty="0"/>
              <a:t> &lt; t</a:t>
            </a:r>
            <a:r>
              <a:rPr lang="pl-PL" sz="2400" i="1" baseline="-25000" dirty="0"/>
              <a:t>3</a:t>
            </a:r>
            <a:r>
              <a:rPr lang="pl-PL" sz="2400" dirty="0"/>
              <a:t>, to dla procesu Markowa zmiany stanu procesu (tj. zmiany wartości realizacji) na odcinku czasowym </a:t>
            </a:r>
            <a:r>
              <a:rPr lang="pl-PL" sz="2400" i="1" dirty="0"/>
              <a:t>[t</a:t>
            </a:r>
            <a:r>
              <a:rPr lang="pl-PL" sz="2400" i="1" baseline="-25000" dirty="0"/>
              <a:t>2</a:t>
            </a:r>
            <a:r>
              <a:rPr lang="pl-PL" sz="2400" i="1" dirty="0"/>
              <a:t>, t</a:t>
            </a:r>
            <a:r>
              <a:rPr lang="pl-PL" sz="2400" i="1" baseline="-25000" dirty="0"/>
              <a:t>3</a:t>
            </a:r>
            <a:r>
              <a:rPr lang="pl-PL" sz="2400" i="1" dirty="0"/>
              <a:t>]</a:t>
            </a:r>
            <a:r>
              <a:rPr lang="pl-PL" sz="2400" dirty="0"/>
              <a:t> zależą tylko od stanu procesu w chwili </a:t>
            </a:r>
            <a:r>
              <a:rPr lang="pl-PL" sz="2400" i="1" dirty="0"/>
              <a:t>t</a:t>
            </a:r>
            <a:r>
              <a:rPr lang="pl-PL" sz="2400" i="1" baseline="-25000" dirty="0"/>
              <a:t>2</a:t>
            </a:r>
            <a:r>
              <a:rPr lang="pl-PL" sz="2400" dirty="0"/>
              <a:t>, a nie od zmian zaszłych na odcinku czasowym </a:t>
            </a:r>
            <a:r>
              <a:rPr lang="pl-PL" sz="2400" i="1" dirty="0"/>
              <a:t>[t</a:t>
            </a:r>
            <a:r>
              <a:rPr lang="pl-PL" sz="2400" i="1" baseline="-25000" dirty="0"/>
              <a:t>1</a:t>
            </a:r>
            <a:r>
              <a:rPr lang="pl-PL" sz="2400" i="1" dirty="0"/>
              <a:t>, t</a:t>
            </a:r>
            <a:r>
              <a:rPr lang="pl-PL" sz="2400" i="1" baseline="-25000" dirty="0"/>
              <a:t>2</a:t>
            </a:r>
            <a:r>
              <a:rPr lang="pl-PL" sz="2400" i="1" dirty="0"/>
              <a:t>].</a:t>
            </a:r>
            <a:endParaRPr lang="pl-PL" sz="2400" dirty="0"/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Okoliczność ta powoduje, że aparatem matematycznym nadającym się najlepiej do badania procesów Markowa są </a:t>
            </a:r>
            <a:r>
              <a:rPr lang="pl-PL" sz="2400" i="1" dirty="0">
                <a:solidFill>
                  <a:schemeClr val="bg2"/>
                </a:solidFill>
              </a:rPr>
              <a:t>równania różniczkowe</a:t>
            </a:r>
            <a:r>
              <a:rPr lang="pl-PL" sz="2400" dirty="0"/>
              <a:t>. Badania nad tymi procesami zapoczątkował A.A. Markow w 1907r., a największe zasługi dla rozwoju teorii procesów Markowa mają A.N. Kołmogorow (1936) i W. </a:t>
            </a:r>
            <a:r>
              <a:rPr lang="pl-PL" sz="2400" dirty="0" err="1"/>
              <a:t>Feller</a:t>
            </a:r>
            <a:r>
              <a:rPr lang="pl-PL" sz="2400" dirty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Łańcuchy Markowa mają związek z ruchami Browna oraz hipotezą ergodyczną, dwoma ważnymi w fizyce tematami, ale powstały jako uogólnienie prawa wielkich liczb na zdarzenia zależne.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Macierz stochastyczna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Ograniczymy się do łańcuchów Markowa, które przyjmują wartości w pewnym </a:t>
            </a:r>
            <a:r>
              <a:rPr lang="pl-PL" sz="2400" dirty="0">
                <a:solidFill>
                  <a:schemeClr val="bg2"/>
                </a:solidFill>
              </a:rPr>
              <a:t>przeliczalnym</a:t>
            </a:r>
            <a:r>
              <a:rPr lang="pl-PL" sz="2400" dirty="0"/>
              <a:t> zbiorze </a:t>
            </a:r>
            <a:r>
              <a:rPr lang="pl-PL" sz="2400" i="1" dirty="0"/>
              <a:t>S</a:t>
            </a:r>
            <a:r>
              <a:rPr lang="pl-PL" sz="2400" dirty="0"/>
              <a:t>. Będąc w stanie </a:t>
            </a:r>
            <a:r>
              <a:rPr lang="pl-PL" sz="2400" i="1" dirty="0">
                <a:solidFill>
                  <a:schemeClr val="bg2"/>
                </a:solidFill>
              </a:rPr>
              <a:t>s</a:t>
            </a:r>
            <a:r>
              <a:rPr lang="pl-PL" sz="2400" dirty="0"/>
              <a:t> mamy ciąg prawdopodobieństw, który opisuje nam możliwości </a:t>
            </a:r>
            <a:r>
              <a:rPr lang="pl-PL" sz="2400" i="1" dirty="0">
                <a:solidFill>
                  <a:schemeClr val="bg2"/>
                </a:solidFill>
              </a:rPr>
              <a:t>przejść</a:t>
            </a:r>
            <a:r>
              <a:rPr lang="pl-PL" sz="2400" dirty="0"/>
              <a:t> do innych stanów.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Tak wiec zachowanie się łańcucha w każdym kroku jest opisane </a:t>
            </a:r>
            <a:r>
              <a:rPr lang="pl-PL" sz="2400" i="1" dirty="0">
                <a:solidFill>
                  <a:schemeClr val="bg2"/>
                </a:solidFill>
              </a:rPr>
              <a:t>macierzą stochastyczną</a:t>
            </a:r>
            <a:r>
              <a:rPr lang="pl-PL" sz="2400" dirty="0"/>
              <a:t> (dla każdego możliwego stanu mamy wektor prawdopodobieństw).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Mówimy, ze łańcuch jest </a:t>
            </a:r>
            <a:r>
              <a:rPr lang="pl-PL" sz="2400" i="1" dirty="0">
                <a:solidFill>
                  <a:schemeClr val="bg2"/>
                </a:solidFill>
              </a:rPr>
              <a:t>jednorodny</a:t>
            </a:r>
            <a:r>
              <a:rPr lang="pl-PL" sz="2400" dirty="0"/>
              <a:t> jeżeli te macierze przejścia dla różnych momentów czasu są identyczne. Oznacza to, ze mamy pewną macierz 		</a:t>
            </a:r>
          </a:p>
          <a:p>
            <a:pPr marL="179388" indent="-179388"/>
            <a:r>
              <a:rPr lang="pl-PL" sz="2400" dirty="0" smtClean="0"/>
              <a:t>	taką</a:t>
            </a:r>
            <a:r>
              <a:rPr lang="pl-PL" sz="2400" dirty="0"/>
              <a:t>, że</a:t>
            </a:r>
          </a:p>
          <a:p>
            <a:pPr marL="179388" indent="-179388">
              <a:buFont typeface="Arial" pitchFamily="34" charset="0"/>
              <a:buChar char="•"/>
            </a:pPr>
            <a:endParaRPr lang="pl-PL" sz="24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97152"/>
            <a:ext cx="2016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229200"/>
            <a:ext cx="43195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Macierz przejścia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4175125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i="1">
                <a:solidFill>
                  <a:schemeClr val="bg2"/>
                </a:solidFill>
              </a:rPr>
              <a:t>Macierz stochastyczna</a:t>
            </a:r>
            <a:r>
              <a:rPr lang="pl-PL" sz="2000"/>
              <a:t>: suma liczb w każdym wierszu wynosi 1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96975"/>
            <a:ext cx="30241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644900"/>
            <a:ext cx="2881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708400" y="4581525"/>
            <a:ext cx="41767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>
                <a:solidFill>
                  <a:schemeClr val="bg2"/>
                </a:solidFill>
                <a:latin typeface="Georgia" pitchFamily="18" charset="0"/>
              </a:rPr>
              <a:t>Macierz przejścia</a:t>
            </a:r>
            <a:r>
              <a:rPr lang="pl-PL" sz="2000">
                <a:latin typeface="Georgia" pitchFamily="18" charset="0"/>
              </a:rPr>
              <a:t>: liczby nieujemne, suma liczb w każdym wierszu wynosi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Przejścia do innych stanów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640960" cy="5257006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Szczególną rolę odgrywa stan początkowy – zauważmy, ze może on wpłynąć na to, ze do niektórych stanów nigdy nie dotrzemy a do innych jedynie po pewnym okresie itd.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Formalnie rzecz biorąc jednak stan początkowy to po prostu </a:t>
            </a:r>
            <a:r>
              <a:rPr lang="pl-PL" sz="2400" i="1" dirty="0"/>
              <a:t>X</a:t>
            </a:r>
            <a:r>
              <a:rPr lang="pl-PL" sz="2400" i="1" baseline="-25000" dirty="0"/>
              <a:t>0</a:t>
            </a:r>
            <a:r>
              <a:rPr lang="pl-PL" sz="2400" dirty="0"/>
              <a:t> – zmienna losowa jak inne. Nie należy się wiec dziwić, ze czasem łańcuch Markowa nie będzie zaczynał z jednego wyznaczonego stanu ale z pewnego rozkładu prawdopodobieństwa na przestrzeni stanów.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Analizując zachowanie łańcucha Markowa zwykle chcemy się dowiedzieć, które stany łańcuch </a:t>
            </a:r>
            <a:r>
              <a:rPr lang="pl-PL" sz="2400" i="1" dirty="0">
                <a:solidFill>
                  <a:schemeClr val="bg2"/>
                </a:solidFill>
              </a:rPr>
              <a:t>odwiedza</a:t>
            </a:r>
            <a:r>
              <a:rPr lang="pl-PL" sz="2400" dirty="0"/>
              <a:t>, czy robi to skończoną, czy nieskończoną liczbę razy?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Ostatecznym celem zaś jest znalezienie rozkładu stacjonarnego, który opisywałby </a:t>
            </a:r>
            <a:r>
              <a:rPr lang="pl-PL" sz="2400" dirty="0">
                <a:solidFill>
                  <a:srgbClr val="C00000"/>
                </a:solidFill>
              </a:rPr>
              <a:t>prawdopodobieństwa przebywania w danym stanie</a:t>
            </a:r>
            <a:r>
              <a:rPr lang="pl-PL" sz="2400" dirty="0"/>
              <a:t> dla bardzo odległych czasów.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Komunikacja stanów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472607"/>
          </a:xfrm>
        </p:spPr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Jeżeli prawdopodobieństwo przejścia ze stanu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 do stanu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/>
              <a:t> jest dodatnie, to mówimy, ze stan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jest </a:t>
            </a:r>
            <a:r>
              <a:rPr lang="pl-PL" sz="2400" i="1" dirty="0">
                <a:solidFill>
                  <a:schemeClr val="bg2"/>
                </a:solidFill>
              </a:rPr>
              <a:t>osiągalny</a:t>
            </a:r>
            <a:r>
              <a:rPr lang="pl-PL" sz="2400" dirty="0"/>
              <a:t> ze stanu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. Jeżeli również stan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 jest osiągalny ze stanu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to powiemy, ze stany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 </a:t>
            </a:r>
            <a:r>
              <a:rPr lang="pl-PL" sz="2400" dirty="0" err="1"/>
              <a:t>i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się wzajemnie </a:t>
            </a:r>
            <a:r>
              <a:rPr lang="pl-PL" sz="2400" i="1" u="sng" dirty="0">
                <a:solidFill>
                  <a:schemeClr val="bg2"/>
                </a:solidFill>
              </a:rPr>
              <a:t>komunikują</a:t>
            </a:r>
            <a:r>
              <a:rPr lang="pl-PL" sz="2400" dirty="0"/>
              <a:t>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R</a:t>
            </a:r>
            <a:r>
              <a:rPr lang="pl-PL" sz="2400" i="1" dirty="0" smtClean="0">
                <a:solidFill>
                  <a:schemeClr val="bg2"/>
                </a:solidFill>
              </a:rPr>
              <a:t>elacja </a:t>
            </a:r>
            <a:r>
              <a:rPr lang="pl-PL" sz="2400" i="1" dirty="0">
                <a:solidFill>
                  <a:schemeClr val="bg2"/>
                </a:solidFill>
              </a:rPr>
              <a:t>równoważności</a:t>
            </a:r>
            <a:r>
              <a:rPr lang="pl-PL" sz="2400" dirty="0"/>
              <a:t>. </a:t>
            </a:r>
            <a:r>
              <a:rPr lang="pl-PL" sz="2400" dirty="0" smtClean="0"/>
              <a:t>Przestrzeń </a:t>
            </a:r>
            <a:r>
              <a:rPr lang="pl-PL" sz="2400" dirty="0"/>
              <a:t>stanów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/>
              <a:t> rozpada się na rozłączne klasy związane z tą relacją (klasy równoważności).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Rozważmy klasę jednoelementowa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{i}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400" dirty="0"/>
              <a:t>Jest to taki stan, który się nie komunikuje z żadnym z innych stanów. Jedna z dwóch przyczyn tego faktu może być taka, ze jest to </a:t>
            </a:r>
            <a:r>
              <a:rPr lang="pl-PL" sz="2400" i="1" dirty="0">
                <a:solidFill>
                  <a:srgbClr val="C00000"/>
                </a:solidFill>
              </a:rPr>
              <a:t>stan pochłaniający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dirty="0"/>
              <a:t>a wiec stan, z którego się nie daje wyjść. W pewnym sensie przeciwieństwem tych stanów są </a:t>
            </a:r>
            <a:r>
              <a:rPr lang="pl-PL" sz="2400" i="1" dirty="0">
                <a:solidFill>
                  <a:srgbClr val="C00000"/>
                </a:solidFill>
              </a:rPr>
              <a:t>stany nieistotne</a:t>
            </a:r>
            <a:r>
              <a:rPr lang="pl-PL" sz="2400" dirty="0"/>
              <a:t>, a wiec takie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, dla których istnieje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j(i)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osiągalny z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ale taki, ze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 nie jest osiągalny z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j(i)</a:t>
            </a:r>
            <a:r>
              <a:rPr lang="pl-PL" sz="2400" dirty="0"/>
              <a:t>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Stany nieistotne i pochłaniające tworzą jednoelementowe klasy. Te pierwsze są odwiedzane co najwyżej skończona ilość razy, a te drugie zatrzymują łańcuch w miejscu (w sobie) na zawsze.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Czym jest proces stochastyczny?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W analizie często mamy do czynienia ze zjawiskami będącymi </a:t>
            </a:r>
            <a:r>
              <a:rPr lang="pl-PL" dirty="0">
                <a:solidFill>
                  <a:srgbClr val="C00000"/>
                </a:solidFill>
              </a:rPr>
              <a:t>zdeterminowanymi</a:t>
            </a:r>
            <a:r>
              <a:rPr lang="pl-PL" dirty="0"/>
              <a:t> funkcjami czasu. Ich wartość może być opisana za pomocą ścisłych zależności matematycznych – lub inaczej, znając wartość funkcji w pewnej chwili czasu można określić jego wartość w dowolnej innej chwili czasu. np.: 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ruch satelity po orbicie, 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zmiana temperatury wody przy podgrzewaniu, 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prędkość rozpędzającego się obiektu  </a:t>
            </a:r>
          </a:p>
          <a:p>
            <a:pPr>
              <a:lnSpc>
                <a:spcPct val="90000"/>
              </a:lnSpc>
            </a:pPr>
            <a:r>
              <a:rPr lang="pl-PL" dirty="0"/>
              <a:t>– wszystkie te zjawiska mają charakter zdeterminowany.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Powroty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329015"/>
          </a:xfrm>
        </p:spPr>
        <p:txBody>
          <a:bodyPr>
            <a:normAutofit lnSpcReduction="10000"/>
          </a:bodyPr>
          <a:lstStyle/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/>
              <a:t>Pozostałe klasy abstrakcji to pewne podzbiory </a:t>
            </a:r>
            <a:r>
              <a:rPr lang="pl-PL" i="1" dirty="0"/>
              <a:t>C</a:t>
            </a:r>
            <a:r>
              <a:rPr lang="pl-PL" dirty="0"/>
              <a:t> przestrzeni </a:t>
            </a:r>
            <a:r>
              <a:rPr lang="pl-PL" i="1" dirty="0"/>
              <a:t>S</a:t>
            </a:r>
            <a:r>
              <a:rPr lang="pl-PL" dirty="0"/>
              <a:t>, które mają tę własność, ze wszystkie stany wewnątrz </a:t>
            </a:r>
            <a:r>
              <a:rPr lang="pl-PL" i="1" dirty="0"/>
              <a:t>C</a:t>
            </a:r>
            <a:r>
              <a:rPr lang="pl-PL" dirty="0"/>
              <a:t> się ze sobą wzajemnie komunikują oraz żaden stan spoza podzbioru </a:t>
            </a:r>
            <a:r>
              <a:rPr lang="pl-PL" i="1" dirty="0"/>
              <a:t>C</a:t>
            </a:r>
            <a:r>
              <a:rPr lang="pl-PL" dirty="0"/>
              <a:t> nie jest osiągalny ze stanów należących do </a:t>
            </a:r>
            <a:r>
              <a:rPr lang="pl-PL" i="1" dirty="0"/>
              <a:t>C</a:t>
            </a:r>
            <a:r>
              <a:rPr lang="pl-PL" dirty="0"/>
              <a:t>. </a:t>
            </a:r>
            <a:endParaRPr lang="pl-PL" dirty="0" smtClean="0"/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Innymi </a:t>
            </a:r>
            <a:r>
              <a:rPr lang="pl-PL" dirty="0"/>
              <a:t>słowy, jeżeli nasz łańcuch wchodzi do takiej klasy abstrakcji, to juz w niej zostaje oraz z dodatnim prawdopodobieństwem odwiedza każdy jej element.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/>
              <a:t>Jeśli wszystkie stany naszego łańcucha się komunikują, łańcuch taki nazywamy </a:t>
            </a:r>
            <a:r>
              <a:rPr lang="pl-PL" i="1" dirty="0">
                <a:solidFill>
                  <a:srgbClr val="C00000"/>
                </a:solidFill>
              </a:rPr>
              <a:t>nieprzywiedlnym</a:t>
            </a:r>
            <a:r>
              <a:rPr lang="pl-PL" dirty="0"/>
              <a:t> (nieredukowalnym, </a:t>
            </a:r>
            <a:r>
              <a:rPr lang="pl-PL" i="1" dirty="0" err="1"/>
              <a:t>ireducible</a:t>
            </a:r>
            <a:r>
              <a:rPr lang="pl-PL" dirty="0"/>
              <a:t>).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/>
              <a:t>Jeżeli łańcuch jest nieprzywiedlny to wszystkie jego stany są albo </a:t>
            </a:r>
            <a:r>
              <a:rPr lang="pl-PL" i="1" dirty="0">
                <a:solidFill>
                  <a:srgbClr val="C00000"/>
                </a:solidFill>
              </a:rPr>
              <a:t>powracające</a:t>
            </a:r>
            <a:r>
              <a:rPr lang="pl-PL" dirty="0"/>
              <a:t>, albo </a:t>
            </a:r>
            <a:r>
              <a:rPr lang="pl-PL" i="1" dirty="0">
                <a:solidFill>
                  <a:srgbClr val="C00000"/>
                </a:solidFill>
              </a:rPr>
              <a:t>chwilowe</a:t>
            </a:r>
            <a:r>
              <a:rPr lang="pl-PL" i="1" dirty="0">
                <a:solidFill>
                  <a:schemeClr val="bg2"/>
                </a:solidFill>
              </a:rPr>
              <a:t> </a:t>
            </a:r>
            <a:r>
              <a:rPr lang="pl-PL" dirty="0"/>
              <a:t>i w pewnych warunkach można brać dowolny stan początkowy.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/>
              <a:t>Stan nieistotny jest chwilowy. Odwrotne stwierdzenie jest prawdziwe jedynie dla łańcuchów skończonych.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Czasy powrotów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413"/>
            <a:ext cx="8568952" cy="5113337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CZASY POWROTU</a:t>
            </a:r>
            <a:r>
              <a:rPr lang="pl-PL" sz="2400" dirty="0"/>
              <a:t> – Liczenie prawdopodobieństw dojścia i średnich czasów dojścia jest jednym z zagadnień idei ‘Markowskości’. Wyobraźmy sobie pewien łańcuch o przestrzeni stanów </a:t>
            </a:r>
            <a:r>
              <a:rPr lang="pl-PL" sz="2400" i="1" dirty="0"/>
              <a:t>S</a:t>
            </a:r>
            <a:r>
              <a:rPr lang="pl-PL" sz="2400" dirty="0"/>
              <a:t>. Niech </a:t>
            </a:r>
            <a:r>
              <a:rPr lang="pl-PL" sz="2400" i="1" dirty="0"/>
              <a:t>F </a:t>
            </a:r>
            <a:r>
              <a:rPr lang="pl-PL" sz="2400" i="1" dirty="0">
                <a:sym typeface="Symbol" pitchFamily="18" charset="2"/>
              </a:rPr>
              <a:t></a:t>
            </a:r>
            <a:r>
              <a:rPr lang="pl-PL" sz="2400" i="1" dirty="0"/>
              <a:t> S</a:t>
            </a:r>
            <a:r>
              <a:rPr lang="pl-PL" sz="2400" dirty="0"/>
              <a:t> będzie pewnym podzbiorem stanów.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Interesuje nas prawdopodobieństwo, ze łańcuch, startując ze stanu </a:t>
            </a:r>
            <a:r>
              <a:rPr lang="pl-PL" sz="2400" i="1" dirty="0"/>
              <a:t>i</a:t>
            </a:r>
            <a:r>
              <a:rPr lang="pl-PL" sz="2400" dirty="0"/>
              <a:t>, odwiedzi jakiś stan z </a:t>
            </a:r>
            <a:r>
              <a:rPr lang="pl-PL" sz="2400" i="1" dirty="0"/>
              <a:t>F</a:t>
            </a:r>
            <a:r>
              <a:rPr lang="pl-PL" sz="2400" dirty="0"/>
              <a:t>. Oznaczmy je przez </a:t>
            </a:r>
            <a:r>
              <a:rPr lang="pl-PL" sz="2400" i="1" dirty="0" err="1"/>
              <a:t>pF</a:t>
            </a:r>
            <a:r>
              <a:rPr lang="pl-PL" sz="2400" i="1" dirty="0"/>
              <a:t> (i)</a:t>
            </a:r>
            <a:r>
              <a:rPr lang="pl-PL" sz="2400" dirty="0"/>
              <a:t>. Oczywiście </a:t>
            </a:r>
            <a:r>
              <a:rPr lang="pl-PL" sz="2400" i="1" dirty="0" err="1"/>
              <a:t>pF</a:t>
            </a:r>
            <a:r>
              <a:rPr lang="pl-PL" sz="2400" i="1" dirty="0"/>
              <a:t> (f) = 1</a:t>
            </a:r>
            <a:r>
              <a:rPr lang="pl-PL" sz="2400" dirty="0"/>
              <a:t> dla każdego </a:t>
            </a:r>
            <a:r>
              <a:rPr lang="pl-PL" sz="2400" i="1" dirty="0"/>
              <a:t>f </a:t>
            </a:r>
            <a:r>
              <a:rPr lang="pl-PL" sz="2400" i="1" dirty="0">
                <a:sym typeface="Symbol" pitchFamily="18" charset="2"/>
              </a:rPr>
              <a:t></a:t>
            </a:r>
            <a:r>
              <a:rPr lang="pl-PL" sz="2400" i="1" dirty="0"/>
              <a:t> F</a:t>
            </a:r>
            <a:r>
              <a:rPr lang="pl-PL" sz="2400" dirty="0"/>
              <a:t>. Jeżeli jednak przejdziemy do innego stanu </a:t>
            </a:r>
            <a:r>
              <a:rPr lang="pl-PL" sz="2400" i="1" dirty="0"/>
              <a:t>s</a:t>
            </a:r>
            <a:r>
              <a:rPr lang="pl-PL" sz="2400" dirty="0"/>
              <a:t>, to wtedy zgodnie z własnością Markowa, nasz łańcuch zaczyna nowe, ”niezależne” życie. Zatem prawdopodobieństwo, że osiągniemy stan z </a:t>
            </a:r>
            <a:r>
              <a:rPr lang="pl-PL" sz="2400" i="1" dirty="0"/>
              <a:t>F</a:t>
            </a:r>
            <a:r>
              <a:rPr lang="pl-PL" sz="2400" dirty="0"/>
              <a:t> jest </a:t>
            </a:r>
            <a:r>
              <a:rPr lang="pl-PL" sz="2400" i="1" dirty="0"/>
              <a:t>PF (s).</a:t>
            </a:r>
            <a:r>
              <a:rPr lang="pl-PL" sz="2400" dirty="0"/>
              <a:t> Dostajemy układ równań: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876925"/>
            <a:ext cx="2735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Błądzenie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>
                <a:solidFill>
                  <a:schemeClr val="bg2"/>
                </a:solidFill>
              </a:rPr>
              <a:t>Błądzenie (Spacer losowy).</a:t>
            </a:r>
            <a:r>
              <a:rPr lang="pl-PL" dirty="0"/>
              <a:t> </a:t>
            </a:r>
          </a:p>
          <a:p>
            <a:r>
              <a:rPr lang="pl-PL" dirty="0"/>
              <a:t>Kanonicznym przykładem jest błądzenie na prostej. Wyobraźmy sobie taka sytuacje: stawiamy pionek na osi, w zerze i rzucamy nierzetelną monetą. </a:t>
            </a:r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/>
              <a:t>prawdopodobieństwem </a:t>
            </a:r>
            <a:r>
              <a:rPr lang="pl-PL" i="1" dirty="0"/>
              <a:t>p</a:t>
            </a:r>
            <a:r>
              <a:rPr lang="pl-PL" dirty="0"/>
              <a:t> dostajemy orła, a z </a:t>
            </a:r>
            <a:r>
              <a:rPr lang="pl-PL" i="1" dirty="0"/>
              <a:t>(1 − p)</a:t>
            </a:r>
            <a:r>
              <a:rPr lang="pl-PL" dirty="0"/>
              <a:t> reszkę (jeśli </a:t>
            </a:r>
            <a:r>
              <a:rPr lang="pl-PL" i="1" dirty="0"/>
              <a:t>p=1/2</a:t>
            </a:r>
            <a:r>
              <a:rPr lang="pl-PL" dirty="0"/>
              <a:t> wtedy mówimy, że spacer jest standardowy).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pierwszym przypadku przesuwamy pionek o jeden w prawo, w drugim o jeden w lewo. Powtarzamy to postępowanie.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Dyfuzja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000" i="1">
                <a:solidFill>
                  <a:schemeClr val="bg2"/>
                </a:solidFill>
              </a:rPr>
              <a:t>Dyfuzja - model Ehrenfestów, model urnowy</a:t>
            </a:r>
            <a:r>
              <a:rPr lang="pl-PL" sz="2000"/>
              <a:t> </a:t>
            </a:r>
          </a:p>
          <a:p>
            <a:pPr>
              <a:lnSpc>
                <a:spcPct val="90000"/>
              </a:lnSpc>
            </a:pPr>
            <a:r>
              <a:rPr lang="pl-PL" sz="2000"/>
              <a:t>Wyobraźmy sobie dwa naczynia: </a:t>
            </a:r>
            <a:r>
              <a:rPr lang="pl-PL" sz="2000" i="1"/>
              <a:t>A</a:t>
            </a:r>
            <a:r>
              <a:rPr lang="pl-PL" sz="2000"/>
              <a:t> i </a:t>
            </a:r>
            <a:r>
              <a:rPr lang="pl-PL" sz="2000" i="1"/>
              <a:t>B</a:t>
            </a:r>
            <a:r>
              <a:rPr lang="pl-PL" sz="2000"/>
              <a:t>, w których jest rozmieszczone </a:t>
            </a:r>
            <a:r>
              <a:rPr lang="pl-PL" sz="2000" i="1"/>
              <a:t>k </a:t>
            </a:r>
            <a:r>
              <a:rPr lang="pl-PL" sz="2000"/>
              <a:t>molekuł (kul). W momencie </a:t>
            </a:r>
            <a:r>
              <a:rPr lang="pl-PL" sz="2000" i="1"/>
              <a:t>n</a:t>
            </a:r>
            <a:r>
              <a:rPr lang="pl-PL" sz="2000"/>
              <a:t>, losowo wybrana molekuła przenosi się ze swojego naczynia do sąsiedniego. Za stan układu uważamy ilość molekuł w naczyniu </a:t>
            </a:r>
            <a:r>
              <a:rPr lang="pl-PL" sz="2000" i="1"/>
              <a:t>A</a:t>
            </a:r>
            <a:r>
              <a:rPr lang="pl-PL" sz="2000"/>
              <a:t>. Jest to model zaproponowany przez P. i T. Ehrenfestów dla różnych problemów w mechanice statystycznej. Ma on również interpretacje jako dyfuzja z siłą centralną.</a:t>
            </a:r>
          </a:p>
          <a:p>
            <a:pPr>
              <a:lnSpc>
                <a:spcPct val="90000"/>
              </a:lnSpc>
            </a:pPr>
            <a:r>
              <a:rPr lang="pl-PL" sz="2000"/>
              <a:t>Model urnowy zakłada, że w dwóch urnach (czarnej i białej), znajdują się kule czarne i białe, jeśli wylosowaliśmy kulę białą, losujemy następną z urny białej, jeśli kulę czarną, losujemy z czarnej. Zawsze zwracamy kule do urny i mieszamy. Jeśli składy urn są jednakowe, wtedy mówimy o schemacie Bernoulliego (równie dobrze moglibyśmy losować z jednej urny). </a:t>
            </a:r>
          </a:p>
          <a:p>
            <a:pPr>
              <a:lnSpc>
                <a:spcPct val="90000"/>
              </a:lnSpc>
            </a:pPr>
            <a:endParaRPr lang="pl-PL" sz="200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013325"/>
            <a:ext cx="168751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779838" y="5589588"/>
            <a:ext cx="2736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Georgia" pitchFamily="18" charset="0"/>
              </a:rPr>
              <a:t>Schemat Bernoulliego: niezależny, takie same wiersze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 gałązkowy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i="1">
                <a:solidFill>
                  <a:schemeClr val="bg2"/>
                </a:solidFill>
              </a:rPr>
              <a:t>Proces gałązkowy. </a:t>
            </a:r>
          </a:p>
          <a:p>
            <a:pPr>
              <a:lnSpc>
                <a:spcPct val="90000"/>
              </a:lnSpc>
            </a:pPr>
            <a:r>
              <a:rPr lang="pl-PL"/>
              <a:t>Standardowy proces gałazkowy Bienayme-Galtona-Watsona. Opisuje on rozwój potomków jednego przodka (lub inaczej rozprzestrzenianie się nazwiska). Zakładamy, ze każda osoba rodzi dzieci w sposób niezależny od pozostałych oraz, ze liczba potomków jest zmienną losową z pewnego wspólnego rozkładu prawdopodobieństwa. Proces ten można w wygodny sposób rysować jako rozrastające się (lub nie) drzewo. Ciekawe pytania dotyczą prawdopodobieństwa wymarcia linii genealogicznej, średniego czasu do wymarcia itp.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720725"/>
          </a:xfrm>
        </p:spPr>
        <p:txBody>
          <a:bodyPr/>
          <a:lstStyle/>
          <a:p>
            <a:r>
              <a:rPr lang="pl-PL"/>
              <a:t>Procesy Poissona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Rozkład Bernoulliego zmiennej losowej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Rozważamy schemat </a:t>
            </a:r>
            <a:r>
              <a:rPr lang="pl-PL" sz="2400" i="1"/>
              <a:t>n </a:t>
            </a:r>
            <a:r>
              <a:rPr lang="pl-PL" sz="2400"/>
              <a:t>prób Bernoulliego z prawdopodobieństwem sukcesu </a:t>
            </a:r>
            <a:r>
              <a:rPr lang="pl-PL" sz="2400" i="1"/>
              <a:t>p</a:t>
            </a:r>
            <a:r>
              <a:rPr lang="pl-PL" sz="2400"/>
              <a:t>, czyli powtarzamy w sposób niezależny </a:t>
            </a:r>
            <a:r>
              <a:rPr lang="pl-PL" sz="2400" i="1"/>
              <a:t>n </a:t>
            </a:r>
            <a:r>
              <a:rPr lang="pl-PL" sz="2400"/>
              <a:t>razy doświadczenie losowe, w wyniku którego otrzymujemy dwa możliwe wyniki: 1 (sukces) i 0 (porażka), przy czym prawdopodobieństwo otrzymania sukcesu jest równe </a:t>
            </a:r>
            <a:r>
              <a:rPr lang="pl-PL" sz="2400" i="1"/>
              <a:t>p</a:t>
            </a:r>
            <a:r>
              <a:rPr lang="pl-PL" sz="2400"/>
              <a:t>, a porażki </a:t>
            </a:r>
            <a:r>
              <a:rPr lang="pl-PL" sz="2400" i="1"/>
              <a:t>(1 − p).</a:t>
            </a:r>
          </a:p>
          <a:p>
            <a:pPr>
              <a:lnSpc>
                <a:spcPct val="80000"/>
              </a:lnSpc>
            </a:pPr>
            <a:r>
              <a:rPr lang="pl-PL" sz="2400"/>
              <a:t>Rozkład ten, zwany także </a:t>
            </a:r>
            <a:r>
              <a:rPr lang="pl-PL" sz="2400" i="1">
                <a:solidFill>
                  <a:schemeClr val="bg2"/>
                </a:solidFill>
              </a:rPr>
              <a:t>dwumianowym</a:t>
            </a:r>
            <a:r>
              <a:rPr lang="pl-PL" sz="2400"/>
              <a:t>, odpowiada losowaniu ze zwracaniem i służy do modelowania sytuacji, w których losowanie (próba Bernoulliego) jest powtarzane wiele razy. Założenia rozkładu są następujące: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mogą wystąpić tylko dwa zdarzenia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każde losowanie jest niezależne od innych losowań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prawdopodobieństwo sukcesu w trakcie wszystkich losowań jest jednakowe</a:t>
            </a:r>
          </a:p>
          <a:p>
            <a:pPr>
              <a:lnSpc>
                <a:spcPct val="80000"/>
              </a:lnSpc>
            </a:pPr>
            <a:endParaRPr lang="pl-PL" sz="24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Rozkład Bernoulliego zmiennej losowej (2)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Zmienną losową w tym eksperymencie jest zdarzenie polegające na pojawieniu się </a:t>
            </a:r>
            <a:r>
              <a:rPr lang="pl-PL" i="1"/>
              <a:t>k</a:t>
            </a:r>
            <a:r>
              <a:rPr lang="pl-PL"/>
              <a:t> liczby sukcesów w próbach, przy czym  </a:t>
            </a:r>
            <a:r>
              <a:rPr lang="pl-PL" i="1"/>
              <a:t>k</a:t>
            </a:r>
            <a:r>
              <a:rPr lang="pl-PL" i="1">
                <a:sym typeface="Symbol" pitchFamily="18" charset="2"/>
              </a:rPr>
              <a:t></a:t>
            </a:r>
            <a:r>
              <a:rPr lang="pl-PL" i="1"/>
              <a:t>&lt;0, n&gt;.</a:t>
            </a:r>
            <a:r>
              <a:rPr lang="pl-PL"/>
              <a:t> </a:t>
            </a:r>
          </a:p>
          <a:p>
            <a:endParaRPr lang="pl-PL"/>
          </a:p>
          <a:p>
            <a:endParaRPr lang="pl-PL"/>
          </a:p>
          <a:p>
            <a:pPr>
              <a:spcBef>
                <a:spcPct val="0"/>
              </a:spcBef>
            </a:pPr>
            <a:r>
              <a:rPr lang="pl-PL"/>
              <a:t>gdzie:</a:t>
            </a:r>
            <a:endParaRPr lang="pl-PL" i="1"/>
          </a:p>
          <a:p>
            <a:pPr>
              <a:spcBef>
                <a:spcPct val="0"/>
              </a:spcBef>
            </a:pPr>
            <a:r>
              <a:rPr lang="pl-PL" i="1"/>
              <a:t>k = 1, 2, 3, ..., n  - </a:t>
            </a:r>
            <a:r>
              <a:rPr lang="pl-PL"/>
              <a:t>liczba wystąpienia „sukcesów”</a:t>
            </a:r>
            <a:endParaRPr lang="pl-PL" i="1"/>
          </a:p>
          <a:p>
            <a:pPr>
              <a:spcBef>
                <a:spcPct val="0"/>
              </a:spcBef>
            </a:pPr>
            <a:r>
              <a:rPr lang="pl-PL" i="1"/>
              <a:t>n</a:t>
            </a:r>
            <a:r>
              <a:rPr lang="pl-PL"/>
              <a:t> – liczba doświadczeń</a:t>
            </a:r>
            <a:endParaRPr lang="pl-PL" i="1"/>
          </a:p>
          <a:p>
            <a:pPr>
              <a:spcBef>
                <a:spcPct val="0"/>
              </a:spcBef>
            </a:pPr>
            <a:r>
              <a:rPr lang="pl-PL" i="1"/>
              <a:t>p</a:t>
            </a:r>
            <a:r>
              <a:rPr lang="pl-PL"/>
              <a:t> – prawdopodobieństwo wystąpienia sukcesów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971550" y="2781300"/>
          <a:ext cx="7056438" cy="936625"/>
        </p:xfrm>
        <a:graphic>
          <a:graphicData uri="http://schemas.openxmlformats.org/presentationml/2006/ole">
            <p:oleObj spid="_x0000_s62466" name="Równanie" r:id="rId3" imgW="3136900" imgH="419100" progId="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Rozkład Poissona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35937" cy="5113337"/>
          </a:xfrm>
        </p:spPr>
        <p:txBody>
          <a:bodyPr/>
          <a:lstStyle/>
          <a:p>
            <a:r>
              <a:rPr lang="pl-PL" sz="2400" i="1">
                <a:solidFill>
                  <a:schemeClr val="bg2"/>
                </a:solidFill>
              </a:rPr>
              <a:t>ROZKŁAD POISSONA</a:t>
            </a:r>
            <a:r>
              <a:rPr lang="pl-PL" sz="2400"/>
              <a:t> jest szczególnym przypadkiem rozkładu Bernoulliego. Jeśli przeprowadzimy ciąg doświadczeń według schematu Bernoulliego tak, że liczba doświadczeń wzrasta, a prawdopodobieństwo </a:t>
            </a:r>
            <a:r>
              <a:rPr lang="pl-PL" sz="2400" i="1"/>
              <a:t>p</a:t>
            </a:r>
            <a:r>
              <a:rPr lang="pl-PL" sz="2400"/>
              <a:t> dąży do </a:t>
            </a:r>
            <a:r>
              <a:rPr lang="pl-PL" sz="2400" i="1"/>
              <a:t>0</a:t>
            </a:r>
            <a:r>
              <a:rPr lang="pl-PL" sz="2400"/>
              <a:t>, wzór Bernoulliego można zastąpić wzorem Poissona:</a:t>
            </a:r>
          </a:p>
          <a:p>
            <a:endParaRPr lang="pl-PL" sz="2400"/>
          </a:p>
          <a:p>
            <a:endParaRPr lang="pl-PL" sz="2400"/>
          </a:p>
          <a:p>
            <a:r>
              <a:rPr lang="pl-PL" sz="2400"/>
              <a:t>Rozkład Poissona dobrze opisuje więc te doświadczenia losowe, w których obserwujemy dużą serię przypadków przy małym prawdopodobieństwie sukcesu w pojedynczych obserwacjach. Dlatego ten rozkład nazywany jest też </a:t>
            </a:r>
            <a:r>
              <a:rPr lang="pl-PL" sz="2400" i="1">
                <a:solidFill>
                  <a:schemeClr val="bg2"/>
                </a:solidFill>
              </a:rPr>
              <a:t>rozkładem zdarzeń rzadkich</a:t>
            </a:r>
            <a:r>
              <a:rPr lang="pl-PL" sz="2400"/>
              <a:t>.</a:t>
            </a:r>
          </a:p>
        </p:txBody>
      </p:sp>
      <p:graphicFrame>
        <p:nvGraphicFramePr>
          <p:cNvPr id="90125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6621463" y="2400300"/>
          <a:ext cx="114300" cy="215900"/>
        </p:xfrm>
        <a:graphic>
          <a:graphicData uri="http://schemas.openxmlformats.org/presentationml/2006/ole">
            <p:oleObj spid="_x0000_s63490" name="Równanie" r:id="rId3" imgW="114120" imgH="215640" progId="">
              <p:embed/>
            </p:oleObj>
          </a:graphicData>
        </a:graphic>
      </p:graphicFrame>
      <p:graphicFrame>
        <p:nvGraphicFramePr>
          <p:cNvPr id="90127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3213100"/>
          <a:ext cx="7200900" cy="1074738"/>
        </p:xfrm>
        <a:graphic>
          <a:graphicData uri="http://schemas.openxmlformats.org/presentationml/2006/ole">
            <p:oleObj spid="_x0000_s63491" name="Równanie" r:id="rId4" imgW="280656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Zastosowanie rozkładu Poissona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Rozkład ten znajduje także szerokie zastosowanie w ekonometrii, m.in. w modelowaniu patentów, zbrodni czy popytu na usługi medyczne.</a:t>
            </a:r>
          </a:p>
          <a:p>
            <a:r>
              <a:rPr lang="pl-PL" sz="2400"/>
              <a:t>Zdarzeniami rzadkimi mogą być również pożary, wypadki, główne nagrody w grach losowych, znajduje też zastosowanie m.in. w określaniu następujących zdarzeń:</a:t>
            </a:r>
          </a:p>
          <a:p>
            <a:pPr lvl="1"/>
            <a:r>
              <a:rPr lang="pl-PL" sz="2000"/>
              <a:t>liczba cząstek emitowanych przez substancję radioaktywną, </a:t>
            </a:r>
          </a:p>
          <a:p>
            <a:pPr lvl="1"/>
            <a:r>
              <a:rPr lang="pl-PL" sz="2000"/>
              <a:t>liczba rozmów zarejestrowanych przez centralę, </a:t>
            </a:r>
          </a:p>
          <a:p>
            <a:pPr lvl="1"/>
            <a:r>
              <a:rPr lang="pl-PL" sz="2000"/>
              <a:t>liczba wypadków przytrafiających się ubezpieczonej osobie, </a:t>
            </a:r>
          </a:p>
          <a:p>
            <a:pPr lvl="1"/>
            <a:r>
              <a:rPr lang="pl-PL" sz="2000"/>
              <a:t>liczba bakterii w preparacie mikroskopowym,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Czym jest proces stochastyczny?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/>
              <a:t>W wielu wypadkach występują jednak zjawiska </a:t>
            </a:r>
            <a:r>
              <a:rPr lang="pl-PL" dirty="0">
                <a:solidFill>
                  <a:srgbClr val="C00000"/>
                </a:solidFill>
              </a:rPr>
              <a:t>niezdeterminowane</a:t>
            </a:r>
            <a:r>
              <a:rPr lang="pl-PL" dirty="0"/>
              <a:t>, odpowiadające </a:t>
            </a:r>
            <a:r>
              <a:rPr lang="pl-PL" dirty="0">
                <a:solidFill>
                  <a:schemeClr val="bg2"/>
                </a:solidFill>
              </a:rPr>
              <a:t>losowym</a:t>
            </a:r>
            <a:r>
              <a:rPr lang="pl-PL" dirty="0"/>
              <a:t> zjawiskom fizycznym. </a:t>
            </a: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Do </a:t>
            </a:r>
            <a:r>
              <a:rPr lang="pl-PL" dirty="0"/>
              <a:t>tych zjawisk zalicza się </a:t>
            </a:r>
            <a:r>
              <a:rPr lang="pl-PL" dirty="0">
                <a:solidFill>
                  <a:schemeClr val="bg2"/>
                </a:solidFill>
              </a:rPr>
              <a:t>szumy pomiarowe, zmiany wysokości fal na wzburzonej powierzchni morza, prędkość wiatru czy wreszcie kurs walut czy notowania giełdowe</a:t>
            </a:r>
            <a:r>
              <a:rPr lang="pl-PL" dirty="0"/>
              <a:t> </a:t>
            </a: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Nie </a:t>
            </a:r>
            <a:r>
              <a:rPr lang="pl-PL" dirty="0"/>
              <a:t>można </a:t>
            </a:r>
            <a:r>
              <a:rPr lang="pl-PL" dirty="0" smtClean="0"/>
              <a:t>ich opisać </a:t>
            </a:r>
            <a:r>
              <a:rPr lang="pl-PL" dirty="0"/>
              <a:t>ścisłymi zależnościami. Nie można też przewidzieć dokładnej wartości tego zjawiska w pewnej chwili w przyszłości.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i="1" dirty="0">
                <a:solidFill>
                  <a:srgbClr val="C00000"/>
                </a:solidFill>
              </a:rPr>
              <a:t>Zależność stochastyczna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/>
              <a:t>występuje wtedy, gdy wraz ze zmianą wartości jednej zmiennej zmienia się rozkład prawdopodobieństwa drugiej zmiennej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Funkcja rozkładu i dystrybuanta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113"/>
            <a:ext cx="4319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268413"/>
            <a:ext cx="352901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89363"/>
            <a:ext cx="373856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 Poissona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35937" cy="5113337"/>
          </a:xfrm>
        </p:spPr>
        <p:txBody>
          <a:bodyPr/>
          <a:lstStyle/>
          <a:p>
            <a:r>
              <a:rPr lang="pl-PL" sz="2000" i="1" dirty="0">
                <a:solidFill>
                  <a:schemeClr val="bg2"/>
                </a:solidFill>
              </a:rPr>
              <a:t>PROCESEM POISSONA</a:t>
            </a:r>
            <a:r>
              <a:rPr lang="pl-PL" sz="2000" dirty="0"/>
              <a:t> nazywamy proces X o </a:t>
            </a:r>
            <a:r>
              <a:rPr lang="pl-PL" sz="2000" i="1" dirty="0">
                <a:solidFill>
                  <a:schemeClr val="bg2"/>
                </a:solidFill>
              </a:rPr>
              <a:t>przyrostach niezależnych</a:t>
            </a:r>
            <a:r>
              <a:rPr lang="pl-PL" sz="2000" dirty="0"/>
              <a:t>, dla którego T =&lt;0;∞), dla każdego </a:t>
            </a:r>
            <a:r>
              <a:rPr lang="pl-PL" sz="2000" i="1" dirty="0"/>
              <a:t>t</a:t>
            </a:r>
            <a:r>
              <a:rPr lang="pl-PL" sz="2000" i="1" baseline="-25000" dirty="0"/>
              <a:t>1</a:t>
            </a:r>
            <a:r>
              <a:rPr lang="pl-PL" sz="2000" i="1" dirty="0"/>
              <a:t> &lt; t</a:t>
            </a:r>
            <a:r>
              <a:rPr lang="pl-PL" sz="2000" i="1" baseline="-25000" dirty="0"/>
              <a:t>2 </a:t>
            </a:r>
            <a:r>
              <a:rPr lang="pl-PL" sz="2000" dirty="0"/>
              <a:t>różnica</a:t>
            </a:r>
            <a:r>
              <a:rPr lang="pl-PL" sz="2000" i="1" baseline="-25000" dirty="0"/>
              <a:t> </a:t>
            </a:r>
            <a:r>
              <a:rPr lang="pl-PL" sz="2000" i="1" dirty="0"/>
              <a:t>(X</a:t>
            </a:r>
            <a:r>
              <a:rPr lang="pl-PL" sz="2000" i="1" baseline="-25000" dirty="0"/>
              <a:t>t2</a:t>
            </a:r>
            <a:r>
              <a:rPr lang="pl-PL" sz="2000" i="1" dirty="0"/>
              <a:t> – X</a:t>
            </a:r>
            <a:r>
              <a:rPr lang="pl-PL" sz="2000" i="1" baseline="-25000" dirty="0"/>
              <a:t>t1</a:t>
            </a:r>
            <a:r>
              <a:rPr lang="pl-PL" sz="2000" i="1" dirty="0"/>
              <a:t> ) </a:t>
            </a:r>
            <a:r>
              <a:rPr lang="pl-PL" sz="2000" dirty="0"/>
              <a:t>przyjmuje tylko </a:t>
            </a:r>
            <a:r>
              <a:rPr lang="pl-PL" sz="2000" dirty="0">
                <a:solidFill>
                  <a:schemeClr val="bg2"/>
                </a:solidFill>
              </a:rPr>
              <a:t>wartości całkowite nieujemne</a:t>
            </a:r>
            <a:r>
              <a:rPr lang="pl-PL" sz="2000" dirty="0"/>
              <a:t>,</a:t>
            </a:r>
            <a:r>
              <a:rPr lang="pl-PL" sz="2000" i="1" dirty="0"/>
              <a:t> X</a:t>
            </a:r>
            <a:r>
              <a:rPr lang="pl-PL" sz="2000" i="1" baseline="-25000" dirty="0"/>
              <a:t>0</a:t>
            </a:r>
            <a:r>
              <a:rPr lang="pl-PL" sz="2000" i="1" dirty="0"/>
              <a:t>=0 </a:t>
            </a:r>
            <a:r>
              <a:rPr lang="pl-PL" sz="2000" dirty="0"/>
              <a:t>oraz dla dowolnego </a:t>
            </a:r>
            <a:r>
              <a:rPr lang="pl-PL" sz="2000" i="1" dirty="0"/>
              <a:t>t &gt; </a:t>
            </a:r>
            <a:r>
              <a:rPr lang="pl-PL" sz="2000" dirty="0"/>
              <a:t>0 zmienna losowa </a:t>
            </a:r>
            <a:r>
              <a:rPr lang="pl-PL" sz="2000" i="1" dirty="0" err="1"/>
              <a:t>X</a:t>
            </a:r>
            <a:r>
              <a:rPr lang="pl-PL" sz="2000" i="1" baseline="-25000" dirty="0" err="1"/>
              <a:t>t</a:t>
            </a:r>
            <a:r>
              <a:rPr lang="pl-PL" sz="2000" i="1" dirty="0"/>
              <a:t> </a:t>
            </a:r>
            <a:r>
              <a:rPr lang="pl-PL" sz="2000" dirty="0"/>
              <a:t>ma rozkład Poissona z parametrem </a:t>
            </a:r>
            <a:r>
              <a:rPr lang="el-GR" sz="2000" i="1" dirty="0"/>
              <a:t>λ</a:t>
            </a:r>
            <a:r>
              <a:rPr lang="pl-PL" sz="2000" i="1" dirty="0"/>
              <a:t>t</a:t>
            </a:r>
            <a:r>
              <a:rPr lang="pl-PL" sz="2000" dirty="0"/>
              <a:t>, tzn.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 smtClean="0"/>
              <a:t>Proces </a:t>
            </a:r>
            <a:r>
              <a:rPr lang="pl-PL" sz="2000" dirty="0"/>
              <a:t>Poissona można traktować jako model matematyczny liczby sygnałów (impulsów, zgłoszeń telefonicznych, emitowanych cząstek) pojawiających się w przedziale czasowym [0</a:t>
            </a:r>
            <a:r>
              <a:rPr lang="pl-PL" sz="2000" i="1" dirty="0"/>
              <a:t>; t</a:t>
            </a:r>
            <a:r>
              <a:rPr lang="pl-PL" sz="2000" dirty="0"/>
              <a:t>]. W związku z tym proces Poissona nazywa się również </a:t>
            </a:r>
            <a:r>
              <a:rPr lang="pl-PL" sz="2000" i="1" dirty="0">
                <a:solidFill>
                  <a:schemeClr val="bg2"/>
                </a:solidFill>
              </a:rPr>
              <a:t>procesem sygnałowym</a:t>
            </a:r>
            <a:r>
              <a:rPr lang="pl-PL" sz="2000" dirty="0"/>
              <a:t>, a parametr </a:t>
            </a:r>
            <a:r>
              <a:rPr lang="el-GR" sz="2000" i="1" dirty="0"/>
              <a:t>λ</a:t>
            </a:r>
            <a:r>
              <a:rPr lang="pl-PL" sz="2000" i="1" dirty="0"/>
              <a:t> </a:t>
            </a:r>
            <a:r>
              <a:rPr lang="pl-PL" sz="2000" dirty="0"/>
              <a:t>jego intensywnością (</a:t>
            </a:r>
            <a:r>
              <a:rPr lang="el-GR" sz="2000" i="1" dirty="0"/>
              <a:t>λ</a:t>
            </a:r>
            <a:r>
              <a:rPr lang="pl-PL" sz="2000" i="1" dirty="0"/>
              <a:t> </a:t>
            </a:r>
            <a:r>
              <a:rPr lang="pl-PL" sz="2000" dirty="0"/>
              <a:t>jest średnią ilością losowo pojawiających się sygnałów w jednostkowym przedziale czasowym).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195736" y="2636912"/>
          <a:ext cx="4392612" cy="1000125"/>
        </p:xfrm>
        <a:graphic>
          <a:graphicData uri="http://schemas.openxmlformats.org/presentationml/2006/ole">
            <p:oleObj spid="_x0000_s64514" name="Równanie" r:id="rId3" imgW="184140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Realizacje procesu Poissona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Realizacje procesu Poissona są niemalejącymi, lewostronnie ciągłymi funkcjami schodkowymi o skokach równych jeden.</a:t>
            </a:r>
          </a:p>
          <a:p>
            <a:endParaRPr lang="pl-PL"/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36838"/>
            <a:ext cx="6121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Czysty proces urodzin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Rozpatrzmy pewne uogólnienie procesu Poissona. Zrezygnujemy tu z niezależności przyrostów, pozostawimy jednak żądanie, aby dalsze losy procesu zależały tylko od chwili ostatniej, a nie od przeszłości (własność Markowa).</a:t>
            </a:r>
          </a:p>
          <a:p>
            <a:r>
              <a:rPr lang="pl-PL" sz="2400"/>
              <a:t>Model taki występuje przy rejestracji wyidealizowanej </a:t>
            </a:r>
            <a:r>
              <a:rPr lang="pl-PL" sz="2400">
                <a:solidFill>
                  <a:schemeClr val="bg2"/>
                </a:solidFill>
              </a:rPr>
              <a:t>populacji, w której liczba urodzin rośnie tym szybciej im większa jest liczba członków populacji</a:t>
            </a:r>
            <a:r>
              <a:rPr lang="pl-PL" sz="2400"/>
              <a:t>. Ogólnie – intensywność narodzin </a:t>
            </a:r>
            <a:r>
              <a:rPr lang="el-GR" sz="2400" i="1"/>
              <a:t>λ</a:t>
            </a:r>
            <a:r>
              <a:rPr lang="pl-PL" sz="2400" i="1" baseline="-25000"/>
              <a:t>k</a:t>
            </a:r>
            <a:r>
              <a:rPr lang="pl-PL" sz="2400" i="1"/>
              <a:t> </a:t>
            </a:r>
            <a:r>
              <a:rPr lang="pl-PL" sz="2400"/>
              <a:t>zmienia się i zależy od chwili </a:t>
            </a:r>
            <a:r>
              <a:rPr lang="pl-PL" sz="2400" i="1"/>
              <a:t>k</a:t>
            </a:r>
            <a:r>
              <a:rPr lang="pl-PL" sz="2400"/>
              <a:t>, w której układ się znajduje. (W procesie Poissona </a:t>
            </a:r>
            <a:r>
              <a:rPr lang="el-GR" sz="2400" i="1"/>
              <a:t>λ</a:t>
            </a:r>
            <a:r>
              <a:rPr lang="pl-PL" sz="2400" i="1" baseline="-25000"/>
              <a:t>k</a:t>
            </a:r>
            <a:r>
              <a:rPr lang="pl-PL" sz="2400" i="1"/>
              <a:t> </a:t>
            </a:r>
            <a:r>
              <a:rPr lang="pl-PL" sz="2400"/>
              <a:t>= </a:t>
            </a:r>
            <a:r>
              <a:rPr lang="el-GR" sz="2400" i="1"/>
              <a:t>λ</a:t>
            </a:r>
            <a:r>
              <a:rPr lang="pl-PL" sz="2400"/>
              <a:t>.)</a:t>
            </a:r>
          </a:p>
          <a:p>
            <a:r>
              <a:rPr lang="pl-PL" sz="2400"/>
              <a:t>Jeśli oznaczymy </a:t>
            </a:r>
            <a:r>
              <a:rPr lang="pl-PL" sz="2400" i="1"/>
              <a:t>P</a:t>
            </a:r>
            <a:r>
              <a:rPr lang="pl-PL" sz="2400" i="1" baseline="-25000"/>
              <a:t>n</a:t>
            </a:r>
            <a:r>
              <a:rPr lang="pl-PL" sz="2400" i="1"/>
              <a:t>(t) = P{X</a:t>
            </a:r>
            <a:r>
              <a:rPr lang="pl-PL" sz="2400" i="1" baseline="-25000"/>
              <a:t>t</a:t>
            </a:r>
            <a:r>
              <a:rPr lang="pl-PL" sz="2400" i="1"/>
              <a:t> = n},</a:t>
            </a:r>
            <a:r>
              <a:rPr lang="pl-PL" sz="2400"/>
              <a:t> to czysty proces urodzin możemy opisać równaniami: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734050"/>
            <a:ext cx="59769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zastosowania procesu Poissona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Rozważmy rozległy otwarty teren jednorodny ze względu na swój charakter, taki jak na przykład błotniste koryto osuszonego płytkiego jeziora i położenie niezależnie rozsianych przez wiatr nasion jednego z gatunków roślin, które kolonizują ten obszar. </a:t>
            </a:r>
            <a:r>
              <a:rPr lang="pl-PL" sz="2400">
                <a:solidFill>
                  <a:schemeClr val="bg2"/>
                </a:solidFill>
              </a:rPr>
              <a:t>Liczba nasion, które spadną na metr kwadratowy powierzchni jest zmienną o rozkładzie Poissona</a:t>
            </a:r>
            <a:r>
              <a:rPr lang="pl-PL" sz="2400"/>
              <a:t>, co wynika z faktu, ze jest wiele takich nasion, każde z bardzo małym prawdopodobieństwem trafienia w wyznaczony kwadrat.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720725"/>
          </a:xfrm>
        </p:spPr>
        <p:txBody>
          <a:bodyPr/>
          <a:lstStyle/>
          <a:p>
            <a:r>
              <a:rPr lang="pl-PL"/>
              <a:t>Procesy Wienera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Rozkład normalny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i="1">
                <a:solidFill>
                  <a:schemeClr val="bg2"/>
                </a:solidFill>
              </a:rPr>
              <a:t>Rozkład normalny</a:t>
            </a:r>
            <a:r>
              <a:rPr lang="pl-PL" sz="2400"/>
              <a:t>, zwany też </a:t>
            </a:r>
            <a:r>
              <a:rPr lang="pl-PL" sz="2400" i="1">
                <a:solidFill>
                  <a:schemeClr val="bg2"/>
                </a:solidFill>
              </a:rPr>
              <a:t>rozkładem Gaussa</a:t>
            </a:r>
            <a:r>
              <a:rPr lang="pl-PL" sz="2400"/>
              <a:t>, lub krzywą dzwonową, jest jednym z najważniejszych rozkładów prawdopodobieństwa. Odgrywa ważną rolę w statystycznym opisie zagadnień przyrodniczych, przemysłowych, medycznych, socjalnych itp.</a:t>
            </a:r>
          </a:p>
          <a:p>
            <a:r>
              <a:rPr lang="pl-PL" sz="2400"/>
              <a:t>Przyczyną jest jego </a:t>
            </a:r>
            <a:r>
              <a:rPr lang="pl-PL" sz="2400" i="1">
                <a:solidFill>
                  <a:schemeClr val="bg2"/>
                </a:solidFill>
              </a:rPr>
              <a:t>popularność w naturze</a:t>
            </a:r>
            <a:r>
              <a:rPr lang="pl-PL" sz="2400"/>
              <a:t>. Jeśli jakaś wielkość jest sumą lub średnią bardzo wielu drobnych losowych czynników, to niezależnie od rozkładu każdego z tych czynników, jej rozkład będzie zbliżony do normalnego, stąd można go bardzo często zaobserwować w danych. Ponadto rozkład normalny ma interesujące właściwości matematyczne, dzięki którym oparte na nim metody statystyczne są dość proste obliczeniowo.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Funkcja gęstości rozkładu normalnego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Funkcja gęstości rozkładu normalnego ze średnią </a:t>
            </a:r>
            <a:r>
              <a:rPr lang="pl-PL" i="1"/>
              <a:t>μ</a:t>
            </a:r>
            <a:r>
              <a:rPr lang="pl-PL"/>
              <a:t> i odchyleniem standardowym </a:t>
            </a:r>
            <a:r>
              <a:rPr lang="pl-PL" i="1"/>
              <a:t>σ</a:t>
            </a:r>
            <a:r>
              <a:rPr lang="pl-PL"/>
              <a:t> (równoważnie: wariancją </a:t>
            </a:r>
            <a:r>
              <a:rPr lang="pl-PL" i="1"/>
              <a:t>σ</a:t>
            </a:r>
            <a:r>
              <a:rPr lang="pl-PL" i="1" baseline="30000"/>
              <a:t>2</a:t>
            </a:r>
            <a:r>
              <a:rPr lang="pl-PL"/>
              <a:t>) dana jest wzorem: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716338"/>
            <a:ext cx="48244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565400"/>
            <a:ext cx="48958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 Wienera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PROCES WIENERA</a:t>
            </a:r>
            <a:r>
              <a:rPr lang="pl-PL" sz="2400" dirty="0"/>
              <a:t> jest procesem stochastycznym nazwanym dla uhonorowania osiągnięć matematyka Norberta Wienera.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Jest też często nazywanym </a:t>
            </a:r>
            <a:r>
              <a:rPr lang="pl-PL" sz="2400" i="1" dirty="0">
                <a:solidFill>
                  <a:schemeClr val="bg2"/>
                </a:solidFill>
              </a:rPr>
              <a:t>ruchem Browna</a:t>
            </a:r>
            <a:r>
              <a:rPr lang="pl-PL" sz="2400" dirty="0"/>
              <a:t>, gdyż jest modelem matematycznym procesu fizycznego o tej nazwie. </a:t>
            </a:r>
            <a:endParaRPr lang="pl-PL" sz="2400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Proces </a:t>
            </a:r>
            <a:r>
              <a:rPr lang="pl-PL" sz="2400" dirty="0"/>
              <a:t>Wienera jest najbardziej znanym przykładem </a:t>
            </a:r>
            <a:r>
              <a:rPr lang="pl-PL" sz="2400" i="1" dirty="0">
                <a:solidFill>
                  <a:schemeClr val="bg2"/>
                </a:solidFill>
              </a:rPr>
              <a:t>procesu gaussowskiego</a:t>
            </a:r>
            <a:r>
              <a:rPr lang="pl-PL" sz="2400" dirty="0"/>
              <a:t>, a ponadto jest szczególnym przypadkiem ogólniejszego </a:t>
            </a:r>
            <a:r>
              <a:rPr lang="pl-PL" sz="2400" i="1" dirty="0">
                <a:solidFill>
                  <a:schemeClr val="bg2"/>
                </a:solidFill>
              </a:rPr>
              <a:t>procesu </a:t>
            </a:r>
            <a:r>
              <a:rPr lang="pl-PL" sz="2400" i="1" dirty="0" err="1">
                <a:solidFill>
                  <a:schemeClr val="bg2"/>
                </a:solidFill>
              </a:rPr>
              <a:t>Lévy'ego</a:t>
            </a:r>
            <a:r>
              <a:rPr lang="pl-PL" sz="2400" i="1" dirty="0">
                <a:solidFill>
                  <a:schemeClr val="bg2"/>
                </a:solidFill>
              </a:rPr>
              <a:t>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Proces </a:t>
            </a:r>
            <a:r>
              <a:rPr lang="pl-PL" sz="2400" i="1" dirty="0" err="1">
                <a:solidFill>
                  <a:schemeClr val="bg2"/>
                </a:solidFill>
              </a:rPr>
              <a:t>Lévy'ego</a:t>
            </a:r>
            <a:r>
              <a:rPr lang="pl-PL" sz="2400" dirty="0"/>
              <a:t> jest uogólnieniem procesów Gaussa. Jednocześnie procesy </a:t>
            </a:r>
            <a:r>
              <a:rPr lang="pl-PL" sz="2400" dirty="0" err="1"/>
              <a:t>Lévy'ego</a:t>
            </a:r>
            <a:r>
              <a:rPr lang="pl-PL" sz="2400" dirty="0"/>
              <a:t> w ogólności nie mają skończonej wariancji, czyli możliwe są dowolnie duże skoki wartości przy procentowym udziale takich skoków znacznie większym niż dla procesów Gaussa gdzie wariancja jest skończona.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Historia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605464" cy="5400675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>
                <a:solidFill>
                  <a:schemeClr val="bg2"/>
                </a:solidFill>
              </a:rPr>
              <a:t>1827</a:t>
            </a:r>
            <a:r>
              <a:rPr lang="pl-PL" sz="2400" dirty="0"/>
              <a:t> - Robert Brown obserwując przez mikroskop pyłki kwiatowe w zawiesinie wodnej dostrzegł, iż znajdują się one w nieustannym, chaotycznym ruchu. </a:t>
            </a:r>
            <a:r>
              <a:rPr lang="pl-PL" sz="2400" i="1" dirty="0">
                <a:solidFill>
                  <a:schemeClr val="bg2"/>
                </a:solidFill>
              </a:rPr>
              <a:t>Louis </a:t>
            </a:r>
            <a:r>
              <a:rPr lang="pl-PL" sz="2400" i="1" dirty="0" err="1">
                <a:solidFill>
                  <a:schemeClr val="bg2"/>
                </a:solidFill>
              </a:rPr>
              <a:t>Bachelier</a:t>
            </a:r>
            <a:r>
              <a:rPr lang="pl-PL" sz="2400" dirty="0"/>
              <a:t> 1900r. zaproponował pierwszy model teoretyczny procesu ceny akcji wykorzystujący do modelowania wahań kursów proces stochastyczny (losowy) tzw. ruch Browna.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Formuła, którą uzyskał bazowała jednak na nierealistycznym założeniu, że stopa procentowa jest zerowa oraz ceny akcji mogą być ujemne.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Po pracach </a:t>
            </a:r>
            <a:r>
              <a:rPr lang="pl-PL" sz="2400" i="1" dirty="0" err="1">
                <a:solidFill>
                  <a:schemeClr val="bg2"/>
                </a:solidFill>
              </a:rPr>
              <a:t>A.Einsteina</a:t>
            </a:r>
            <a:r>
              <a:rPr lang="pl-PL" sz="2400" i="1" dirty="0">
                <a:solidFill>
                  <a:schemeClr val="bg2"/>
                </a:solidFill>
              </a:rPr>
              <a:t> (1905) i </a:t>
            </a:r>
            <a:r>
              <a:rPr lang="pl-PL" sz="2400" i="1" dirty="0" err="1">
                <a:solidFill>
                  <a:schemeClr val="bg2"/>
                </a:solidFill>
              </a:rPr>
              <a:t>M.Smoluchowskiego</a:t>
            </a:r>
            <a:r>
              <a:rPr lang="pl-PL" sz="2400" i="1" dirty="0">
                <a:solidFill>
                  <a:schemeClr val="bg2"/>
                </a:solidFill>
              </a:rPr>
              <a:t> (1907)</a:t>
            </a:r>
            <a:r>
              <a:rPr lang="pl-PL" sz="2400" dirty="0"/>
              <a:t> proces ten na stałe wszedł do fizyki, a później dzięki podstawowej pracy </a:t>
            </a:r>
            <a:r>
              <a:rPr lang="pl-PL" sz="2400" i="1" dirty="0" err="1">
                <a:solidFill>
                  <a:schemeClr val="bg2"/>
                </a:solidFill>
              </a:rPr>
              <a:t>N.Wienera</a:t>
            </a:r>
            <a:r>
              <a:rPr lang="pl-PL" sz="2400" dirty="0"/>
              <a:t> (1923 ) i do matematyki, stając się jednym z najważniejszych modeli procesów losowych.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W </a:t>
            </a:r>
            <a:r>
              <a:rPr lang="pl-PL" sz="2400" i="1" dirty="0">
                <a:solidFill>
                  <a:schemeClr val="bg2"/>
                </a:solidFill>
              </a:rPr>
              <a:t>1965 r. </a:t>
            </a:r>
            <a:r>
              <a:rPr lang="pl-PL" sz="2400" i="1" dirty="0" err="1">
                <a:solidFill>
                  <a:schemeClr val="bg2"/>
                </a:solidFill>
              </a:rPr>
              <a:t>P.Samuelson</a:t>
            </a:r>
            <a:r>
              <a:rPr lang="pl-PL" sz="2400" dirty="0"/>
              <a:t> (nawiasem mówiąc laureat nagrody Nobla z ekonomii za rok 1970) wprowadził tzw. geometryczny ruch Browna modyfikując pomysł </a:t>
            </a:r>
            <a:r>
              <a:rPr lang="pl-PL" sz="2400" dirty="0" err="1"/>
              <a:t>Bacheliera</a:t>
            </a:r>
            <a:r>
              <a:rPr lang="pl-PL" sz="2400" dirty="0"/>
              <a:t>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Następnie, geometryczny proces Wienera został przeszczepiony na grunt analiz giełdowych po zaobserwowaniu, że wykorzystywane dotąd prawa rządzące w biologii stają się analogiczne do zachowań mających miejsce na rynku.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Zastosowanie procesów </a:t>
            </a:r>
            <a:r>
              <a:rPr lang="pl-PL" sz="2400" dirty="0" smtClean="0"/>
              <a:t>stochastycznych</a:t>
            </a:r>
            <a:endParaRPr lang="pl-PL" sz="2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113337"/>
          </a:xfrm>
        </p:spPr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Można </a:t>
            </a:r>
            <a:r>
              <a:rPr lang="pl-PL" sz="2400" dirty="0"/>
              <a:t>analizować zachowanie się układów elementów zależnych, gdy niektóre elementy nie są dokładnie znane lub kontrolowane</a:t>
            </a:r>
            <a:r>
              <a:rPr lang="pl-PL" sz="2400" dirty="0" smtClean="0"/>
              <a:t>.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Opisuje się zjawiska, których </a:t>
            </a:r>
            <a:r>
              <a:rPr lang="pl-PL" sz="2400" i="1" dirty="0" smtClean="0">
                <a:solidFill>
                  <a:schemeClr val="bg2"/>
                </a:solidFill>
              </a:rPr>
              <a:t>wartość zmienia się dynamicznie</a:t>
            </a:r>
            <a:r>
              <a:rPr lang="pl-PL" sz="2400" dirty="0" smtClean="0"/>
              <a:t> z każdym nowym pomiarem (realizacja zmiennej losowej). Trudno byłoby jednak prowadzić analizę na wartościach zmieniających się w </a:t>
            </a:r>
            <a:r>
              <a:rPr lang="pl-PL" sz="2400" i="1" dirty="0" smtClean="0"/>
              <a:t>sposób przypadkowy</a:t>
            </a:r>
            <a:r>
              <a:rPr lang="pl-PL" sz="2400" dirty="0" smtClean="0"/>
              <a:t>.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Konieczne jest zastosowanie </a:t>
            </a:r>
            <a:r>
              <a:rPr lang="pl-PL" sz="2400" i="1" dirty="0" smtClean="0">
                <a:solidFill>
                  <a:schemeClr val="bg2"/>
                </a:solidFill>
              </a:rPr>
              <a:t>deterministycznego opisu</a:t>
            </a:r>
            <a:r>
              <a:rPr lang="pl-PL" sz="2400" dirty="0" smtClean="0"/>
              <a:t> ilościowego, niezależnego od konkretnej realizacji zmiennej losowej. Takim opisem jest </a:t>
            </a:r>
            <a:r>
              <a:rPr lang="pl-PL" sz="2400" i="1" dirty="0" smtClean="0">
                <a:solidFill>
                  <a:srgbClr val="C00000"/>
                </a:solidFill>
              </a:rPr>
              <a:t>funkcja rozkładu i jej parametry</a:t>
            </a:r>
            <a:r>
              <a:rPr lang="pl-PL" sz="2400" i="1" dirty="0" smtClean="0">
                <a:solidFill>
                  <a:schemeClr val="bg2"/>
                </a:solidFill>
              </a:rPr>
              <a:t>.</a:t>
            </a:r>
            <a:r>
              <a:rPr lang="pl-PL" sz="2400" dirty="0" smtClean="0">
                <a:solidFill>
                  <a:schemeClr val="bg2"/>
                </a:solidFill>
              </a:rPr>
              <a:t>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/>
              <a:t>Przetwarzanie statyczne i dynamiczne zmiennych losowych zmienia ich parametry losowe i dzięki temu możliwa jest analiza matematyczna.</a:t>
            </a:r>
          </a:p>
          <a:p>
            <a:pPr marL="269875" indent="-269875">
              <a:buFont typeface="Arial" pitchFamily="34" charset="0"/>
              <a:buChar char="•"/>
            </a:pPr>
            <a:endParaRPr lang="pl-PL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Definicja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Definiując </a:t>
            </a:r>
            <a:r>
              <a:rPr lang="pl-PL" sz="2400" i="1">
                <a:solidFill>
                  <a:schemeClr val="bg2"/>
                </a:solidFill>
              </a:rPr>
              <a:t>geometryczny proces Wienera W(t)</a:t>
            </a:r>
            <a:r>
              <a:rPr lang="pl-PL" sz="2400" b="1"/>
              <a:t> </a:t>
            </a:r>
            <a:r>
              <a:rPr lang="pl-PL" sz="2400"/>
              <a:t>należy przyjąć, że:</a:t>
            </a:r>
          </a:p>
          <a:p>
            <a:pPr lvl="1"/>
            <a:r>
              <a:rPr lang="pl-PL" sz="2000" i="1"/>
              <a:t>w(0)=0</a:t>
            </a:r>
            <a:r>
              <a:rPr lang="pl-PL" sz="2000"/>
              <a:t>,</a:t>
            </a:r>
          </a:p>
          <a:p>
            <a:pPr lvl="1"/>
            <a:r>
              <a:rPr lang="pl-PL" sz="2000"/>
              <a:t>Proces ma </a:t>
            </a:r>
            <a:r>
              <a:rPr lang="pl-PL" sz="2000" i="1">
                <a:solidFill>
                  <a:schemeClr val="bg2"/>
                </a:solidFill>
              </a:rPr>
              <a:t>przyrosty niezależne</a:t>
            </a:r>
            <a:r>
              <a:rPr lang="pl-PL" sz="2000"/>
              <a:t>,</a:t>
            </a:r>
          </a:p>
          <a:p>
            <a:pPr lvl="1"/>
            <a:r>
              <a:rPr lang="pl-PL" sz="2000"/>
              <a:t>Proces ma </a:t>
            </a:r>
            <a:r>
              <a:rPr lang="pl-PL" sz="2000" i="1">
                <a:solidFill>
                  <a:schemeClr val="bg2"/>
                </a:solidFill>
              </a:rPr>
              <a:t>przyrosty stacjonarne</a:t>
            </a:r>
            <a:r>
              <a:rPr lang="pl-PL" sz="2000"/>
              <a:t> (jednorodne), czyli dla dowolnych </a:t>
            </a:r>
            <a:r>
              <a:rPr lang="pl-PL" sz="2000" i="1"/>
              <a:t>s, t </a:t>
            </a:r>
            <a:r>
              <a:rPr lang="pl-PL" sz="2000" i="1">
                <a:sym typeface="Symbol" pitchFamily="18" charset="2"/>
              </a:rPr>
              <a:t></a:t>
            </a:r>
            <a:r>
              <a:rPr lang="pl-PL" sz="2000" i="1"/>
              <a:t> T, s &lt; t</a:t>
            </a:r>
            <a:r>
              <a:rPr lang="pl-PL" sz="2000"/>
              <a:t>, rozkład przyrostu </a:t>
            </a:r>
            <a:r>
              <a:rPr lang="pl-PL" sz="2000" i="1"/>
              <a:t>w(t)</a:t>
            </a:r>
            <a:r>
              <a:rPr lang="pl-PL" sz="2000"/>
              <a:t> − </a:t>
            </a:r>
            <a:r>
              <a:rPr lang="pl-PL" sz="2000" i="1"/>
              <a:t>w(</a:t>
            </a:r>
            <a:r>
              <a:rPr lang="pl-PL" sz="2000"/>
              <a:t>s</a:t>
            </a:r>
            <a:r>
              <a:rPr lang="pl-PL" sz="2000" i="1"/>
              <a:t>) </a:t>
            </a:r>
            <a:r>
              <a:rPr lang="pl-PL" sz="2000"/>
              <a:t> zależy tylko od różnicy </a:t>
            </a:r>
            <a:r>
              <a:rPr lang="pl-PL" sz="2000" i="1"/>
              <a:t>t−s</a:t>
            </a:r>
            <a:r>
              <a:rPr lang="pl-PL" sz="2000"/>
              <a:t> [jest taki sam, jak rozkład </a:t>
            </a:r>
            <a:r>
              <a:rPr lang="pl-PL" sz="2000" i="1"/>
              <a:t>w(t-s)</a:t>
            </a:r>
            <a:r>
              <a:rPr lang="pl-PL" sz="2000"/>
              <a:t> − </a:t>
            </a:r>
            <a:r>
              <a:rPr lang="pl-PL" sz="2000" i="1"/>
              <a:t>w(</a:t>
            </a:r>
            <a:r>
              <a:rPr lang="pl-PL" sz="2000"/>
              <a:t>0</a:t>
            </a:r>
            <a:r>
              <a:rPr lang="pl-PL" sz="2000" i="1"/>
              <a:t>) </a:t>
            </a:r>
            <a:r>
              <a:rPr lang="pl-PL" sz="2000"/>
              <a:t>]</a:t>
            </a:r>
          </a:p>
          <a:p>
            <a:pPr lvl="1"/>
            <a:r>
              <a:rPr lang="pl-PL" sz="2000"/>
              <a:t>zmienna losowa </a:t>
            </a:r>
            <a:r>
              <a:rPr lang="pl-PL" sz="2000" i="1"/>
              <a:t>w(t)</a:t>
            </a:r>
            <a:r>
              <a:rPr lang="pl-PL" sz="2000"/>
              <a:t> ma </a:t>
            </a:r>
            <a:r>
              <a:rPr lang="pl-PL" sz="2000" i="1">
                <a:solidFill>
                  <a:schemeClr val="bg2"/>
                </a:solidFill>
              </a:rPr>
              <a:t>rozkład normalny</a:t>
            </a:r>
            <a:r>
              <a:rPr lang="pl-PL" sz="2000"/>
              <a:t> o średniej zero i wariancji </a:t>
            </a:r>
            <a:r>
              <a:rPr lang="pl-PL" sz="2000" i="1"/>
              <a:t>t</a:t>
            </a:r>
            <a:r>
              <a:rPr lang="pl-PL" sz="2000"/>
              <a:t>, tzn. </a:t>
            </a:r>
            <a:r>
              <a:rPr lang="pl-PL" sz="2000" i="1"/>
              <a:t>w(t) ~ N(0;√t), </a:t>
            </a:r>
            <a:r>
              <a:rPr lang="pl-PL" sz="2000"/>
              <a:t>więc ma gęstość zadaną wzorem:</a:t>
            </a:r>
          </a:p>
          <a:p>
            <a:r>
              <a:rPr lang="pl-PL" sz="2400"/>
              <a:t>       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373688"/>
            <a:ext cx="50292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Charakterystyki funkcyjne procesu Wienera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Wartość oczekiwana:</a:t>
            </a:r>
          </a:p>
          <a:p>
            <a:pPr algn="ctr"/>
            <a:r>
              <a:rPr lang="pl-PL" i="1"/>
              <a:t>m(t) = 0</a:t>
            </a:r>
          </a:p>
          <a:p>
            <a:r>
              <a:rPr lang="pl-PL"/>
              <a:t>Funkcja korelacji:</a:t>
            </a:r>
          </a:p>
          <a:p>
            <a:pPr algn="ctr"/>
            <a:r>
              <a:rPr lang="pl-PL" i="1"/>
              <a:t>K(t,s) = σ</a:t>
            </a:r>
            <a:r>
              <a:rPr lang="pl-PL" i="1" baseline="30000"/>
              <a:t>2</a:t>
            </a:r>
            <a:r>
              <a:rPr lang="pl-PL" i="1"/>
              <a:t> min(s,t) </a:t>
            </a:r>
            <a:r>
              <a:rPr lang="pl-PL"/>
              <a:t>dla</a:t>
            </a:r>
            <a:r>
              <a:rPr lang="pl-PL" i="1"/>
              <a:t> t,s≥0</a:t>
            </a:r>
          </a:p>
          <a:p>
            <a:endParaRPr lang="pl-PL"/>
          </a:p>
          <a:p>
            <a:r>
              <a:rPr lang="pl-PL"/>
              <a:t>Funkcja gęstości </a:t>
            </a:r>
            <a:r>
              <a:rPr lang="pl-PL" i="1"/>
              <a:t>w(t) :</a:t>
            </a:r>
            <a:endParaRPr lang="pl-PL"/>
          </a:p>
          <a:p>
            <a:endParaRPr lang="pl-PL"/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5229225"/>
            <a:ext cx="50292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Symulacje z użyciem procesu Wienera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Przy zastosowaniu tej metody w symulacjach komputerowych pierwszym krokiem tejże symulacji jest </a:t>
            </a:r>
            <a:r>
              <a:rPr lang="pl-PL" sz="2400" i="1" dirty="0">
                <a:solidFill>
                  <a:schemeClr val="bg2"/>
                </a:solidFill>
              </a:rPr>
              <a:t>wygenerowanie procesu Wienera</a:t>
            </a:r>
            <a:r>
              <a:rPr lang="pl-PL" sz="2400" dirty="0"/>
              <a:t>. </a:t>
            </a:r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Metoda ta przynosi dobre rezultaty stosując ją w symulacjach kształtowania się wartości </a:t>
            </a:r>
            <a:r>
              <a:rPr lang="pl-PL" sz="2400" i="1" dirty="0">
                <a:solidFill>
                  <a:schemeClr val="bg2"/>
                </a:solidFill>
              </a:rPr>
              <a:t>pojedynczych kursów akcji</a:t>
            </a:r>
            <a:r>
              <a:rPr lang="pl-PL" sz="2400" dirty="0"/>
              <a:t> lub modelowania zachowań całych </a:t>
            </a:r>
            <a:r>
              <a:rPr lang="pl-PL" sz="2400" i="1" dirty="0">
                <a:solidFill>
                  <a:schemeClr val="bg2"/>
                </a:solidFill>
              </a:rPr>
              <a:t>indeksów giełdowych</a:t>
            </a:r>
            <a:r>
              <a:rPr lang="pl-PL" sz="2400" dirty="0"/>
              <a:t>, które składają się z wielowymiarowych zależności. </a:t>
            </a:r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Oczywiście dla pojedynczych akcji proces obliczeniowy nie nastręcza takich trudności, jak w drugim przypadku. Geometryczny proces Wienera jest najczęściej używanym obok sieci neuronowych, sposobem modelowania zachowań rynku. </a:t>
            </a:r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Być może ze względu na stopień skomplikowania obliczeń częściej jest on wykorzystywany w opracowaniach naukowych z dziedziny rynków finansowych, aniżeli w praktyce.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Konstrukcja procesu Wienera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Nie jest rzeczą oczywistą, że istnieje proces spełniający warunki podane w definicji. Istnieje kilka dowodów tego faktu.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Rozumiejąc proces jako model ruchu Browna, rozpatrzmy cząstkę poruszającą się w jednym wymiarze. W każdej jednostce czasu cząstka przemieszcza się o jednostkę odległości albo w lewo albo w prawo z prawdopodobieństwem 1/2.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Kierunek poruszania nie zależy od poprzedniego przebiegu ruchu. Odpowiada to sytuacji patrzenia na cząsteczkę w wielkim zbliżeniu i przy zwolnionym czasie. Zmniejszając odpowiednio jednostkę odległości i przyspieszając czas uzyskujemy obraz cząstki wykonującej ruch chaotyczny.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Innymi słowy proces Wienera jest "procesem granicznym" dla błądzenia losowego, przy zmniejszaniu skali czasowej i przestrzennej.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/>
              <a:t>Przykłady geometrycznego ruchu Browna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981075"/>
            <a:ext cx="8420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Dyfuzja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Proces Wienera jest szczególnym przypadkiem procesów dyfuzyjnych. </a:t>
            </a: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Procesy </a:t>
            </a:r>
            <a:r>
              <a:rPr lang="pl-PL" dirty="0"/>
              <a:t>dyfuzyjne opisują ruch cząstki z uwzględnieniem działania sił zewnętrznych (np. siły ciężkości), prądów konwekcyjnych, zmian gęstości i temperatury ośrodka, zderzeń cząstki ze ściankami naczynia (procesy dyfuzji z odbiciem) lub pochłaniania jej przez ośrodek (procesy ze znikaniem).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Ten sam fizyczny układ może być opisany dwoma różnymi procesami Markowa zależnie od skali przybliżenia przyjętego w opisie.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357563"/>
            <a:ext cx="6400800" cy="720725"/>
          </a:xfrm>
        </p:spPr>
        <p:txBody>
          <a:bodyPr/>
          <a:lstStyle/>
          <a:p>
            <a:r>
              <a:rPr lang="pl-PL"/>
              <a:t>Kilka słów na temat Martyngałów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Martyngały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i="1">
                <a:solidFill>
                  <a:schemeClr val="bg2"/>
                </a:solidFill>
              </a:rPr>
              <a:t>MARTYNGAŁ</a:t>
            </a:r>
            <a:r>
              <a:rPr lang="pl-PL" sz="2400"/>
              <a:t> w teorii prawdopodobieństwa to proces stochastyczny (ciąg zmiennych losowych), w którym </a:t>
            </a:r>
            <a:r>
              <a:rPr lang="pl-PL" sz="2400" i="1">
                <a:solidFill>
                  <a:schemeClr val="bg2"/>
                </a:solidFill>
              </a:rPr>
              <a:t>warunkowa wartość oczekiwana</a:t>
            </a:r>
            <a:r>
              <a:rPr lang="pl-PL" sz="2400"/>
              <a:t> zmiennej w momencie </a:t>
            </a:r>
            <a:r>
              <a:rPr lang="pl-PL" sz="2400" i="1"/>
              <a:t>t</a:t>
            </a:r>
            <a:r>
              <a:rPr lang="pl-PL" sz="2400"/>
              <a:t>, gdy znamy wartości do jakiegoś wcześniejszego momentu </a:t>
            </a:r>
            <a:r>
              <a:rPr lang="pl-PL" sz="2400" i="1"/>
              <a:t>s</a:t>
            </a:r>
            <a:r>
              <a:rPr lang="pl-PL" sz="2400"/>
              <a:t>, jest równa wartości w momencie </a:t>
            </a:r>
            <a:r>
              <a:rPr lang="pl-PL" sz="2400" i="1"/>
              <a:t>s</a:t>
            </a:r>
            <a:r>
              <a:rPr lang="pl-PL" sz="2400"/>
              <a:t>. </a:t>
            </a:r>
          </a:p>
          <a:p>
            <a:pPr algn="ctr"/>
            <a:r>
              <a:rPr lang="pl-PL" sz="2400" i="1"/>
              <a:t>E(X</a:t>
            </a:r>
            <a:r>
              <a:rPr lang="pl-PL" sz="2400" i="1" baseline="-25000"/>
              <a:t>n+1</a:t>
            </a:r>
            <a:r>
              <a:rPr lang="pl-PL" sz="2400" i="1"/>
              <a:t>|X</a:t>
            </a:r>
            <a:r>
              <a:rPr lang="pl-PL" sz="2400" i="1" baseline="-25000"/>
              <a:t>1</a:t>
            </a:r>
            <a:r>
              <a:rPr lang="pl-PL" sz="2400" i="1"/>
              <a:t>, .. X</a:t>
            </a:r>
            <a:r>
              <a:rPr lang="pl-PL" sz="2400" i="1" baseline="-25000"/>
              <a:t>n</a:t>
            </a:r>
            <a:r>
              <a:rPr lang="pl-PL" sz="2400" i="1"/>
              <a:t>)=X</a:t>
            </a:r>
            <a:r>
              <a:rPr lang="pl-PL" sz="2400" i="1" baseline="-25000"/>
              <a:t>n</a:t>
            </a:r>
            <a:r>
              <a:rPr lang="pl-PL" sz="2400" i="1"/>
              <a:t>,  n=0,1,2..</a:t>
            </a:r>
          </a:p>
          <a:p>
            <a:r>
              <a:rPr lang="pl-PL" sz="2400" i="1">
                <a:solidFill>
                  <a:schemeClr val="bg2"/>
                </a:solidFill>
              </a:rPr>
              <a:t>Martyngał</a:t>
            </a:r>
            <a:r>
              <a:rPr lang="pl-PL" sz="2400"/>
              <a:t> jest matematycznym modelem gry sprawiedliwej, to jest takiej, w której wartość oczekiwana mojej wygranej jest zero. Innymi słowy jeżeli w danym momencie mam </a:t>
            </a:r>
            <a:r>
              <a:rPr lang="pl-PL" sz="2400" i="1"/>
              <a:t>k</a:t>
            </a:r>
            <a:r>
              <a:rPr lang="pl-PL" sz="2400"/>
              <a:t> to ”spodziewam sie”, ze po jednej turze dalej będę miał </a:t>
            </a:r>
            <a:r>
              <a:rPr lang="pl-PL" sz="2400" i="1"/>
              <a:t>k</a:t>
            </a:r>
            <a:r>
              <a:rPr lang="pl-PL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Pochodzenie nazwy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7"/>
            <a:ext cx="8784976" cy="5329014"/>
          </a:xfrm>
        </p:spPr>
        <p:txBody>
          <a:bodyPr/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Nazwa </a:t>
            </a:r>
            <a:r>
              <a:rPr lang="pl-PL" sz="2400" dirty="0" err="1"/>
              <a:t>martyngał</a:t>
            </a:r>
            <a:r>
              <a:rPr lang="pl-PL" sz="2400" dirty="0"/>
              <a:t> została wprowadzona 1939r. przez </a:t>
            </a:r>
            <a:r>
              <a:rPr lang="pl-PL" sz="2400" dirty="0" err="1"/>
              <a:t>J.Ville’a</a:t>
            </a:r>
            <a:r>
              <a:rPr lang="pl-PL" sz="2400" dirty="0"/>
              <a:t>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Francuskie słowo </a:t>
            </a:r>
            <a:r>
              <a:rPr lang="pl-PL" sz="2400" i="1" dirty="0" err="1">
                <a:solidFill>
                  <a:schemeClr val="bg2"/>
                </a:solidFill>
              </a:rPr>
              <a:t>martingale</a:t>
            </a:r>
            <a:r>
              <a:rPr lang="pl-PL" sz="2400" dirty="0"/>
              <a:t> oznaczało pewną strategię grania w gry hazardowe w XVIII-wiecznej Francji. Polegała na podwajaniu stawek obstawianych przy rzucie monetą w przypadku przegranej, gdy odgadnięcie wyniku daje wygraną równą postawionej stawce.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Strategia polega na </a:t>
            </a:r>
            <a:r>
              <a:rPr lang="pl-PL" sz="2400" i="1" dirty="0">
                <a:solidFill>
                  <a:schemeClr val="bg2"/>
                </a:solidFill>
              </a:rPr>
              <a:t>podwajaniu stawki po każdej przegranej</a:t>
            </a:r>
            <a:r>
              <a:rPr lang="pl-PL" sz="2400" dirty="0"/>
              <a:t>, tak że pierwsza wygrana pokrywa wszystkie straty i daje wygraną równą pierwotnej stawce. Ta strategia pozwala wygrać z prawdopodobieństwem równym 1, ale tylko przy założeniu że obstawiający ma nieograniczone zasoby pieniędzy. W praktyce wykładniczy wzrost stawek bardzo szybko doprowadziłby tak obstawiającą osobę do bankructwa.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Ciąg sumarycznych wygranych gracza stosującego tę strategię w grze jest – jak się wydaje – najprostszym przykładem </a:t>
            </a:r>
            <a:r>
              <a:rPr lang="pl-PL" sz="2400" i="1" dirty="0" err="1">
                <a:solidFill>
                  <a:schemeClr val="bg2"/>
                </a:solidFill>
              </a:rPr>
              <a:t>martyngału</a:t>
            </a:r>
            <a:r>
              <a:rPr lang="pl-PL" sz="2400" dirty="0"/>
              <a:t>, który nie jest procesem o przyrostach niezależnych.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Moment stopu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400" dirty="0" err="1"/>
              <a:t>Martyngał</a:t>
            </a:r>
            <a:r>
              <a:rPr lang="pl-PL" sz="2400" dirty="0"/>
              <a:t>, czy pewien proces stochastyczny w ogólności, może modelować pewna grę. Strategia “gry w grę” musi zawierać element precyzujący kiedy gracz ma się wycofać.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Element ten będziemy nazywać </a:t>
            </a:r>
            <a:r>
              <a:rPr lang="pl-PL" sz="2400" i="1" dirty="0">
                <a:solidFill>
                  <a:schemeClr val="bg2"/>
                </a:solidFill>
              </a:rPr>
              <a:t>momentem stopu</a:t>
            </a:r>
            <a:r>
              <a:rPr lang="pl-PL" sz="2400" dirty="0"/>
              <a:t> lub momentem zatrzymania (a spotyka się także określenie </a:t>
            </a:r>
            <a:r>
              <a:rPr lang="pl-PL" sz="2400" i="1" dirty="0">
                <a:solidFill>
                  <a:schemeClr val="bg2"/>
                </a:solidFill>
              </a:rPr>
              <a:t>moment Markowa</a:t>
            </a:r>
            <a:r>
              <a:rPr lang="pl-PL" sz="2400" dirty="0"/>
              <a:t>).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400" dirty="0"/>
              <a:t>Zauważmy, ze musi on być sformułowany, aby do decyzji o tym czy wycofać się w momencie </a:t>
            </a:r>
            <a:r>
              <a:rPr lang="pl-PL" sz="2400" i="1" dirty="0" err="1"/>
              <a:t>n</a:t>
            </a:r>
            <a:r>
              <a:rPr lang="pl-PL" sz="2400" dirty="0" err="1"/>
              <a:t>-tym</a:t>
            </a:r>
            <a:r>
              <a:rPr lang="pl-PL" sz="2400" dirty="0"/>
              <a:t> wystarczała znajomość historii do chwili </a:t>
            </a:r>
            <a:r>
              <a:rPr lang="pl-PL" sz="2400" i="1" dirty="0"/>
              <a:t>n</a:t>
            </a:r>
            <a:r>
              <a:rPr lang="pl-PL" sz="2400" dirty="0"/>
              <a:t>. Oczywiście najlepiej by było zdefiniować moment zatrzymania: wycofaj się zanim przegrasz, tylko z punktu widzenia praktycznego trudno go stosować.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Zastosowanie procesów </a:t>
            </a:r>
            <a:r>
              <a:rPr lang="pl-PL" sz="2400" dirty="0" smtClean="0"/>
              <a:t>stochastycznych</a:t>
            </a:r>
            <a:endParaRPr lang="pl-PL" sz="2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5"/>
            <a:ext cx="8712968" cy="5733256"/>
          </a:xfrm>
        </p:spPr>
        <p:txBody>
          <a:bodyPr>
            <a:normAutofit lnSpcReduction="10000"/>
          </a:bodyPr>
          <a:lstStyle/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/>
              <a:t>Procesy stochastyczne opisują układy losowe, w których rozkłady prawdopodobieństwa zmieniają się w </a:t>
            </a:r>
            <a:r>
              <a:rPr lang="pl-PL" sz="2400" dirty="0" smtClean="0"/>
              <a:t>czasie</a:t>
            </a:r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Ich </a:t>
            </a:r>
            <a:r>
              <a:rPr lang="pl-PL" sz="2400" dirty="0"/>
              <a:t>wprowadzenie do fizyki zawdzięczamy w dużej mierze pracom </a:t>
            </a:r>
            <a:r>
              <a:rPr lang="pl-PL" sz="2400" dirty="0">
                <a:solidFill>
                  <a:schemeClr val="bg2"/>
                </a:solidFill>
              </a:rPr>
              <a:t>Einsteina i Smoluchowskiego na temat </a:t>
            </a:r>
            <a:r>
              <a:rPr lang="pl-PL" sz="2400" dirty="0">
                <a:solidFill>
                  <a:srgbClr val="C00000"/>
                </a:solidFill>
              </a:rPr>
              <a:t>ruchów Browna</a:t>
            </a:r>
            <a:r>
              <a:rPr lang="pl-PL" sz="2400" dirty="0"/>
              <a:t>. </a:t>
            </a:r>
            <a:endParaRPr lang="pl-PL" sz="2400" dirty="0" smtClean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Procesy </a:t>
            </a:r>
            <a:r>
              <a:rPr lang="pl-PL" sz="2400" dirty="0"/>
              <a:t>stochastyczne zostały wprowadzone wcześniej do </a:t>
            </a:r>
            <a:r>
              <a:rPr lang="pl-PL" sz="2400" i="1" dirty="0">
                <a:solidFill>
                  <a:schemeClr val="bg2"/>
                </a:solidFill>
              </a:rPr>
              <a:t>ekonomii</a:t>
            </a:r>
            <a:r>
              <a:rPr lang="pl-PL" sz="2400" dirty="0"/>
              <a:t> niż do fizyki, bowiem stało się to już w roku </a:t>
            </a:r>
            <a:r>
              <a:rPr lang="pl-PL" sz="2400" b="1" i="1" dirty="0">
                <a:solidFill>
                  <a:schemeClr val="bg2"/>
                </a:solidFill>
              </a:rPr>
              <a:t>1900</a:t>
            </a:r>
            <a:r>
              <a:rPr lang="pl-PL" sz="2400" dirty="0"/>
              <a:t> dzięki Louisowi </a:t>
            </a:r>
            <a:r>
              <a:rPr lang="pl-PL" sz="2400" dirty="0" err="1" smtClean="0"/>
              <a:t>Bachalierowi</a:t>
            </a:r>
            <a:r>
              <a:rPr lang="pl-PL" sz="2400" dirty="0" smtClean="0"/>
              <a:t>, </a:t>
            </a:r>
            <a:r>
              <a:rPr lang="pl-PL" sz="2400" dirty="0"/>
              <a:t>który zaproponował </a:t>
            </a:r>
            <a:r>
              <a:rPr lang="pl-PL" sz="2400" dirty="0">
                <a:solidFill>
                  <a:schemeClr val="bg2"/>
                </a:solidFill>
              </a:rPr>
              <a:t>model przypadkowego błądzenia dla opisu fluktuacji kursów na giełdzie</a:t>
            </a:r>
            <a:r>
              <a:rPr lang="pl-PL" sz="2400" dirty="0"/>
              <a:t>. </a:t>
            </a:r>
            <a:endParaRPr lang="pl-PL" sz="2400" dirty="0" smtClean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Obecnie </a:t>
            </a:r>
            <a:r>
              <a:rPr lang="pl-PL" sz="2400" dirty="0"/>
              <a:t>jednym z podstawowych narzędzi tzw. inżynierii finansowej jest teoria </a:t>
            </a:r>
            <a:r>
              <a:rPr lang="pl-PL" sz="2400" dirty="0" err="1">
                <a:solidFill>
                  <a:srgbClr val="C00000"/>
                </a:solidFill>
              </a:rPr>
              <a:t>Blacka-Scholesa</a:t>
            </a:r>
            <a:r>
              <a:rPr lang="pl-PL" sz="2400" dirty="0"/>
              <a:t>, nagrodzona Nagrodą Nobla z ekonomii w roku 1997. </a:t>
            </a:r>
            <a:endParaRPr lang="pl-PL" sz="2400" dirty="0" smtClean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Teoria </a:t>
            </a:r>
            <a:r>
              <a:rPr lang="pl-PL" sz="2400" dirty="0" err="1"/>
              <a:t>Blacka-Scholesa</a:t>
            </a:r>
            <a:r>
              <a:rPr lang="pl-PL" sz="2400" dirty="0"/>
              <a:t> pozwala na wycenę wartości tzw. finansowych instrumentów pochodnych, czyli opcji, oraz służy do optymalizacji „bezpiecznego” portfela inwestycyjnego. </a:t>
            </a:r>
            <a:endParaRPr lang="pl-PL" sz="2400" dirty="0" smtClean="0"/>
          </a:p>
          <a:p>
            <a:pPr marL="269875" indent="-269875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/>
              <a:t>Wykorzystywane </a:t>
            </a:r>
            <a:r>
              <a:rPr lang="pl-PL" sz="2400" dirty="0"/>
              <a:t>są tutaj znane </a:t>
            </a:r>
            <a:r>
              <a:rPr lang="pl-PL" sz="2400" dirty="0">
                <a:solidFill>
                  <a:schemeClr val="bg2"/>
                </a:solidFill>
              </a:rPr>
              <a:t>własności stochastycznych równań różniczkowych</a:t>
            </a:r>
            <a:r>
              <a:rPr lang="pl-PL" sz="2400" dirty="0"/>
              <a:t> opartych na </a:t>
            </a:r>
            <a:r>
              <a:rPr lang="pl-PL" sz="2400" i="1" dirty="0">
                <a:solidFill>
                  <a:srgbClr val="C00000"/>
                </a:solidFill>
              </a:rPr>
              <a:t>procesie Wienera</a:t>
            </a:r>
            <a:r>
              <a:rPr lang="pl-PL" sz="2400" dirty="0"/>
              <a:t>, który jest podstawą w modelowaniu szumów dla układach fizycznych.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6405</Words>
  <Application>Microsoft Office PowerPoint</Application>
  <PresentationFormat>Pokaz na ekranie (4:3)</PresentationFormat>
  <Paragraphs>444</Paragraphs>
  <Slides>89</Slides>
  <Notes>0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1" baseType="lpstr">
      <vt:lpstr>Projekt domyślny</vt:lpstr>
      <vt:lpstr>Równanie</vt:lpstr>
      <vt:lpstr>Statystyczna analiza danych </vt:lpstr>
      <vt:lpstr>Proces stochastyczny (1)</vt:lpstr>
      <vt:lpstr>Proces stochastyczny (2)</vt:lpstr>
      <vt:lpstr>Funkcja losowa</vt:lpstr>
      <vt:lpstr>Szereg czasowy</vt:lpstr>
      <vt:lpstr>Czym jest proces stochastyczny? (1)</vt:lpstr>
      <vt:lpstr>Czym jest proces stochastyczny? (2)</vt:lpstr>
      <vt:lpstr>Zastosowanie procesów stochastycznych</vt:lpstr>
      <vt:lpstr>Zastosowanie procesów stochastycznych</vt:lpstr>
      <vt:lpstr>Podział procesów stochastycznych dyskretne/ciągłe (1)</vt:lpstr>
      <vt:lpstr>Podział procesów stochastycznych dyskretne/ciągłe (2)</vt:lpstr>
      <vt:lpstr>Przykłady procesów stochastycznych  dyskretne/ciągłe</vt:lpstr>
      <vt:lpstr>Podział procesów stochastycznych stacjonarne/niestacjonarne</vt:lpstr>
      <vt:lpstr>(Nie/)Stacjonarny proces stochastyczny</vt:lpstr>
      <vt:lpstr>Biały szum</vt:lpstr>
      <vt:lpstr>Zagadnienia w teorii stochastycznej</vt:lpstr>
      <vt:lpstr>Przykład procesu stochastycznego (1)</vt:lpstr>
      <vt:lpstr>Przykład procesu stochastycznego (2)</vt:lpstr>
      <vt:lpstr>Przykład procesu stochastycznego (3)</vt:lpstr>
      <vt:lpstr>Parametry procesu stochastycznego (1)</vt:lpstr>
      <vt:lpstr>Parametry procesu stochastycznego (2)</vt:lpstr>
      <vt:lpstr>Autokowariancja</vt:lpstr>
      <vt:lpstr>Autokorelacja</vt:lpstr>
      <vt:lpstr>Przykłady zastosowań –  prognozowanie cen akcji</vt:lpstr>
      <vt:lpstr>Prognozowanie cen akcji</vt:lpstr>
      <vt:lpstr>Prognozowanie cen akcji   – Ciągi Markowa (1)</vt:lpstr>
      <vt:lpstr>Prognozowanie cen akcji   – Ciągi Markowa (2)</vt:lpstr>
      <vt:lpstr>Prognozowanie cen akcji   – Ciągi Markowa (3)</vt:lpstr>
      <vt:lpstr>Prognozowanie cen akcji   – proces stacjonarny</vt:lpstr>
      <vt:lpstr>Modelowanie procesów ekonomicznych (1)</vt:lpstr>
      <vt:lpstr>Modelowanie procesów ekonomicznych (2)  </vt:lpstr>
      <vt:lpstr>Modelowanie procesów ekonomicznych (3)</vt:lpstr>
      <vt:lpstr>Modelowanie procesów ekonomicznych (4)</vt:lpstr>
      <vt:lpstr>Modelowanie procesów ekonomicznych (5)</vt:lpstr>
      <vt:lpstr>Zastosowanie testu Dickeya-Fullera</vt:lpstr>
      <vt:lpstr>Przykładowe wyniki w STATISTICA</vt:lpstr>
      <vt:lpstr>Slajd 37</vt:lpstr>
      <vt:lpstr>Analiza indeksu giełdy</vt:lpstr>
      <vt:lpstr>Funkcja autokorelacji</vt:lpstr>
      <vt:lpstr>Prognoza w modelu ARIMA</vt:lpstr>
      <vt:lpstr>Inne zastosowania procesów stochastycznych</vt:lpstr>
      <vt:lpstr>Slajd 42</vt:lpstr>
      <vt:lpstr>Cechy procesów stochastycznych</vt:lpstr>
      <vt:lpstr>Ergodyczność procesu (1)</vt:lpstr>
      <vt:lpstr>Ergodyczność procesu (2)</vt:lpstr>
      <vt:lpstr>Ergodyczność procesu (3)</vt:lpstr>
      <vt:lpstr>Hipoteza ergodyczna</vt:lpstr>
      <vt:lpstr>Podział procesów stochastycznych</vt:lpstr>
      <vt:lpstr>Klasyfikacja procesów stochastycznych (1)</vt:lpstr>
      <vt:lpstr>Klasyfikacja procesów stochastycznych (2)</vt:lpstr>
      <vt:lpstr>Slajd 51</vt:lpstr>
      <vt:lpstr>Procesy Markowa</vt:lpstr>
      <vt:lpstr>Przykłady procesów Markowa</vt:lpstr>
      <vt:lpstr>Procesy niemarkowskie</vt:lpstr>
      <vt:lpstr>Procesy Markowa - geneza</vt:lpstr>
      <vt:lpstr>Macierz stochastyczna</vt:lpstr>
      <vt:lpstr>Macierz przejścia</vt:lpstr>
      <vt:lpstr>Przejścia do innych stanów</vt:lpstr>
      <vt:lpstr>Komunikacja stanów</vt:lpstr>
      <vt:lpstr>Powroty</vt:lpstr>
      <vt:lpstr>Czasy powrotów</vt:lpstr>
      <vt:lpstr>Błądzenie</vt:lpstr>
      <vt:lpstr>Dyfuzja</vt:lpstr>
      <vt:lpstr>Proces gałązkowy</vt:lpstr>
      <vt:lpstr>Slajd 65</vt:lpstr>
      <vt:lpstr>Rozkład Bernoulliego zmiennej losowej</vt:lpstr>
      <vt:lpstr>Rozkład Bernoulliego zmiennej losowej (2)</vt:lpstr>
      <vt:lpstr>Rozkład Poissona</vt:lpstr>
      <vt:lpstr>Zastosowanie rozkładu Poissona</vt:lpstr>
      <vt:lpstr>Funkcja rozkładu i dystrybuanta</vt:lpstr>
      <vt:lpstr>Proces Poissona</vt:lpstr>
      <vt:lpstr>Realizacje procesu Poissona</vt:lpstr>
      <vt:lpstr>Czysty proces urodzin</vt:lpstr>
      <vt:lpstr>Przykład zastosowania procesu Poissona</vt:lpstr>
      <vt:lpstr>Slajd 75</vt:lpstr>
      <vt:lpstr>Rozkład normalny</vt:lpstr>
      <vt:lpstr>Funkcja gęstości rozkładu normalnego</vt:lpstr>
      <vt:lpstr>Proces Wienera</vt:lpstr>
      <vt:lpstr>Historia</vt:lpstr>
      <vt:lpstr>Definicja</vt:lpstr>
      <vt:lpstr>Charakterystyki funkcyjne procesu Wienera</vt:lpstr>
      <vt:lpstr>Symulacje z użyciem procesu Wienera</vt:lpstr>
      <vt:lpstr>Konstrukcja procesu Wienera</vt:lpstr>
      <vt:lpstr>Przykłady geometrycznego ruchu Browna</vt:lpstr>
      <vt:lpstr>Dyfuzja</vt:lpstr>
      <vt:lpstr>Slajd 86</vt:lpstr>
      <vt:lpstr>Martyngały</vt:lpstr>
      <vt:lpstr>Pochodzenie nazwy</vt:lpstr>
      <vt:lpstr>Moment stopu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19</cp:revision>
  <dcterms:created xsi:type="dcterms:W3CDTF">2009-12-04T09:17:17Z</dcterms:created>
  <dcterms:modified xsi:type="dcterms:W3CDTF">2020-03-13T14:40:50Z</dcterms:modified>
</cp:coreProperties>
</file>