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94" r:id="rId3"/>
    <p:sldId id="282" r:id="rId4"/>
    <p:sldId id="279" r:id="rId5"/>
    <p:sldId id="295" r:id="rId6"/>
    <p:sldId id="291" r:id="rId7"/>
    <p:sldId id="296" r:id="rId8"/>
    <p:sldId id="297" r:id="rId9"/>
    <p:sldId id="292" r:id="rId10"/>
    <p:sldId id="280" r:id="rId11"/>
    <p:sldId id="301" r:id="rId12"/>
    <p:sldId id="299" r:id="rId13"/>
    <p:sldId id="300" r:id="rId14"/>
    <p:sldId id="276" r:id="rId15"/>
    <p:sldId id="304" r:id="rId16"/>
    <p:sldId id="281" r:id="rId17"/>
    <p:sldId id="303" r:id="rId18"/>
    <p:sldId id="268" r:id="rId19"/>
    <p:sldId id="284" r:id="rId20"/>
    <p:sldId id="287" r:id="rId21"/>
    <p:sldId id="285" r:id="rId22"/>
    <p:sldId id="288" r:id="rId23"/>
    <p:sldId id="289" r:id="rId24"/>
    <p:sldId id="290" r:id="rId25"/>
    <p:sldId id="302" r:id="rId26"/>
    <p:sldId id="305" r:id="rId27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0066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37" autoAdjust="0"/>
  </p:normalViewPr>
  <p:slideViewPr>
    <p:cSldViewPr>
      <p:cViewPr varScale="1">
        <p:scale>
          <a:sx n="66" d="100"/>
          <a:sy n="66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14292063" cy="114292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4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13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7.wmf"/><Relationship Id="rId7" Type="http://schemas.openxmlformats.org/officeDocument/2006/relationships/image" Target="../media/image60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7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0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l-P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pl-PL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l-PL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5F5B6AA-E086-420D-A5A9-A43DF792312A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849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B6CB7F-FBDD-438C-BEC0-A8E219EBF5CA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FFCB8-A4C3-4046-9C81-3C7690EE978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4CAEA-A885-4840-B956-D3B410B2084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F1D3B-C4B7-4E3F-B912-0A8F579D68E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0CB3F-CFD2-4198-A21E-25E8C4B4F80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301DE-64E1-4348-A7BA-21CADD7C870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72EAD-EBE2-49E7-8D38-9D34617FC3B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851BC-005E-4FD0-9EA0-26220A28F30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145AE-5CD5-4FE4-A649-1571930BA04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30C3-B140-4F89-B110-495ECB0FA0C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1F88-92AF-4F5D-BCCC-DA7EC12DBE5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9566E-0832-4114-B6F7-B68D786885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776970-3C82-4701-A853-6595CBFBB61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C722-E0B0-48F4-A182-173EA753866B}" type="slidenum">
              <a:rPr lang="pl-PL"/>
              <a:pPr/>
              <a:t>1</a:t>
            </a:fld>
            <a:endParaRPr lang="pl-P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7875" y="527050"/>
            <a:ext cx="7772400" cy="1470025"/>
          </a:xfrm>
        </p:spPr>
        <p:txBody>
          <a:bodyPr/>
          <a:lstStyle/>
          <a:p>
            <a:r>
              <a:rPr lang="pl-PL" b="1">
                <a:solidFill>
                  <a:schemeClr val="accent2"/>
                </a:solidFill>
              </a:rPr>
              <a:t>RÓWNANIA MAXWELLA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65163" y="2424113"/>
            <a:ext cx="7589837" cy="1217612"/>
          </a:xfrm>
        </p:spPr>
        <p:txBody>
          <a:bodyPr/>
          <a:lstStyle/>
          <a:p>
            <a:r>
              <a:rPr lang="pl-PL"/>
              <a:t>Czy pole magnetyczne może stać się źródłem pola elektrycznego?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23963" y="4098925"/>
            <a:ext cx="758983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pl-PL" sz="3200"/>
              <a:t>Czy pole elektryczne może stać się źródłem pola magnetycznego?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  <p:bldP spid="4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1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F8F-4821-486E-889C-E79C2EC6EA98}" type="slidenum">
              <a:rPr lang="pl-PL"/>
              <a:pPr/>
              <a:t>10</a:t>
            </a:fld>
            <a:endParaRPr lang="pl-PL"/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121025" y="973138"/>
          <a:ext cx="3125788" cy="1050925"/>
        </p:xfrm>
        <a:graphic>
          <a:graphicData uri="http://schemas.openxmlformats.org/presentationml/2006/ole">
            <p:oleObj spid="_x0000_s28684" name="Równanie" r:id="rId3" imgW="1396800" imgH="469800" progId="Equation.3">
              <p:embed/>
            </p:oleObj>
          </a:graphicData>
        </a:graphic>
      </p:graphicFrame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455988" y="3032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u="sng">
                <a:solidFill>
                  <a:schemeClr val="accent2"/>
                </a:solidFill>
              </a:rPr>
              <a:t>Rozwiązanie: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19075" y="1196975"/>
            <a:ext cx="301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z prawa Faraday’a</a:t>
            </a:r>
          </a:p>
        </p:txBody>
      </p:sp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1331913" y="3429000"/>
          <a:ext cx="854075" cy="382588"/>
        </p:xfrm>
        <a:graphic>
          <a:graphicData uri="http://schemas.openxmlformats.org/presentationml/2006/ole">
            <p:oleObj spid="_x0000_s28687" name="Równanie" r:id="rId4" imgW="368280" imgH="164880" progId="Equation.3">
              <p:embed/>
            </p:oleObj>
          </a:graphicData>
        </a:graphic>
      </p:graphicFrame>
      <p:graphicFrame>
        <p:nvGraphicFramePr>
          <p:cNvPr id="28688" name="Object 16"/>
          <p:cNvGraphicFramePr>
            <a:graphicFrameLocks noChangeAspect="1"/>
          </p:cNvGraphicFramePr>
          <p:nvPr/>
        </p:nvGraphicFramePr>
        <p:xfrm>
          <a:off x="5130800" y="3429000"/>
          <a:ext cx="2444750" cy="938213"/>
        </p:xfrm>
        <a:graphic>
          <a:graphicData uri="http://schemas.openxmlformats.org/presentationml/2006/ole">
            <p:oleObj spid="_x0000_s28688" name="Równanie" r:id="rId5" imgW="1091880" imgH="419040" progId="Equation.3">
              <p:embed/>
            </p:oleObj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4013200" y="2201863"/>
          <a:ext cx="2789238" cy="909637"/>
        </p:xfrm>
        <a:graphic>
          <a:graphicData uri="http://schemas.openxmlformats.org/presentationml/2006/ole">
            <p:oleObj spid="_x0000_s28689" name="Równanie" r:id="rId6" imgW="1028520" imgH="406080" progId="Equation.3">
              <p:embed/>
            </p:oleObj>
          </a:graphicData>
        </a:graphic>
      </p:graphicFrame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19075" y="2201863"/>
            <a:ext cx="4017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obliczamy krążenie pola elektrycznego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25475" y="34607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dla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562225" y="3429000"/>
            <a:ext cx="346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strumień pola magnetycznego</a:t>
            </a:r>
          </a:p>
        </p:txBody>
      </p:sp>
      <p:graphicFrame>
        <p:nvGraphicFramePr>
          <p:cNvPr id="28694" name="Object 22"/>
          <p:cNvGraphicFramePr>
            <a:graphicFrameLocks noChangeAspect="1"/>
          </p:cNvGraphicFramePr>
          <p:nvPr/>
        </p:nvGraphicFramePr>
        <p:xfrm>
          <a:off x="3344863" y="4545013"/>
          <a:ext cx="2697162" cy="881062"/>
        </p:xfrm>
        <a:graphic>
          <a:graphicData uri="http://schemas.openxmlformats.org/presentationml/2006/ole">
            <p:oleObj spid="_x0000_s28694" name="Równanie" r:id="rId7" imgW="1206360" imgH="393480" progId="Equation.3">
              <p:embed/>
            </p:oleObj>
          </a:graphicData>
        </a:graphic>
      </p:graphicFrame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1670050" y="4879975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a zatem</a:t>
            </a:r>
          </a:p>
        </p:txBody>
      </p:sp>
      <p:graphicFrame>
        <p:nvGraphicFramePr>
          <p:cNvPr id="28696" name="Object 24"/>
          <p:cNvGraphicFramePr>
            <a:graphicFrameLocks noChangeAspect="1"/>
          </p:cNvGraphicFramePr>
          <p:nvPr/>
        </p:nvGraphicFramePr>
        <p:xfrm>
          <a:off x="6022975" y="5661025"/>
          <a:ext cx="1874838" cy="966788"/>
        </p:xfrm>
        <a:graphic>
          <a:graphicData uri="http://schemas.openxmlformats.org/presentationml/2006/ole">
            <p:oleObj spid="_x0000_s28696" name="Równanie" r:id="rId8" imgW="838080" imgH="431640" progId="Equation.3">
              <p:embed/>
            </p:oleObj>
          </a:graphicData>
        </a:graphic>
      </p:graphicFrame>
      <p:pic>
        <p:nvPicPr>
          <p:cNvPr id="28697" name="Picture 25"/>
          <p:cNvPicPr>
            <a:picLocks noChangeAspect="1" noChangeArrowheads="1"/>
          </p:cNvPicPr>
          <p:nvPr>
            <p:ph type="body" idx="1"/>
          </p:nvPr>
        </p:nvPicPr>
        <p:blipFill>
          <a:blip r:embed="rId9" cstate="print">
            <a:lum bright="-4000" contrast="12000"/>
          </a:blip>
          <a:srcRect/>
          <a:stretch>
            <a:fillRect/>
          </a:stretch>
        </p:blipFill>
        <p:spPr>
          <a:xfrm>
            <a:off x="6692900" y="303213"/>
            <a:ext cx="2117725" cy="2120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/>
      <p:bldP spid="28690" grpId="0"/>
      <p:bldP spid="28691" grpId="0"/>
      <p:bldP spid="28692" grpId="0"/>
      <p:bldP spid="286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387-F209-4F2B-9D2E-1532F7460F79}" type="slidenum">
              <a:rPr lang="pl-PL"/>
              <a:pPr/>
              <a:t>11</a:t>
            </a:fld>
            <a:endParaRPr lang="pl-PL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335088" y="415925"/>
          <a:ext cx="854075" cy="382588"/>
        </p:xfrm>
        <a:graphic>
          <a:graphicData uri="http://schemas.openxmlformats.org/presentationml/2006/ole">
            <p:oleObj spid="_x0000_s50181" name="Równanie" r:id="rId3" imgW="368280" imgH="16488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911850" y="415925"/>
          <a:ext cx="2332038" cy="938213"/>
        </p:xfrm>
        <a:graphic>
          <a:graphicData uri="http://schemas.openxmlformats.org/presentationml/2006/ole">
            <p:oleObj spid="_x0000_s50182" name="Równanie" r:id="rId4" imgW="1041120" imgH="419040" progId="Equation.3">
              <p:embed/>
            </p:oleObj>
          </a:graphicData>
        </a:graphic>
      </p:graphicFrame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54038" y="415925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dla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786063" y="415925"/>
            <a:ext cx="301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strumień pola magnetycznego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451100" y="1531938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a zatem</a:t>
            </a:r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4237038" y="1308100"/>
          <a:ext cx="2555875" cy="881063"/>
        </p:xfrm>
        <a:graphic>
          <a:graphicData uri="http://schemas.openxmlformats.org/presentationml/2006/ole">
            <p:oleObj spid="_x0000_s50188" name="Równanie" r:id="rId5" imgW="1143000" imgH="393480" progId="Equation.3">
              <p:embed/>
            </p:oleObj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7138988" y="2089150"/>
          <a:ext cx="1619250" cy="881063"/>
        </p:xfrm>
        <a:graphic>
          <a:graphicData uri="http://schemas.openxmlformats.org/presentationml/2006/ole">
            <p:oleObj spid="_x0000_s50189" name="Równanie" r:id="rId6" imgW="723600" imgH="393480" progId="Equation.3">
              <p:embed/>
            </p:oleObj>
          </a:graphicData>
        </a:graphic>
      </p:graphicFrame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7" cstate="print">
            <a:lum bright="-8000" contrast="24000"/>
          </a:blip>
          <a:srcRect/>
          <a:stretch>
            <a:fillRect/>
          </a:stretch>
        </p:blipFill>
        <p:spPr bwMode="auto">
          <a:xfrm>
            <a:off x="219075" y="2424113"/>
            <a:ext cx="4129088" cy="3683000"/>
          </a:xfrm>
          <a:prstGeom prst="rect">
            <a:avLst/>
          </a:prstGeom>
          <a:noFill/>
        </p:spPr>
      </p:pic>
      <p:pic>
        <p:nvPicPr>
          <p:cNvPr id="50191" name="Picture 15"/>
          <p:cNvPicPr>
            <a:picLocks noChangeAspect="1" noChangeArrowheads="1"/>
          </p:cNvPicPr>
          <p:nvPr>
            <p:ph type="body" idx="1"/>
          </p:nvPr>
        </p:nvPicPr>
        <p:blipFill>
          <a:blip r:embed="rId8" cstate="print">
            <a:lum bright="-12000" contrast="12000"/>
          </a:blip>
          <a:srcRect/>
          <a:stretch>
            <a:fillRect/>
          </a:stretch>
        </p:blipFill>
        <p:spPr>
          <a:xfrm>
            <a:off x="5464175" y="3205163"/>
            <a:ext cx="2873375" cy="2901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6" grpId="0"/>
      <p:bldP spid="501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C275-26E8-45C4-A99A-252D4E30F91F}" type="slidenum">
              <a:rPr lang="pl-PL"/>
              <a:pPr/>
              <a:t>12</a:t>
            </a:fld>
            <a:endParaRPr lang="pl-PL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Zadanie domowe 3.1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196975"/>
            <a:ext cx="8229600" cy="4525963"/>
          </a:xfrm>
        </p:spPr>
        <p:txBody>
          <a:bodyPr/>
          <a:lstStyle/>
          <a:p>
            <a:r>
              <a:rPr lang="pl-PL" sz="2800"/>
              <a:t>Znaleźć wartość siły elektromotorycznej indukowanej w obwodzie przedstawionym na rysunku. Pręt przesuwany jest w jednorodnym, stałym w czasie polu magnetycznym ze stałą prędkością v. Jaka jest wartość prądu w obwodzie? Jaka moc wydziela się na rezystancji R?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lum bright="-16000" contrast="26000"/>
          </a:blip>
          <a:srcRect/>
          <a:stretch>
            <a:fillRect/>
          </a:stretch>
        </p:blipFill>
        <p:spPr bwMode="auto">
          <a:xfrm>
            <a:off x="2897188" y="3875088"/>
            <a:ext cx="4267200" cy="242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982A-B680-4BB1-A13C-CEFD9C83A1FD}" type="slidenum">
              <a:rPr lang="pl-PL"/>
              <a:pPr/>
              <a:t>13</a:t>
            </a:fld>
            <a:endParaRPr lang="pl-PL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963" y="192088"/>
            <a:ext cx="6807200" cy="862012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Zadanie domowe 3.2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862013"/>
            <a:ext cx="8229600" cy="4525962"/>
          </a:xfrm>
        </p:spPr>
        <p:txBody>
          <a:bodyPr/>
          <a:lstStyle/>
          <a:p>
            <a:r>
              <a:rPr lang="pl-PL" sz="2800"/>
              <a:t>Generator prądu AC (prądnica)</a:t>
            </a:r>
          </a:p>
        </p:txBody>
      </p:sp>
      <p:pic>
        <p:nvPicPr>
          <p:cNvPr id="49157" name="Picture 5" descr="Fig 20-18a"/>
          <p:cNvPicPr>
            <a:picLocks noChangeAspect="1" noChangeArrowheads="1"/>
          </p:cNvPicPr>
          <p:nvPr/>
        </p:nvPicPr>
        <p:blipFill>
          <a:blip r:embed="rId2" cstate="print">
            <a:lum bright="-8000" contrast="22000"/>
          </a:blip>
          <a:srcRect b="10587"/>
          <a:stretch>
            <a:fillRect/>
          </a:stretch>
        </p:blipFill>
        <p:spPr bwMode="auto">
          <a:xfrm>
            <a:off x="4906963" y="1643063"/>
            <a:ext cx="4033837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30200" y="1419225"/>
            <a:ext cx="47990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/>
              <a:t>Cewka kołowa o promieniu R=20 cm zawiera N=20 zwojów. Jak szybko cewka</a:t>
            </a:r>
            <a:r>
              <a:rPr lang="pl-PL"/>
              <a:t> </a:t>
            </a:r>
            <a:r>
              <a:rPr lang="pl-PL" sz="2000"/>
              <a:t>musi obracać się w polu magnetycznym o indukcji B=0.2 Wb/m</a:t>
            </a:r>
            <a:r>
              <a:rPr lang="pl-PL" sz="2000" baseline="30000"/>
              <a:t>2</a:t>
            </a:r>
            <a:r>
              <a:rPr lang="pl-PL" sz="2000"/>
              <a:t> aby maksymalna (szczytowa) wartość siły elektromotorycznej  wynosiła 160 V? </a:t>
            </a:r>
          </a:p>
        </p:txBody>
      </p:sp>
      <p:pic>
        <p:nvPicPr>
          <p:cNvPr id="49159" name="Picture 7" descr="Fig 20-18b"/>
          <p:cNvPicPr>
            <a:picLocks noChangeAspect="1" noChangeArrowheads="1"/>
          </p:cNvPicPr>
          <p:nvPr/>
        </p:nvPicPr>
        <p:blipFill>
          <a:blip r:embed="rId3" cstate="print">
            <a:lum bright="-10000" contrast="14000"/>
          </a:blip>
          <a:srcRect r="1146" b="18945"/>
          <a:stretch>
            <a:fillRect/>
          </a:stretch>
        </p:blipFill>
        <p:spPr bwMode="auto">
          <a:xfrm>
            <a:off x="1111250" y="3429000"/>
            <a:ext cx="30130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1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B56-886B-496D-BEC0-560A3A64841D}" type="slidenum">
              <a:rPr lang="pl-PL"/>
              <a:pPr/>
              <a:t>14</a:t>
            </a:fld>
            <a:endParaRPr lang="pl-PL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143000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SAMOINDUKCJA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2312988"/>
            <a:ext cx="3459163" cy="2322512"/>
          </a:xfrm>
          <a:prstGeom prst="rect">
            <a:avLst/>
          </a:prstGeom>
          <a:noFill/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0" y="973138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400">
                <a:latin typeface="Arial Unicode MS" pitchFamily="34" charset="-128"/>
              </a:rPr>
              <a:t>Jeżeli prąd w obwodzie zmienia się w czasie, strumień pola magnetycznego w cewce też jest zmienny i indukowana siła elektromotoryczna przeciwdziała zmianom prądu.</a:t>
            </a:r>
            <a:endParaRPr lang="en-US" sz="2400">
              <a:latin typeface="Arial Unicode MS" pitchFamily="34" charset="-128"/>
            </a:endParaRPr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3455988" y="2424113"/>
          <a:ext cx="1382712" cy="792162"/>
        </p:xfrm>
        <a:graphic>
          <a:graphicData uri="http://schemas.openxmlformats.org/presentationml/2006/ole">
            <p:oleObj spid="_x0000_s24586" name="Równanie" r:id="rId4" imgW="685800" imgH="393480" progId="Equation.3">
              <p:embed/>
            </p:oleObj>
          </a:graphicData>
        </a:graphic>
      </p:graphicFrame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9075" y="2312988"/>
            <a:ext cx="3236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wewnątrz idealnego solenoidu o N zwojach i długości l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30200" y="3540125"/>
            <a:ext cx="28971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strumień pola magnetycznego przez powierzchnię NS (S-powierzchnia jednego zwoju)</a:t>
            </a:r>
          </a:p>
        </p:txBody>
      </p:sp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3232150" y="3763963"/>
          <a:ext cx="1919288" cy="868362"/>
        </p:xfrm>
        <a:graphic>
          <a:graphicData uri="http://schemas.openxmlformats.org/presentationml/2006/ole">
            <p:oleObj spid="_x0000_s24589" name="Równanie" r:id="rId5" imgW="952200" imgH="431640" progId="Equation.3">
              <p:embed/>
            </p:oleObj>
          </a:graphicData>
        </a:graphic>
      </p:graphicFrame>
      <p:graphicFrame>
        <p:nvGraphicFramePr>
          <p:cNvPr id="24593" name="Object 17"/>
          <p:cNvGraphicFramePr>
            <a:graphicFrameLocks noChangeAspect="1"/>
          </p:cNvGraphicFramePr>
          <p:nvPr/>
        </p:nvGraphicFramePr>
        <p:xfrm>
          <a:off x="4348163" y="4879975"/>
          <a:ext cx="1100137" cy="433388"/>
        </p:xfrm>
        <a:graphic>
          <a:graphicData uri="http://schemas.openxmlformats.org/presentationml/2006/ole">
            <p:oleObj spid="_x0000_s24593" name="Równanie" r:id="rId6" imgW="545760" imgH="215640" progId="Equation.3">
              <p:embed/>
            </p:oleObj>
          </a:graphicData>
        </a:graphic>
      </p:graphicFrame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19075" y="5549900"/>
            <a:ext cx="457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/>
              <a:t>Jednostka: 1H (henr) = 1Wb/A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353050" y="5326063"/>
            <a:ext cx="668338" cy="44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576888" y="5884863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indukcyjność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8" grpId="0"/>
      <p:bldP spid="24594" grpId="0"/>
      <p:bldP spid="24595" grpId="0" animBg="1"/>
      <p:bldP spid="245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37D-0A02-4244-8408-3395D42412D6}" type="slidenum">
              <a:rPr lang="pl-PL"/>
              <a:pPr/>
              <a:t>15</a:t>
            </a:fld>
            <a:endParaRPr lang="pl-PL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74638"/>
            <a:ext cx="8467725" cy="1143000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Siła elektromotoryczna samoindukcji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1670050" y="1419225"/>
          <a:ext cx="5735638" cy="954088"/>
        </p:xfrm>
        <a:graphic>
          <a:graphicData uri="http://schemas.openxmlformats.org/presentationml/2006/ole">
            <p:oleObj spid="_x0000_s54277" name="Równanie" r:id="rId3" imgW="2590560" imgH="431640" progId="Equation.3">
              <p:embed/>
            </p:oleObj>
          </a:graphicData>
        </a:graphic>
      </p:graphicFrame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42913" y="2424113"/>
            <a:ext cx="8370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n- liczba zwojów na jednostkę długości, l – długość solenoidu, S –pole powierzchni przekroju</a:t>
            </a:r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3790950" y="3094038"/>
          <a:ext cx="1574800" cy="869950"/>
        </p:xfrm>
        <a:graphic>
          <a:graphicData uri="http://schemas.openxmlformats.org/presentationml/2006/ole">
            <p:oleObj spid="_x0000_s54279" name="Równanie" r:id="rId4" imgW="711000" imgH="393480" progId="Equation.3">
              <p:embed/>
            </p:oleObj>
          </a:graphicData>
        </a:graphic>
      </p:graphicFrame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19075" y="4098925"/>
            <a:ext cx="892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u="sng"/>
              <a:t>Przypomnienie</a:t>
            </a:r>
            <a:r>
              <a:rPr lang="pl-PL" sz="2400"/>
              <a:t>: W obwodzie LC zapisywaliśmy korzystając z prawa Kirchhoffa</a:t>
            </a:r>
          </a:p>
        </p:txBody>
      </p: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2005013" y="5103813"/>
          <a:ext cx="1771650" cy="869950"/>
        </p:xfrm>
        <a:graphic>
          <a:graphicData uri="http://schemas.openxmlformats.org/presentationml/2006/ole">
            <p:oleObj spid="_x0000_s54281" name="Równanie" r:id="rId5" imgW="799920" imgH="393480" progId="Equation.3">
              <p:embed/>
            </p:oleObj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5130800" y="4991100"/>
          <a:ext cx="1997075" cy="982663"/>
        </p:xfrm>
        <a:graphic>
          <a:graphicData uri="http://schemas.openxmlformats.org/presentationml/2006/ole">
            <p:oleObj spid="_x0000_s54282" name="Równanie" r:id="rId6" imgW="901440" imgH="444240" progId="Equation.3">
              <p:embed/>
            </p:oleObj>
          </a:graphicData>
        </a:graphic>
      </p:graphicFrame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4013200" y="5326063"/>
            <a:ext cx="892175" cy="334962"/>
          </a:xfrm>
          <a:prstGeom prst="rightArrow">
            <a:avLst>
              <a:gd name="adj1" fmla="val 50000"/>
              <a:gd name="adj2" fmla="val 66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80" grpId="0"/>
      <p:bldP spid="542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1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EC6-1ED7-43A6-B3E2-C8AF4E19C8AD}" type="slidenum">
              <a:rPr lang="pl-PL"/>
              <a:pPr/>
              <a:t>16</a:t>
            </a:fld>
            <a:endParaRPr lang="pl-PL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143000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INDUKCYJNOŚĆ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1085850"/>
            <a:ext cx="145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Definicja:</a:t>
            </a: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558925" y="862013"/>
          <a:ext cx="1293813" cy="1346200"/>
        </p:xfrm>
        <a:graphic>
          <a:graphicData uri="http://schemas.openxmlformats.org/presentationml/2006/ole">
            <p:oleObj spid="_x0000_s29702" name="Równanie" r:id="rId3" imgW="583920" imgH="609480" progId="Equation.3">
              <p:embed/>
            </p:oleObj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009900" y="973138"/>
            <a:ext cx="424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u="sng">
                <a:solidFill>
                  <a:schemeClr val="accent2"/>
                </a:solidFill>
              </a:rPr>
              <a:t>Przypomnienie</a:t>
            </a:r>
            <a:r>
              <a:rPr lang="pl-PL" sz="2400"/>
              <a:t>: pojemność C</a:t>
            </a:r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7362825" y="1085850"/>
          <a:ext cx="985838" cy="868363"/>
        </p:xfrm>
        <a:graphic>
          <a:graphicData uri="http://schemas.openxmlformats.org/presentationml/2006/ole">
            <p:oleObj spid="_x0000_s29704" name="Równanie" r:id="rId4" imgW="444240" imgH="39348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1781175" y="2759075"/>
          <a:ext cx="1743075" cy="954088"/>
        </p:xfrm>
        <a:graphic>
          <a:graphicData uri="http://schemas.openxmlformats.org/presentationml/2006/ole">
            <p:oleObj spid="_x0000_s29705" name="Równanie" r:id="rId5" imgW="787320" imgH="431640" progId="Equation.3">
              <p:embed/>
            </p:oleObj>
          </a:graphicData>
        </a:graphic>
      </p:graphicFrame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65163" y="2312988"/>
            <a:ext cx="346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dla idealnego solenoidu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683125" y="2312988"/>
            <a:ext cx="401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dla kondensatora płaskiego</a:t>
            </a:r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5576888" y="2870200"/>
          <a:ext cx="1339850" cy="863600"/>
        </p:xfrm>
        <a:graphic>
          <a:graphicData uri="http://schemas.openxmlformats.org/presentationml/2006/ole">
            <p:oleObj spid="_x0000_s29708" name="Równanie" r:id="rId6" imgW="609480" imgH="393480" progId="Equation.3">
              <p:embed/>
            </p:oleObj>
          </a:graphicData>
        </a:graphic>
      </p:graphicFrame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0" y="3875088"/>
            <a:ext cx="8924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Indukcyjność podobnie jak pojemność zależy wyłącznie od parametrów geometrycznych cewki. Można ją zwiększyć przez wprowadzenie rdzenia ferromagnetycznego o przenikalności magnetycznej </a:t>
            </a:r>
            <a:r>
              <a:rPr lang="el-GR" sz="2000" b="1">
                <a:cs typeface="Arial" charset="0"/>
              </a:rPr>
              <a:t>μ</a:t>
            </a:r>
            <a:r>
              <a:rPr lang="pl-PL" sz="2000"/>
              <a:t>. </a:t>
            </a:r>
          </a:p>
        </p:txBody>
      </p:sp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2786063" y="4991100"/>
          <a:ext cx="3348037" cy="930275"/>
        </p:xfrm>
        <a:graphic>
          <a:graphicData uri="http://schemas.openxmlformats.org/presentationml/2006/ole">
            <p:oleObj spid="_x0000_s29710" name="Równanie" r:id="rId7" imgW="15490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3" grpId="0"/>
      <p:bldP spid="29706" grpId="0"/>
      <p:bldP spid="29707" grpId="0"/>
      <p:bldP spid="297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9A5-378E-4F18-BBE6-34348C1C8AB0}" type="slidenum">
              <a:rPr lang="pl-PL"/>
              <a:pPr/>
              <a:t>17</a:t>
            </a:fld>
            <a:endParaRPr lang="pl-PL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527050"/>
            <a:ext cx="8229600" cy="1143000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Zadanie domowe 3.3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8" y="1755775"/>
            <a:ext cx="8021637" cy="3054350"/>
          </a:xfrm>
        </p:spPr>
        <p:txBody>
          <a:bodyPr/>
          <a:lstStyle/>
          <a:p>
            <a:r>
              <a:rPr lang="pl-PL"/>
              <a:t>Opracować temat: energia zmagazynowana w polu magnetycznym i gęstość energii pola magnetycznego (HRW, t.3, 31.10,31.11).</a:t>
            </a:r>
          </a:p>
          <a:p>
            <a:r>
              <a:rPr lang="pl-PL"/>
              <a:t>Przemyśleć analogie do pola elektrycznego w kondensatorze.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05F-CD42-47D1-AFEA-DF8718B201AA}" type="slidenum">
              <a:rPr lang="pl-PL"/>
              <a:pPr/>
              <a:t>18</a:t>
            </a:fld>
            <a:endParaRPr lang="pl-P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PRAWO AMPERE’A-MAXWELLA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08100"/>
            <a:ext cx="8229600" cy="4525963"/>
          </a:xfrm>
        </p:spPr>
        <p:txBody>
          <a:bodyPr/>
          <a:lstStyle/>
          <a:p>
            <a:r>
              <a:rPr lang="pl-PL"/>
              <a:t>Maxwell rozszerzył prawo Ampere’a </a:t>
            </a:r>
          </a:p>
          <a:p>
            <a:r>
              <a:rPr lang="pl-PL"/>
              <a:t>Źródłem pola magnetycznego jest nie tylko rzeczywisty prąd w obwodzie lecz również zmienny w czasie strumień pola elektrycznego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451100" y="3987800"/>
          <a:ext cx="4427538" cy="1320800"/>
        </p:xfrm>
        <a:graphic>
          <a:graphicData uri="http://schemas.openxmlformats.org/presentationml/2006/ole">
            <p:oleObj spid="_x0000_s16390" name="Równanie" r:id="rId3" imgW="1574640" imgH="469800" progId="Equation.3">
              <p:embed/>
            </p:oleObj>
          </a:graphicData>
        </a:graphic>
      </p:graphicFrame>
      <p:sp>
        <p:nvSpPr>
          <p:cNvPr id="16391" name="AutoShape 7"/>
          <p:cNvSpPr>
            <a:spLocks/>
          </p:cNvSpPr>
          <p:nvPr/>
        </p:nvSpPr>
        <p:spPr bwMode="auto">
          <a:xfrm rot="-5400000">
            <a:off x="5854700" y="4489450"/>
            <a:ext cx="225425" cy="1228725"/>
          </a:xfrm>
          <a:prstGeom prst="leftBrace">
            <a:avLst>
              <a:gd name="adj1" fmla="val 45423"/>
              <a:gd name="adj2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0" y="5438775"/>
            <a:ext cx="3459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solidFill>
                  <a:schemeClr val="folHlink"/>
                </a:solidFill>
              </a:rPr>
              <a:t>prąd przesunięcia i</a:t>
            </a:r>
            <a:r>
              <a:rPr lang="pl-PL" sz="2400" b="1" baseline="-25000">
                <a:solidFill>
                  <a:schemeClr val="folHlink"/>
                </a:solidFill>
              </a:rPr>
              <a:t>d</a:t>
            </a:r>
            <a:endParaRPr lang="pl-PL" sz="24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E495-F2DE-4C5B-8B1A-D3ADA484893D}" type="slidenum">
              <a:rPr lang="pl-PL"/>
              <a:pPr/>
              <a:t>19</a:t>
            </a:fld>
            <a:endParaRPr lang="pl-PL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0200" y="303213"/>
            <a:ext cx="8229600" cy="4525962"/>
          </a:xfrm>
        </p:spPr>
        <p:txBody>
          <a:bodyPr/>
          <a:lstStyle/>
          <a:p>
            <a:r>
              <a:rPr lang="pl-PL"/>
              <a:t>Wprowadzenie pojęcia prądu przesunięcia pozwala zachować ciągłość prądu w obwodzie nawet gdy obecny jest kondensator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>
            <a:lum bright="-14000" contrast="18000"/>
          </a:blip>
          <a:srcRect l="7899" b="59206"/>
          <a:stretch>
            <a:fillRect/>
          </a:stretch>
        </p:blipFill>
        <p:spPr bwMode="auto">
          <a:xfrm>
            <a:off x="3232150" y="2312988"/>
            <a:ext cx="5022850" cy="2844800"/>
          </a:xfrm>
          <a:prstGeom prst="rect">
            <a:avLst/>
          </a:prstGeom>
          <a:noFill/>
        </p:spPr>
      </p:pic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2228850" y="4656138"/>
          <a:ext cx="2251075" cy="1106487"/>
        </p:xfrm>
        <a:graphic>
          <a:graphicData uri="http://schemas.openxmlformats.org/presentationml/2006/ole">
            <p:oleObj spid="_x0000_s32776" name="Równanie" r:id="rId4" imgW="799920" imgH="393480" progId="Equation.3">
              <p:embed/>
            </p:oleObj>
          </a:graphicData>
        </a:graphic>
      </p:graphicFrame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339975" y="2759075"/>
            <a:ext cx="267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prąd rzeczywisty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246813" y="2312988"/>
            <a:ext cx="2678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prąd przesunięcia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FBD8-B282-4E99-9AC1-D633C39D622B}" type="slidenum">
              <a:rPr lang="pl-PL"/>
              <a:pPr/>
              <a:t>2</a:t>
            </a:fld>
            <a:endParaRPr lang="pl-PL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143000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Doświadczenia</a:t>
            </a:r>
          </a:p>
        </p:txBody>
      </p:sp>
      <p:pic>
        <p:nvPicPr>
          <p:cNvPr id="43012" name="Picture 4" descr="F3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973138"/>
            <a:ext cx="4017963" cy="3527425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3888" y="3875088"/>
            <a:ext cx="3251200" cy="2312987"/>
          </a:xfrm>
          <a:prstGeom prst="rect">
            <a:avLst/>
          </a:prstGeom>
          <a:noFill/>
        </p:spPr>
      </p:pic>
      <p:pic>
        <p:nvPicPr>
          <p:cNvPr id="43014" name="Picture 6" descr="F31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0" y="1085850"/>
            <a:ext cx="3683000" cy="343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5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5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2040-4274-4D8A-AB6A-7B038ECCD2CD}" type="slidenum">
              <a:rPr lang="pl-PL"/>
              <a:pPr/>
              <a:t>20</a:t>
            </a:fld>
            <a:endParaRPr lang="pl-PL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</a:t>
            </a:r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RÓWNANIA MAXWELLA</a:t>
            </a:r>
            <a:r>
              <a:rPr lang="pl-PL"/>
              <a:t/>
            </a:r>
            <a:br>
              <a:rPr lang="pl-PL"/>
            </a:br>
            <a:endParaRPr lang="pl-PL"/>
          </a:p>
        </p:txBody>
      </p:sp>
      <p:graphicFrame>
        <p:nvGraphicFramePr>
          <p:cNvPr id="35975" name="Group 135"/>
          <p:cNvGraphicFramePr>
            <a:graphicFrameLocks noGrp="1"/>
          </p:cNvGraphicFramePr>
          <p:nvPr/>
        </p:nvGraphicFramePr>
        <p:xfrm>
          <a:off x="330200" y="1196975"/>
          <a:ext cx="8705850" cy="4785361"/>
        </p:xfrm>
        <a:graphic>
          <a:graphicData uri="http://schemas.openxmlformats.org/drawingml/2006/table">
            <a:tbl>
              <a:tblPr/>
              <a:tblGrid>
                <a:gridCol w="2678113"/>
                <a:gridCol w="2679700"/>
                <a:gridCol w="3348037"/>
              </a:tblGrid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Prawo: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Postać całkowa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Postać różniczkowa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Gaussa dla elektrostatyki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Gaussa dla magnetyzmu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Ampere’a-Maxwella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Faraday’a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5947" name="Group 107"/>
          <p:cNvGrpSpPr>
            <a:grpSpLocks noChangeAspect="1"/>
          </p:cNvGrpSpPr>
          <p:nvPr/>
        </p:nvGrpSpPr>
        <p:grpSpPr bwMode="auto">
          <a:xfrm>
            <a:off x="3455988" y="2089150"/>
            <a:ext cx="1785937" cy="946150"/>
            <a:chOff x="1122" y="2704"/>
            <a:chExt cx="1125" cy="596"/>
          </a:xfrm>
        </p:grpSpPr>
        <p:sp>
          <p:nvSpPr>
            <p:cNvPr id="35948" name="AutoShape 108"/>
            <p:cNvSpPr>
              <a:spLocks noChangeAspect="1" noChangeArrowheads="1" noTextEdit="1"/>
            </p:cNvSpPr>
            <p:nvPr/>
          </p:nvSpPr>
          <p:spPr bwMode="auto">
            <a:xfrm>
              <a:off x="1122" y="2722"/>
              <a:ext cx="1125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949" name="Oval 109"/>
            <p:cNvSpPr>
              <a:spLocks noChangeArrowheads="1"/>
            </p:cNvSpPr>
            <p:nvPr/>
          </p:nvSpPr>
          <p:spPr bwMode="auto">
            <a:xfrm>
              <a:off x="1165" y="2947"/>
              <a:ext cx="69" cy="7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950" name="Line 110"/>
            <p:cNvSpPr>
              <a:spLocks noChangeShapeType="1"/>
            </p:cNvSpPr>
            <p:nvPr/>
          </p:nvSpPr>
          <p:spPr bwMode="auto">
            <a:xfrm>
              <a:off x="2016" y="2986"/>
              <a:ext cx="19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2122" y="3136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5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pl-PL"/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2026" y="3015"/>
              <a:ext cx="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2500">
                  <a:solidFill>
                    <a:srgbClr val="000000"/>
                  </a:solidFill>
                  <a:latin typeface="Times New Roman" pitchFamily="18" charset="0"/>
                </a:rPr>
                <a:t>ε</a:t>
              </a:r>
              <a:endParaRPr lang="pl-PL"/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2062" y="2735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25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pl-PL"/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1532" y="286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25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pl-PL"/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1858" y="2837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2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pl-PL"/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1155" y="2808"/>
              <a:ext cx="81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37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pl-PL"/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1163" y="3147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500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pl-PL"/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1665" y="2860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2500" b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pl-PL"/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1265" y="2860"/>
              <a:ext cx="13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2500" b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pl-PL"/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1695" y="2704"/>
              <a:ext cx="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2500">
                  <a:solidFill>
                    <a:srgbClr val="000000"/>
                  </a:solidFill>
                  <a:latin typeface="MT Extra" pitchFamily="18" charset="2"/>
                </a:rPr>
                <a:t>r</a:t>
              </a:r>
              <a:endParaRPr lang="pl-PL"/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1423" y="2878"/>
              <a:ext cx="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2500">
                  <a:solidFill>
                    <a:srgbClr val="000000"/>
                  </a:solidFill>
                  <a:latin typeface="MT Extra" pitchFamily="18" charset="2"/>
                </a:rPr>
                <a:t>o</a:t>
              </a:r>
              <a:endParaRPr lang="pl-PL"/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290" y="2707"/>
              <a:ext cx="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2500">
                  <a:solidFill>
                    <a:srgbClr val="000000"/>
                  </a:solidFill>
                  <a:latin typeface="MT Extra" pitchFamily="18" charset="2"/>
                </a:rPr>
                <a:t>r</a:t>
              </a:r>
              <a:endParaRPr lang="pl-PL"/>
            </a:p>
          </p:txBody>
        </p:sp>
      </p:grpSp>
      <p:graphicFrame>
        <p:nvGraphicFramePr>
          <p:cNvPr id="35964" name="Object 124"/>
          <p:cNvGraphicFramePr>
            <a:graphicFrameLocks noChangeAspect="1"/>
          </p:cNvGraphicFramePr>
          <p:nvPr/>
        </p:nvGraphicFramePr>
        <p:xfrm>
          <a:off x="6357938" y="2201863"/>
          <a:ext cx="1417637" cy="890587"/>
        </p:xfrm>
        <a:graphic>
          <a:graphicData uri="http://schemas.openxmlformats.org/presentationml/2006/ole">
            <p:oleObj spid="_x0000_s35964" name="Równanie" r:id="rId3" imgW="685800" imgH="431640" progId="Equation.3">
              <p:embed/>
            </p:oleObj>
          </a:graphicData>
        </a:graphic>
      </p:graphicFrame>
      <p:graphicFrame>
        <p:nvGraphicFramePr>
          <p:cNvPr id="35965" name="Object 125"/>
          <p:cNvGraphicFramePr>
            <a:graphicFrameLocks noChangeAspect="1"/>
          </p:cNvGraphicFramePr>
          <p:nvPr/>
        </p:nvGraphicFramePr>
        <p:xfrm>
          <a:off x="3455988" y="3179763"/>
          <a:ext cx="1628775" cy="838200"/>
        </p:xfrm>
        <a:graphic>
          <a:graphicData uri="http://schemas.openxmlformats.org/presentationml/2006/ole">
            <p:oleObj spid="_x0000_s35965" name="Równanie" r:id="rId4" imgW="787320" imgH="406080" progId="Equation.3">
              <p:embed/>
            </p:oleObj>
          </a:graphicData>
        </a:graphic>
      </p:graphicFrame>
      <p:graphicFrame>
        <p:nvGraphicFramePr>
          <p:cNvPr id="35966" name="Object 126"/>
          <p:cNvGraphicFramePr>
            <a:graphicFrameLocks noChangeAspect="1"/>
          </p:cNvGraphicFramePr>
          <p:nvPr/>
        </p:nvGraphicFramePr>
        <p:xfrm>
          <a:off x="6357938" y="3205163"/>
          <a:ext cx="1208087" cy="498475"/>
        </p:xfrm>
        <a:graphic>
          <a:graphicData uri="http://schemas.openxmlformats.org/presentationml/2006/ole">
            <p:oleObj spid="_x0000_s35966" name="Równanie" r:id="rId5" imgW="583920" imgH="241200" progId="Equation.3">
              <p:embed/>
            </p:oleObj>
          </a:graphicData>
        </a:graphic>
      </p:graphicFrame>
      <p:graphicFrame>
        <p:nvGraphicFramePr>
          <p:cNvPr id="35970" name="Object 130"/>
          <p:cNvGraphicFramePr>
            <a:graphicFrameLocks noChangeAspect="1"/>
          </p:cNvGraphicFramePr>
          <p:nvPr/>
        </p:nvGraphicFramePr>
        <p:xfrm>
          <a:off x="3344863" y="5103813"/>
          <a:ext cx="2046287" cy="900112"/>
        </p:xfrm>
        <a:graphic>
          <a:graphicData uri="http://schemas.openxmlformats.org/presentationml/2006/ole">
            <p:oleObj spid="_x0000_s35970" name="Równanie" r:id="rId6" imgW="1066680" imgH="469800" progId="Equation.3">
              <p:embed/>
            </p:oleObj>
          </a:graphicData>
        </a:graphic>
      </p:graphicFrame>
      <p:graphicFrame>
        <p:nvGraphicFramePr>
          <p:cNvPr id="35971" name="Object 131"/>
          <p:cNvGraphicFramePr>
            <a:graphicFrameLocks noChangeAspect="1"/>
          </p:cNvGraphicFramePr>
          <p:nvPr/>
        </p:nvGraphicFramePr>
        <p:xfrm>
          <a:off x="6246813" y="5103813"/>
          <a:ext cx="1562100" cy="792162"/>
        </p:xfrm>
        <a:graphic>
          <a:graphicData uri="http://schemas.openxmlformats.org/presentationml/2006/ole">
            <p:oleObj spid="_x0000_s35971" name="Równanie" r:id="rId7" imgW="825480" imgH="419040" progId="Equation.3">
              <p:embed/>
            </p:oleObj>
          </a:graphicData>
        </a:graphic>
      </p:graphicFrame>
      <p:graphicFrame>
        <p:nvGraphicFramePr>
          <p:cNvPr id="35972" name="Object 132"/>
          <p:cNvGraphicFramePr>
            <a:graphicFrameLocks noChangeAspect="1"/>
          </p:cNvGraphicFramePr>
          <p:nvPr/>
        </p:nvGraphicFramePr>
        <p:xfrm>
          <a:off x="3021013" y="4198938"/>
          <a:ext cx="2655887" cy="792162"/>
        </p:xfrm>
        <a:graphic>
          <a:graphicData uri="http://schemas.openxmlformats.org/presentationml/2006/ole">
            <p:oleObj spid="_x0000_s35972" name="Równanie" r:id="rId8" imgW="1574640" imgH="469800" progId="Equation.3">
              <p:embed/>
            </p:oleObj>
          </a:graphicData>
        </a:graphic>
      </p:graphicFrame>
      <p:graphicFrame>
        <p:nvGraphicFramePr>
          <p:cNvPr id="35973" name="Object 133"/>
          <p:cNvGraphicFramePr>
            <a:graphicFrameLocks noChangeAspect="1"/>
          </p:cNvGraphicFramePr>
          <p:nvPr/>
        </p:nvGraphicFramePr>
        <p:xfrm>
          <a:off x="5911850" y="4098925"/>
          <a:ext cx="2595563" cy="792163"/>
        </p:xfrm>
        <a:graphic>
          <a:graphicData uri="http://schemas.openxmlformats.org/presentationml/2006/ole">
            <p:oleObj spid="_x0000_s35973" name="Równanie" r:id="rId9" imgW="13716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1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EF32-D977-478D-B9C2-F65B6C4B8B25}" type="slidenum">
              <a:rPr lang="pl-PL"/>
              <a:pPr/>
              <a:t>21</a:t>
            </a:fld>
            <a:endParaRPr lang="pl-PL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65100"/>
            <a:ext cx="8229600" cy="1143000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FALA ELEKTROMAGNETYCZNA</a:t>
            </a:r>
            <a:b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próżni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0200" y="1308100"/>
            <a:ext cx="8243888" cy="712788"/>
          </a:xfrm>
        </p:spPr>
        <p:txBody>
          <a:bodyPr/>
          <a:lstStyle/>
          <a:p>
            <a:r>
              <a:rPr lang="pl-PL"/>
              <a:t>Zakładamy, że j=0, </a:t>
            </a:r>
            <a:r>
              <a:rPr lang="el-GR">
                <a:cs typeface="Arial" charset="0"/>
              </a:rPr>
              <a:t>ρ</a:t>
            </a:r>
            <a:r>
              <a:rPr lang="pl-PL">
                <a:cs typeface="Arial" charset="0"/>
              </a:rPr>
              <a:t>=0</a:t>
            </a:r>
          </a:p>
          <a:p>
            <a:r>
              <a:rPr lang="pl-PL">
                <a:cs typeface="Arial" charset="0"/>
              </a:rPr>
              <a:t>Równania Maxwella mają postać:</a:t>
            </a:r>
            <a:endParaRPr lang="el-GR">
              <a:cs typeface="Arial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558925" y="2536825"/>
          <a:ext cx="1673225" cy="676275"/>
        </p:xfrm>
        <a:graphic>
          <a:graphicData uri="http://schemas.openxmlformats.org/presentationml/2006/ole">
            <p:oleObj spid="_x0000_s33798" name="Równanie" r:id="rId3" imgW="596880" imgH="241200" progId="Equation.3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558925" y="3205163"/>
          <a:ext cx="1708150" cy="676275"/>
        </p:xfrm>
        <a:graphic>
          <a:graphicData uri="http://schemas.openxmlformats.org/presentationml/2006/ole">
            <p:oleObj spid="_x0000_s33799" name="Równanie" r:id="rId4" imgW="609480" imgH="241200" progId="Equation.3">
              <p:embed/>
            </p:oleObj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554038" y="3875088"/>
          <a:ext cx="2954337" cy="1174750"/>
        </p:xfrm>
        <a:graphic>
          <a:graphicData uri="http://schemas.openxmlformats.org/presentationml/2006/ole">
            <p:oleObj spid="_x0000_s33800" name="Równanie" r:id="rId5" imgW="1054080" imgH="419040" progId="Equation.3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111250" y="4879975"/>
          <a:ext cx="2149475" cy="1090613"/>
        </p:xfrm>
        <a:graphic>
          <a:graphicData uri="http://schemas.openxmlformats.org/presentationml/2006/ole">
            <p:oleObj spid="_x0000_s33801" name="Równanie" r:id="rId6" imgW="825480" imgH="419040" progId="Equation.3">
              <p:embed/>
            </p:oleObj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4572000" y="2536825"/>
          <a:ext cx="1636713" cy="604838"/>
        </p:xfrm>
        <a:graphic>
          <a:graphicData uri="http://schemas.openxmlformats.org/presentationml/2006/ole">
            <p:oleObj spid="_x0000_s33802" name="Równanie" r:id="rId7" imgW="583920" imgH="215640" progId="Equation.3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4572000" y="3205163"/>
          <a:ext cx="1636713" cy="604837"/>
        </p:xfrm>
        <a:graphic>
          <a:graphicData uri="http://schemas.openxmlformats.org/presentationml/2006/ole">
            <p:oleObj spid="_x0000_s33803" name="Równanie" r:id="rId8" imgW="583920" imgH="215640" progId="Equation.3">
              <p:embed/>
            </p:oleObj>
          </a:graphicData>
        </a:graphic>
      </p:graphicFrame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3567113" y="2759075"/>
            <a:ext cx="781050" cy="222250"/>
          </a:xfrm>
          <a:prstGeom prst="rightArrow">
            <a:avLst>
              <a:gd name="adj1" fmla="val 50000"/>
              <a:gd name="adj2" fmla="val 87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567113" y="3429000"/>
            <a:ext cx="781050" cy="222250"/>
          </a:xfrm>
          <a:prstGeom prst="rightArrow">
            <a:avLst>
              <a:gd name="adj1" fmla="val 50000"/>
              <a:gd name="adj2" fmla="val 87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4460875" y="3875088"/>
          <a:ext cx="2917825" cy="1174750"/>
        </p:xfrm>
        <a:graphic>
          <a:graphicData uri="http://schemas.openxmlformats.org/presentationml/2006/ole">
            <p:oleObj spid="_x0000_s33806" name="Równanie" r:id="rId9" imgW="1041120" imgH="419040" progId="Equation.3">
              <p:embed/>
            </p:oleObj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4572000" y="4991100"/>
          <a:ext cx="2181225" cy="1090613"/>
        </p:xfrm>
        <a:graphic>
          <a:graphicData uri="http://schemas.openxmlformats.org/presentationml/2006/ole">
            <p:oleObj spid="_x0000_s33807" name="Równanie" r:id="rId10" imgW="838080" imgH="419040" progId="Equation.3">
              <p:embed/>
            </p:oleObj>
          </a:graphicData>
        </a:graphic>
      </p:graphicFrame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3567113" y="4321175"/>
            <a:ext cx="781050" cy="222250"/>
          </a:xfrm>
          <a:prstGeom prst="rightArrow">
            <a:avLst>
              <a:gd name="adj1" fmla="val 50000"/>
              <a:gd name="adj2" fmla="val 87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3679825" y="5326063"/>
            <a:ext cx="781050" cy="222250"/>
          </a:xfrm>
          <a:prstGeom prst="rightArrow">
            <a:avLst>
              <a:gd name="adj1" fmla="val 50000"/>
              <a:gd name="adj2" fmla="val 87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  <p:bldP spid="33805" grpId="0" animBg="1"/>
      <p:bldP spid="33808" grpId="0" animBg="1"/>
      <p:bldP spid="338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20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2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2E7E-B927-443E-A390-CF979A637EBC}" type="slidenum">
              <a:rPr lang="pl-PL"/>
              <a:pPr/>
              <a:t>22</a:t>
            </a:fld>
            <a:endParaRPr lang="pl-PL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0"/>
            <a:ext cx="7812087" cy="893763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Wyprowadzenie równania fali EB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781175" y="638175"/>
          <a:ext cx="5519738" cy="1090613"/>
        </p:xfrm>
        <a:graphic>
          <a:graphicData uri="http://schemas.openxmlformats.org/presentationml/2006/ole">
            <p:oleObj spid="_x0000_s36868" name="Równanie" r:id="rId3" imgW="2120760" imgH="419040" progId="Equation.3">
              <p:embed/>
            </p:oleObj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42913" y="18669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ale</a:t>
            </a: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2087563" y="4002088"/>
          <a:ext cx="4749800" cy="601662"/>
        </p:xfrm>
        <a:graphic>
          <a:graphicData uri="http://schemas.openxmlformats.org/presentationml/2006/ole">
            <p:oleObj spid="_x0000_s36872" name="Równanie" r:id="rId4" imgW="1904760" imgH="241200" progId="Equation.3">
              <p:embed/>
            </p:oleObj>
          </a:graphicData>
        </a:graphic>
      </p:graphicFrame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0" y="34290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Korzystając z tożsamości</a:t>
            </a:r>
            <a:r>
              <a:rPr lang="pl-PL"/>
              <a:t>: </a:t>
            </a:r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3679825" y="3317875"/>
          <a:ext cx="4129088" cy="557213"/>
        </p:xfrm>
        <a:graphic>
          <a:graphicData uri="http://schemas.openxmlformats.org/presentationml/2006/ole">
            <p:oleObj spid="_x0000_s36874" name="Równanie" r:id="rId5" imgW="1790640" imgH="241200" progId="Equation.3">
              <p:embed/>
            </p:oleObj>
          </a:graphicData>
        </a:graphic>
      </p:graphicFrame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572000" y="1978025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czyli:</a:t>
            </a:r>
            <a:r>
              <a:rPr lang="pl-PL"/>
              <a:t> </a:t>
            </a:r>
          </a:p>
        </p:txBody>
      </p:sp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3790950" y="2312988"/>
          <a:ext cx="3348038" cy="960437"/>
        </p:xfrm>
        <a:graphic>
          <a:graphicData uri="http://schemas.openxmlformats.org/presentationml/2006/ole">
            <p:oleObj spid="_x0000_s36876" name="Równanie" r:id="rId6" imgW="1549080" imgH="444240" progId="Equation.3">
              <p:embed/>
            </p:oleObj>
          </a:graphicData>
        </a:graphic>
      </p:graphicFrame>
      <p:sp>
        <p:nvSpPr>
          <p:cNvPr id="36877" name="AutoShape 13"/>
          <p:cNvSpPr>
            <a:spLocks/>
          </p:cNvSpPr>
          <p:nvPr/>
        </p:nvSpPr>
        <p:spPr bwMode="auto">
          <a:xfrm rot="-5400000">
            <a:off x="4806156" y="4296569"/>
            <a:ext cx="112713" cy="638175"/>
          </a:xfrm>
          <a:prstGeom prst="leftBrace">
            <a:avLst>
              <a:gd name="adj1" fmla="val 4718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38688" y="46561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473950" y="2536825"/>
            <a:ext cx="89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(1)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7473950" y="4044950"/>
            <a:ext cx="89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(2)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19075" y="4879975"/>
            <a:ext cx="2451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Łącząc (1) i (2) otrzymujemy: </a:t>
            </a:r>
          </a:p>
        </p:txBody>
      </p:sp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2451100" y="4768850"/>
          <a:ext cx="2343150" cy="974725"/>
        </p:xfrm>
        <a:graphic>
          <a:graphicData uri="http://schemas.openxmlformats.org/presentationml/2006/ole">
            <p:oleObj spid="_x0000_s36882" name="Równanie" r:id="rId7" imgW="1066680" imgH="444240" progId="Equation.3">
              <p:embed/>
            </p:oleObj>
          </a:graphicData>
        </a:graphic>
      </p:graphicFrame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5576888" y="4879975"/>
            <a:ext cx="300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Ogólne równanie fali:</a:t>
            </a:r>
          </a:p>
        </p:txBody>
      </p:sp>
      <p:graphicFrame>
        <p:nvGraphicFramePr>
          <p:cNvPr id="36884" name="Object 20"/>
          <p:cNvGraphicFramePr>
            <a:graphicFrameLocks noChangeAspect="1"/>
          </p:cNvGraphicFramePr>
          <p:nvPr/>
        </p:nvGraphicFramePr>
        <p:xfrm>
          <a:off x="1111250" y="1531938"/>
          <a:ext cx="2455863" cy="989012"/>
        </p:xfrm>
        <a:graphic>
          <a:graphicData uri="http://schemas.openxmlformats.org/presentationml/2006/ole">
            <p:oleObj spid="_x0000_s36884" name="Równanie" r:id="rId8" imgW="1041120" imgH="419040" progId="Equation.3">
              <p:embed/>
            </p:oleObj>
          </a:graphicData>
        </a:graphic>
      </p:graphicFrame>
      <p:graphicFrame>
        <p:nvGraphicFramePr>
          <p:cNvPr id="36885" name="Object 21"/>
          <p:cNvGraphicFramePr>
            <a:graphicFrameLocks noChangeAspect="1"/>
          </p:cNvGraphicFramePr>
          <p:nvPr/>
        </p:nvGraphicFramePr>
        <p:xfrm>
          <a:off x="5576888" y="5326063"/>
          <a:ext cx="2566987" cy="881062"/>
        </p:xfrm>
        <a:graphic>
          <a:graphicData uri="http://schemas.openxmlformats.org/presentationml/2006/ole">
            <p:oleObj spid="_x0000_s36885" name="Równanie" r:id="rId9" imgW="12952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3" grpId="0"/>
      <p:bldP spid="36875" grpId="0"/>
      <p:bldP spid="36877" grpId="0" animBg="1"/>
      <p:bldP spid="36878" grpId="0"/>
      <p:bldP spid="36879" grpId="0"/>
      <p:bldP spid="36880" grpId="0"/>
      <p:bldP spid="36881" grpId="0"/>
      <p:bldP spid="368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69A2-1ED5-4D1F-82B3-9053859BC5D3}" type="slidenum">
              <a:rPr lang="pl-PL"/>
              <a:pPr/>
              <a:t>23</a:t>
            </a:fld>
            <a:endParaRPr lang="pl-PL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92088"/>
            <a:ext cx="8686800" cy="1143000"/>
          </a:xfrm>
        </p:spPr>
        <p:txBody>
          <a:bodyPr/>
          <a:lstStyle/>
          <a:p>
            <a:r>
              <a:rPr lang="pl-PL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PRĘDKOŚĆ ROZCHODZENIA SIĘ FALI EB W PRÓŻNI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75550" cy="488950"/>
          </a:xfrm>
        </p:spPr>
        <p:txBody>
          <a:bodyPr/>
          <a:lstStyle/>
          <a:p>
            <a:pPr>
              <a:buFontTx/>
              <a:buNone/>
            </a:pPr>
            <a:r>
              <a:rPr lang="pl-PL" sz="2400"/>
              <a:t>Podobnie dla pola magnetycznego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5576888" y="1308100"/>
          <a:ext cx="2232025" cy="928688"/>
        </p:xfrm>
        <a:graphic>
          <a:graphicData uri="http://schemas.openxmlformats.org/presentationml/2006/ole">
            <p:oleObj spid="_x0000_s37892" name="Równanie" r:id="rId3" imgW="1066680" imgH="444240" progId="Equation.3">
              <p:embed/>
            </p:oleObj>
          </a:graphicData>
        </a:graphic>
      </p:graphicFrame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19075" y="3429000"/>
            <a:ext cx="8924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Zaburzeniem </a:t>
            </a:r>
            <a:r>
              <a:rPr lang="el-GR" sz="24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ψ</a:t>
            </a:r>
            <a:r>
              <a:rPr lang="pl-PL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2400"/>
              <a:t>jest wektor natężenia pola elektrycznego </a:t>
            </a:r>
            <a:r>
              <a:rPr lang="pl-PL" sz="2400" b="1"/>
              <a:t>E</a:t>
            </a:r>
            <a:r>
              <a:rPr lang="pl-PL" sz="2400"/>
              <a:t> lub indukcji pola magnetycznego </a:t>
            </a:r>
            <a:r>
              <a:rPr lang="pl-PL" sz="2400" b="1"/>
              <a:t>B</a:t>
            </a:r>
            <a:r>
              <a:rPr lang="pl-PL" sz="2400"/>
              <a:t> a prędkość fali v jest określona wyłącznie przez stałe uniwersalne:</a:t>
            </a:r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1781175" y="4879975"/>
          <a:ext cx="1966913" cy="955675"/>
        </p:xfrm>
        <a:graphic>
          <a:graphicData uri="http://schemas.openxmlformats.org/presentationml/2006/ole">
            <p:oleObj spid="_x0000_s37896" name="Równanie" r:id="rId4" imgW="939600" imgH="457200" progId="Equation.3">
              <p:embed/>
            </p:oleObj>
          </a:graphicData>
        </a:graphic>
      </p:graphicFrame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902075" y="4768850"/>
            <a:ext cx="4683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prędkość fali EB (prędkość światła) w próżni można obliczyć teoretycznie c</a:t>
            </a:r>
            <a:r>
              <a:rPr lang="pl-PL" sz="2400">
                <a:cs typeface="Arial" charset="0"/>
              </a:rPr>
              <a:t>≈3</a:t>
            </a:r>
            <a:r>
              <a:rPr lang="en-US" sz="2400">
                <a:cs typeface="Arial" charset="0"/>
              </a:rPr>
              <a:t>·</a:t>
            </a:r>
            <a:r>
              <a:rPr lang="pl-PL" sz="2400">
                <a:cs typeface="Arial" charset="0"/>
              </a:rPr>
              <a:t>10</a:t>
            </a:r>
            <a:r>
              <a:rPr lang="pl-PL" sz="2400" baseline="30000">
                <a:cs typeface="Arial" charset="0"/>
              </a:rPr>
              <a:t>8</a:t>
            </a:r>
            <a:r>
              <a:rPr lang="pl-PL" sz="2400">
                <a:cs typeface="Arial" charset="0"/>
              </a:rPr>
              <a:t> m/s</a:t>
            </a:r>
            <a:endParaRPr lang="en-US" sz="2400">
              <a:cs typeface="Arial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42913" y="2536825"/>
            <a:ext cx="513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razem z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018088" y="2424113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stanowią równania fali elektromagnetycznej</a:t>
            </a:r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2005013" y="2312988"/>
          <a:ext cx="2343150" cy="974725"/>
        </p:xfrm>
        <a:graphic>
          <a:graphicData uri="http://schemas.openxmlformats.org/presentationml/2006/ole">
            <p:oleObj spid="_x0000_s37900" name="Równanie" r:id="rId5" imgW="10666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7" grpId="0"/>
      <p:bldP spid="37898" grpId="0"/>
      <p:bldP spid="378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2D6-A658-4004-A6FA-87247FB33C4B}" type="slidenum">
              <a:rPr lang="pl-PL"/>
              <a:pPr/>
              <a:t>24</a:t>
            </a:fld>
            <a:endParaRPr lang="pl-PL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750888"/>
            <a:ext cx="8229600" cy="1143000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Zadanie domowe 3.4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2201863"/>
            <a:ext cx="8686800" cy="1493837"/>
          </a:xfrm>
        </p:spPr>
        <p:txBody>
          <a:bodyPr/>
          <a:lstStyle/>
          <a:p>
            <a:r>
              <a:rPr lang="pl-PL"/>
              <a:t>Opracować temat: „Metody eksperymentalne wyznaczania prędkości światła”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3388-6B79-4531-9566-38ADD80D223A}" type="slidenum">
              <a:rPr lang="pl-PL"/>
              <a:pPr/>
              <a:t>25</a:t>
            </a:fld>
            <a:endParaRPr lang="pl-PL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0"/>
            <a:ext cx="8229600" cy="1143000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Propagacja fali elektromagnetycznej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>
            <a:lum bright="-8000" contrast="14000"/>
          </a:blip>
          <a:srcRect/>
          <a:stretch>
            <a:fillRect/>
          </a:stretch>
        </p:blipFill>
        <p:spPr bwMode="auto">
          <a:xfrm>
            <a:off x="442913" y="1085850"/>
            <a:ext cx="8478837" cy="5011738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795963" y="2536825"/>
            <a:ext cx="334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wektor Poyntinga</a:t>
            </a:r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7027863" y="1419225"/>
          <a:ext cx="1893887" cy="1006475"/>
        </p:xfrm>
        <a:graphic>
          <a:graphicData uri="http://schemas.openxmlformats.org/presentationml/2006/ole">
            <p:oleObj spid="_x0000_s52230" name="Równanie" r:id="rId4" imgW="812520" imgH="431640" progId="Equation.3">
              <p:embed/>
            </p:oleObj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6692900" y="3429000"/>
          <a:ext cx="295275" cy="503238"/>
        </p:xfrm>
        <a:graphic>
          <a:graphicData uri="http://schemas.openxmlformats.org/presentationml/2006/ole">
            <p:oleObj spid="_x0000_s52231" name="Równanie" r:id="rId5" imgW="1267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5508-51E2-419E-8986-00B53CCFA4C1}" type="slidenum">
              <a:rPr lang="pl-PL"/>
              <a:pPr/>
              <a:t>26</a:t>
            </a:fld>
            <a:endParaRPr lang="pl-PL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-142875"/>
            <a:ext cx="8229600" cy="1143000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Podsumowanie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308100"/>
            <a:ext cx="8594725" cy="4525963"/>
          </a:xfrm>
        </p:spPr>
        <p:txBody>
          <a:bodyPr/>
          <a:lstStyle/>
          <a:p>
            <a:r>
              <a:rPr lang="pl-PL" sz="2400"/>
              <a:t>Zmienne w czasie pole magnetyczne jest źródłem pola elektrycznego (prawo Faraday’a)</a:t>
            </a:r>
          </a:p>
          <a:p>
            <a:r>
              <a:rPr lang="pl-PL" sz="2400"/>
              <a:t>Indukowane pole elektryczne nie jest zachowawcze, jest polem wirowym o niezerowej rotacji</a:t>
            </a:r>
          </a:p>
          <a:p>
            <a:r>
              <a:rPr lang="pl-PL" sz="2400"/>
              <a:t>Zmienne w czasie pole elektryczne jest źródłem pola magnetycznego (poprawka Maxwella do prawa Amp</a:t>
            </a:r>
            <a:r>
              <a:rPr lang="en-US" sz="2400">
                <a:cs typeface="Arial" charset="0"/>
              </a:rPr>
              <a:t>è</a:t>
            </a:r>
            <a:r>
              <a:rPr lang="pl-PL" sz="2400"/>
              <a:t>re’a)</a:t>
            </a:r>
          </a:p>
          <a:p>
            <a:r>
              <a:rPr lang="pl-PL" sz="2400"/>
              <a:t>Równania Maxwella w próżni mają charakter symetryczny dla obu pól </a:t>
            </a:r>
          </a:p>
          <a:p>
            <a:r>
              <a:rPr lang="pl-PL" sz="2400"/>
              <a:t>Równania Maxwella przewidują istnienie fali elektromagnetycznej, która rozchodzi się w próżni z prędkością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823-4869-4618-8903-3D3B342C3D83}" type="slidenum">
              <a:rPr lang="pl-PL"/>
              <a:pPr/>
              <a:t>3</a:t>
            </a:fld>
            <a:endParaRPr lang="pl-PL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32763" cy="922337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PRAWO FARADAY’A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1339850"/>
          </a:xfrm>
          <a:solidFill>
            <a:srgbClr val="FFFFCC"/>
          </a:solidFill>
        </p:spPr>
        <p:txBody>
          <a:bodyPr/>
          <a:lstStyle/>
          <a:p>
            <a:pPr algn="ctr">
              <a:buFontTx/>
              <a:buNone/>
            </a:pPr>
            <a:r>
              <a:rPr lang="pl-PL" sz="2800"/>
              <a:t>	Zmienny w czasie strumień indukcji pola magnetycznego </a:t>
            </a:r>
            <a:r>
              <a:rPr lang="el-GR" sz="2800">
                <a:cs typeface="Arial" charset="0"/>
              </a:rPr>
              <a:t>Φ</a:t>
            </a:r>
            <a:r>
              <a:rPr lang="pl-PL" sz="2800" baseline="-25000">
                <a:cs typeface="Arial" charset="0"/>
              </a:rPr>
              <a:t>B</a:t>
            </a:r>
            <a:r>
              <a:rPr lang="pl-PL" sz="2800">
                <a:cs typeface="Arial" charset="0"/>
              </a:rPr>
              <a:t> </a:t>
            </a:r>
            <a:r>
              <a:rPr lang="pl-PL" sz="2800"/>
              <a:t>indukuje siłę elektromotoryczną </a:t>
            </a:r>
            <a:r>
              <a:rPr lang="el-GR" sz="2800">
                <a:cs typeface="Arial" charset="0"/>
              </a:rPr>
              <a:t>ε</a:t>
            </a:r>
            <a:endParaRPr lang="pl-PL" sz="2800">
              <a:cs typeface="Arial" charset="0"/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679825" y="2647950"/>
          <a:ext cx="1785938" cy="1025525"/>
        </p:xfrm>
        <a:graphic>
          <a:graphicData uri="http://schemas.openxmlformats.org/presentationml/2006/ole">
            <p:oleObj spid="_x0000_s30725" name="Równanie" r:id="rId3" imgW="685800" imgH="393480" progId="Equation.3">
              <p:embed/>
            </p:oleObj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19075" y="3987800"/>
            <a:ext cx="87058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Im większa szybkość zmian strumienia pola magnetycznego tym większa siła elektromotoryczna. </a:t>
            </a:r>
          </a:p>
          <a:p>
            <a:pPr>
              <a:spcBef>
                <a:spcPct val="50000"/>
              </a:spcBef>
            </a:pPr>
            <a:r>
              <a:rPr lang="pl-PL" sz="2400"/>
              <a:t>Znak „-” pokazuje, że powstały efekt przeciwdziała zmianom, które były jego przyczyną (reguła przekory, reguła Lenza).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F47C-C89C-41F9-BCF5-F11A3E28E800}" type="slidenum">
              <a:rPr lang="pl-PL"/>
              <a:pPr/>
              <a:t>4</a:t>
            </a:fld>
            <a:endParaRPr lang="pl-P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63" y="0"/>
            <a:ext cx="5357812" cy="750888"/>
          </a:xfrm>
          <a:solidFill>
            <a:srgbClr val="FFFFCC"/>
          </a:solidFill>
        </p:spPr>
        <p:txBody>
          <a:bodyPr/>
          <a:lstStyle/>
          <a:p>
            <a:r>
              <a:rPr lang="pl-PL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REGUŁA LENZA</a:t>
            </a:r>
          </a:p>
        </p:txBody>
      </p:sp>
      <p:pic>
        <p:nvPicPr>
          <p:cNvPr id="27654" name="Picture 6" descr="F31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862013"/>
            <a:ext cx="5353050" cy="2333625"/>
          </a:xfrm>
          <a:prstGeom prst="rect">
            <a:avLst/>
          </a:prstGeom>
          <a:noFill/>
        </p:spPr>
      </p:pic>
      <p:pic>
        <p:nvPicPr>
          <p:cNvPr id="27656" name="Picture 8" descr="F31_05"/>
          <p:cNvPicPr>
            <a:picLocks noChangeAspect="1" noChangeArrowheads="1"/>
          </p:cNvPicPr>
          <p:nvPr/>
        </p:nvPicPr>
        <p:blipFill>
          <a:blip r:embed="rId3" cstate="print">
            <a:lum bright="-10000" contrast="16000"/>
          </a:blip>
          <a:srcRect r="49982" b="14034"/>
          <a:stretch>
            <a:fillRect/>
          </a:stretch>
        </p:blipFill>
        <p:spPr bwMode="auto">
          <a:xfrm>
            <a:off x="442913" y="3094038"/>
            <a:ext cx="4017962" cy="2236787"/>
          </a:xfrm>
          <a:prstGeom prst="rect">
            <a:avLst/>
          </a:prstGeom>
          <a:noFill/>
        </p:spPr>
      </p:pic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2116138" y="5214938"/>
            <a:ext cx="334962" cy="3349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3344863" y="5103813"/>
            <a:ext cx="222250" cy="5572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54038" y="5661025"/>
            <a:ext cx="468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/>
              <a:t>B</a:t>
            </a:r>
            <a:r>
              <a:rPr lang="pl-PL" b="1" baseline="-25000"/>
              <a:t>i </a:t>
            </a:r>
            <a:r>
              <a:rPr lang="pl-PL" b="1"/>
              <a:t>związane z  indukowanym prądem i</a:t>
            </a:r>
            <a:endParaRPr lang="en-US" b="1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237163" y="2424113"/>
            <a:ext cx="3906837" cy="2225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Prąd indukowany płynie w takim kierunku, że pole magnetyczne wytworzone </a:t>
            </a:r>
            <a:r>
              <a:rPr lang="pl-PL" sz="2000" b="1" i="1"/>
              <a:t>przez ten prąd </a:t>
            </a:r>
            <a:r>
              <a:rPr lang="pl-PL" sz="2000" b="1"/>
              <a:t>przeciwdziała zmianie strumienia pola magnetycznego, która ten prąd indukuje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8" grpId="0" animBg="1"/>
      <p:bldP spid="276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BE0-F528-466A-B4C7-8A582D5AB7CD}" type="slidenum">
              <a:rPr lang="pl-PL"/>
              <a:pPr/>
              <a:t>5</a:t>
            </a:fld>
            <a:endParaRPr lang="pl-P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920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u="sng">
                <a:solidFill>
                  <a:schemeClr val="accent2"/>
                </a:solidFill>
              </a:rPr>
              <a:t>Przypomnienie:</a:t>
            </a:r>
          </a:p>
          <a:p>
            <a:pPr>
              <a:buFontTx/>
              <a:buNone/>
            </a:pPr>
            <a:r>
              <a:rPr lang="pl-PL"/>
              <a:t>	</a:t>
            </a:r>
            <a:r>
              <a:rPr lang="pl-PL" sz="2800"/>
              <a:t>Strumień indukcji pola magnetycznego jest zdefiniowany jako całka po powierzchni S:</a:t>
            </a:r>
            <a:r>
              <a:rPr lang="pl-PL"/>
              <a:t> 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3679825" y="2089150"/>
          <a:ext cx="1897063" cy="854075"/>
        </p:xfrm>
        <a:graphic>
          <a:graphicData uri="http://schemas.openxmlformats.org/presentationml/2006/ole">
            <p:oleObj spid="_x0000_s44036" name="Równanie" r:id="rId3" imgW="901440" imgH="406080" progId="Equation.3">
              <p:embed/>
            </p:oleObj>
          </a:graphicData>
        </a:graphic>
      </p:graphicFrame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42913" y="2870200"/>
            <a:ext cx="8262937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/>
              <a:t>a zatem istnieją trzy zasadnicze sposoby uzyskania indukowanej siły elektromotorycznej: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l-PL" sz="2800"/>
              <a:t> </a:t>
            </a:r>
            <a:r>
              <a:rPr lang="pl-PL" sz="2400"/>
              <a:t>zmiana indukcji pola B,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l-PL" sz="2400"/>
              <a:t> zmiana powierzchni S,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l-PL" sz="2400"/>
              <a:t> zmiana kąta pomiędzy B i wektorem powierzchni (obrót ramki w polu magnetycznym – prądnica)</a:t>
            </a:r>
            <a:r>
              <a:rPr lang="pl-PL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6F35-B22C-4018-8FF6-38A7BCE2FD01}" type="slidenum">
              <a:rPr lang="pl-PL"/>
              <a:pPr/>
              <a:t>6</a:t>
            </a:fld>
            <a:endParaRPr lang="pl-P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326063"/>
            <a:ext cx="8483600" cy="923925"/>
          </a:xfrm>
        </p:spPr>
        <p:txBody>
          <a:bodyPr/>
          <a:lstStyle/>
          <a:p>
            <a:pPr>
              <a:buFontTx/>
              <a:buNone/>
            </a:pPr>
            <a:r>
              <a:rPr lang="pl-PL" sz="2800"/>
              <a:t>	</a:t>
            </a:r>
            <a:r>
              <a:rPr lang="pl-PL" sz="2400"/>
              <a:t>Taka postać prawa Faraday’a stanowi kolejne z równań Maxwella w postaci całkowej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897188" y="4210050"/>
          <a:ext cx="3636962" cy="1222375"/>
        </p:xfrm>
        <a:graphic>
          <a:graphicData uri="http://schemas.openxmlformats.org/presentationml/2006/ole">
            <p:oleObj spid="_x0000_s39940" name="Równanie" r:id="rId3" imgW="1396800" imgH="469800" progId="Equation.3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3567113" y="1419225"/>
          <a:ext cx="1674812" cy="955675"/>
        </p:xfrm>
        <a:graphic>
          <a:graphicData uri="http://schemas.openxmlformats.org/presentationml/2006/ole">
            <p:oleObj spid="_x0000_s39943" name="Równanie" r:id="rId4" imgW="711000" imgH="406080" progId="Equation.3">
              <p:embed/>
            </p:oleObj>
          </a:graphicData>
        </a:graphic>
      </p:graphicFrame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5" cstate="print">
            <a:lum bright="-10000" contrast="18000"/>
          </a:blip>
          <a:srcRect l="23329" t="52901" r="-3366" b="5518"/>
          <a:stretch>
            <a:fillRect/>
          </a:stretch>
        </p:blipFill>
        <p:spPr bwMode="auto">
          <a:xfrm>
            <a:off x="5799138" y="1531938"/>
            <a:ext cx="3344862" cy="2927350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30200" y="192088"/>
            <a:ext cx="8594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u="sng">
                <a:solidFill>
                  <a:schemeClr val="accent2"/>
                </a:solidFill>
              </a:rPr>
              <a:t>Przypomnienie</a:t>
            </a:r>
            <a:r>
              <a:rPr lang="pl-PL" sz="2400"/>
              <a:t>: siła elektromotoryczna jest pracą przypadającą na jednostkowy ładunek wykonaną przez pole elektryczne (pole magnetyczne nie wykonuje pracy)</a:t>
            </a:r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2228850" y="3317875"/>
          <a:ext cx="2566988" cy="1130300"/>
        </p:xfrm>
        <a:graphic>
          <a:graphicData uri="http://schemas.openxmlformats.org/presentationml/2006/ole">
            <p:oleObj spid="_x0000_s39946" name="Równanie" r:id="rId6" imgW="1066680" imgH="469800" progId="Equation.3">
              <p:embed/>
            </p:oleObj>
          </a:graphicData>
        </a:graphic>
      </p:graphicFrame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30200" y="2201863"/>
            <a:ext cx="5576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Indukowana siła elektromotoryczna jest związana z pracą indukowanego pola elektrycznego a zatem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446213" y="4656138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oraz</a:t>
            </a:r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6915150" y="3429000"/>
          <a:ext cx="358775" cy="477838"/>
        </p:xfrm>
        <a:graphic>
          <a:graphicData uri="http://schemas.openxmlformats.org/presentationml/2006/ole">
            <p:oleObj spid="_x0000_s39949" name="Równanie" r:id="rId7" imgW="152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7" grpId="0"/>
      <p:bldP spid="399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34AD-D397-420A-9254-7A0133C807C3}" type="slidenum">
              <a:rPr lang="pl-PL"/>
              <a:pPr/>
              <a:t>7</a:t>
            </a:fld>
            <a:endParaRPr lang="pl-PL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143000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</a:rPr>
              <a:t>Własności indukowanej siły elektromotorycznej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085850"/>
            <a:ext cx="8924925" cy="4240213"/>
          </a:xfrm>
        </p:spPr>
        <p:txBody>
          <a:bodyPr/>
          <a:lstStyle/>
          <a:p>
            <a:r>
              <a:rPr lang="pl-PL" sz="2400"/>
              <a:t>Indukowana SEM nie jest zlokalizowana, (pomiędzy biegunami źródła napięcia), lecz jest rozłożona w całym obwodzie.</a:t>
            </a:r>
          </a:p>
          <a:p>
            <a:r>
              <a:rPr lang="pl-PL" sz="2400"/>
              <a:t>Można ją przedstawić jako całkę krzywoliniową po zamkniętym konturze z indukowanego pola elektrycznego.</a:t>
            </a:r>
          </a:p>
          <a:p>
            <a:r>
              <a:rPr lang="pl-PL" sz="2400"/>
              <a:t>Całka ta jest różna od zera, więc indukowane pole elektryczne nie jest zachowawcze.</a:t>
            </a:r>
          </a:p>
          <a:p>
            <a:r>
              <a:rPr lang="pl-PL" sz="2400"/>
              <a:t>Pole to nie ma potencjału ani powierzchni ekwipotencjalnych.</a:t>
            </a:r>
          </a:p>
          <a:p>
            <a:r>
              <a:rPr lang="pl-PL" sz="2400"/>
              <a:t>Jeżeli w obszarze indukowanego pola elektrycznego umieścimy przewodnik i obwód zamkniemy, to zaobserwujemy indukowany prąd elektryczny. W przeciwnym przypadku można mówić tylko o sile elektromotorycznej.</a:t>
            </a:r>
          </a:p>
          <a:p>
            <a:r>
              <a:rPr lang="pl-PL" sz="2400"/>
              <a:t>Dyssypacja energii zachodzi, gdy obecne są ładunki.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CC4B-4E25-4631-B826-D622734F3D31}" type="slidenum">
              <a:rPr lang="pl-PL"/>
              <a:pPr/>
              <a:t>8</a:t>
            </a:fld>
            <a:endParaRPr lang="pl-PL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Postać różniczkowa prawa Faraday’a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1643063"/>
            <a:ext cx="3333750" cy="488950"/>
          </a:xfrm>
        </p:spPr>
        <p:txBody>
          <a:bodyPr/>
          <a:lstStyle/>
          <a:p>
            <a:pPr>
              <a:buFontTx/>
              <a:buNone/>
            </a:pPr>
            <a:r>
              <a:rPr lang="pl-PL" sz="2400"/>
              <a:t>z twierdzenia Stokes’a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013200" y="3987800"/>
          <a:ext cx="1897063" cy="962025"/>
        </p:xfrm>
        <a:graphic>
          <a:graphicData uri="http://schemas.openxmlformats.org/presentationml/2006/ole">
            <p:oleObj spid="_x0000_s46084" name="Równanie" r:id="rId3" imgW="825480" imgH="419040" progId="Equation.3">
              <p:embed/>
            </p:oleObj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0200" y="5214938"/>
            <a:ext cx="8370888" cy="822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Zmienne w czasie pole magnetyczne indukuje pole elektryczne (wirowe, zmienne w czasie, nie zachowawcze)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4683125" y="1531938"/>
          <a:ext cx="3287713" cy="914400"/>
        </p:xfrm>
        <a:graphic>
          <a:graphicData uri="http://schemas.openxmlformats.org/presentationml/2006/ole">
            <p:oleObj spid="_x0000_s46086" name="Równanie" r:id="rId4" imgW="1460160" imgH="406080" progId="Equation.3">
              <p:embed/>
            </p:oleObj>
          </a:graphicData>
        </a:graphic>
      </p:graphicFrame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777875" y="2424113"/>
            <a:ext cx="636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z prawa Faraday’a w postaci całkowej</a:t>
            </a: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4572000" y="2870200"/>
          <a:ext cx="3125788" cy="1050925"/>
        </p:xfrm>
        <a:graphic>
          <a:graphicData uri="http://schemas.openxmlformats.org/presentationml/2006/ole">
            <p:oleObj spid="_x0000_s46089" name="Równanie" r:id="rId5" imgW="13968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5" grpId="0" animBg="1"/>
      <p:bldP spid="460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Wykład 3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lato 2012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8A9D-C758-40D6-B20D-C1C4D8EBD562}" type="slidenum">
              <a:rPr lang="pl-PL"/>
              <a:pPr/>
              <a:t>9</a:t>
            </a:fld>
            <a:endParaRPr lang="pl-PL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2225" y="0"/>
            <a:ext cx="4241800" cy="811213"/>
          </a:xfrm>
        </p:spPr>
        <p:txBody>
          <a:bodyPr/>
          <a:lstStyle/>
          <a:p>
            <a:r>
              <a:rPr lang="pl-PL" sz="3600" b="1">
                <a:solidFill>
                  <a:schemeClr val="accent2"/>
                </a:solidFill>
              </a:rPr>
              <a:t>Przykład 3.1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bright="-12000" contrast="22000"/>
          </a:blip>
          <a:srcRect/>
          <a:stretch>
            <a:fillRect/>
          </a:stretch>
        </p:blipFill>
        <p:spPr>
          <a:xfrm>
            <a:off x="3344863" y="3429000"/>
            <a:ext cx="2674937" cy="2679700"/>
          </a:xfrm>
          <a:noFill/>
          <a:ln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750888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pl-PL" sz="2400">
                <a:latin typeface="Times" pitchFamily="18" charset="0"/>
              </a:rPr>
              <a:t>	</a:t>
            </a:r>
            <a:r>
              <a:rPr lang="pl-PL" sz="2400">
                <a:latin typeface="Arial Unicode MS" pitchFamily="34" charset="-128"/>
              </a:rPr>
              <a:t>W pewnym kołowym obszarze o promieniu R istnieje jednorodne pole magnetyczne, którego wektor indukcji jest prostopadły do płaszczyzny rysunku</a:t>
            </a:r>
            <a:r>
              <a:rPr lang="en-US" sz="2400">
                <a:latin typeface="Arial Unicode MS" pitchFamily="34" charset="-128"/>
              </a:rPr>
              <a:t>. </a:t>
            </a:r>
            <a:r>
              <a:rPr lang="pl-PL" sz="2400">
                <a:latin typeface="Arial Unicode MS" pitchFamily="34" charset="-128"/>
              </a:rPr>
              <a:t>Wartość indukcji pola magnetycznego zmienia się w czasie z szybkością dB/dt.  Jaka jest wartość i kierunek wektora pola elektrycznego indukowanego na płaszczyźnie tego obszaru kołowego w odległości r od jego środka? Rozważyć przypadki r&lt;R i r&gt;R.</a:t>
            </a:r>
            <a:endParaRPr lang="en-US" sz="2400" i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mpere-14">
  <a:themeElements>
    <a:clrScheme name="Ampere-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mpere-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mpere-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ere-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ere-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ere-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ere-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ere-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ere-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ere-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ere-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ere-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ere-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ere-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Ampere-14</Template>
  <TotalTime>1608</TotalTime>
  <Words>957</Words>
  <Application>Microsoft Office PowerPoint</Application>
  <PresentationFormat>Pokaz na ekranie (4:3)</PresentationFormat>
  <Paragraphs>199</Paragraphs>
  <Slides>26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Times</vt:lpstr>
      <vt:lpstr>Arial Unicode MS</vt:lpstr>
      <vt:lpstr>Times New Roman</vt:lpstr>
      <vt:lpstr>Symbol</vt:lpstr>
      <vt:lpstr>MT Extra</vt:lpstr>
      <vt:lpstr>Ampere-14</vt:lpstr>
      <vt:lpstr>Microsoft Equation 3.0</vt:lpstr>
      <vt:lpstr>RÓWNANIA MAXWELLA</vt:lpstr>
      <vt:lpstr>Doświadczenia</vt:lpstr>
      <vt:lpstr>PRAWO FARADAY’A</vt:lpstr>
      <vt:lpstr>REGUŁA LENZA</vt:lpstr>
      <vt:lpstr>Slajd 5</vt:lpstr>
      <vt:lpstr>Slajd 6</vt:lpstr>
      <vt:lpstr>Własności indukowanej siły elektromotorycznej</vt:lpstr>
      <vt:lpstr>Postać różniczkowa prawa Faraday’a</vt:lpstr>
      <vt:lpstr>Przykład 3.1</vt:lpstr>
      <vt:lpstr>Slajd 10</vt:lpstr>
      <vt:lpstr>Slajd 11</vt:lpstr>
      <vt:lpstr>Zadanie domowe 3.1</vt:lpstr>
      <vt:lpstr>Zadanie domowe 3.2</vt:lpstr>
      <vt:lpstr>SAMOINDUKCJA</vt:lpstr>
      <vt:lpstr>Siła elektromotoryczna samoindukcji</vt:lpstr>
      <vt:lpstr>INDUKCYJNOŚĆ</vt:lpstr>
      <vt:lpstr>Zadanie domowe 3.3</vt:lpstr>
      <vt:lpstr>PRAWO AMPERE’A-MAXWELLA</vt:lpstr>
      <vt:lpstr>Slajd 19</vt:lpstr>
      <vt:lpstr> RÓWNANIA MAXWELLA </vt:lpstr>
      <vt:lpstr>FALA ELEKTROMAGNETYCZNA w próżni</vt:lpstr>
      <vt:lpstr>Wyprowadzenie równania fali EB</vt:lpstr>
      <vt:lpstr>PRĘDKOŚĆ ROZCHODZENIA SIĘ FALI EB W PRÓŻNI</vt:lpstr>
      <vt:lpstr>Zadanie domowe 3.4</vt:lpstr>
      <vt:lpstr>Propagacja fali elektromagnetycznej</vt:lpstr>
      <vt:lpstr>Podsumowanie</vt:lpstr>
    </vt:vector>
  </TitlesOfParts>
  <Company>IFUJ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Jakub Zakrzewski</dc:creator>
  <cp:lastModifiedBy>kuba</cp:lastModifiedBy>
  <cp:revision>216</cp:revision>
  <dcterms:created xsi:type="dcterms:W3CDTF">2005-04-12T16:00:01Z</dcterms:created>
  <dcterms:modified xsi:type="dcterms:W3CDTF">2012-05-20T07:30:49Z</dcterms:modified>
</cp:coreProperties>
</file>