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96" r:id="rId2"/>
  </p:sldMasterIdLst>
  <p:notesMasterIdLst>
    <p:notesMasterId r:id="rId37"/>
  </p:notesMasterIdLst>
  <p:sldIdLst>
    <p:sldId id="468" r:id="rId3"/>
    <p:sldId id="504" r:id="rId4"/>
    <p:sldId id="475" r:id="rId5"/>
    <p:sldId id="472" r:id="rId6"/>
    <p:sldId id="476" r:id="rId7"/>
    <p:sldId id="473" r:id="rId8"/>
    <p:sldId id="462" r:id="rId9"/>
    <p:sldId id="471" r:id="rId10"/>
    <p:sldId id="480" r:id="rId11"/>
    <p:sldId id="437" r:id="rId12"/>
    <p:sldId id="484" r:id="rId13"/>
    <p:sldId id="464" r:id="rId14"/>
    <p:sldId id="481" r:id="rId15"/>
    <p:sldId id="482" r:id="rId16"/>
    <p:sldId id="483" r:id="rId17"/>
    <p:sldId id="503" r:id="rId18"/>
    <p:sldId id="494" r:id="rId19"/>
    <p:sldId id="495" r:id="rId20"/>
    <p:sldId id="496" r:id="rId21"/>
    <p:sldId id="497" r:id="rId22"/>
    <p:sldId id="498" r:id="rId23"/>
    <p:sldId id="499" r:id="rId24"/>
    <p:sldId id="500" r:id="rId25"/>
    <p:sldId id="501" r:id="rId26"/>
    <p:sldId id="502" r:id="rId27"/>
    <p:sldId id="493" r:id="rId28"/>
    <p:sldId id="492" r:id="rId29"/>
    <p:sldId id="485" r:id="rId30"/>
    <p:sldId id="486" r:id="rId31"/>
    <p:sldId id="487" r:id="rId32"/>
    <p:sldId id="488" r:id="rId33"/>
    <p:sldId id="489" r:id="rId34"/>
    <p:sldId id="490" r:id="rId35"/>
    <p:sldId id="491" r:id="rId3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21" autoAdjust="0"/>
  </p:normalViewPr>
  <p:slideViewPr>
    <p:cSldViewPr>
      <p:cViewPr varScale="1">
        <p:scale>
          <a:sx n="110" d="100"/>
          <a:sy n="110" d="100"/>
        </p:scale>
        <p:origin x="16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657A41-02E3-4070-951C-A2C0762EE42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254AB20-E54B-49D6-952B-C23CCE7348BC}">
      <dgm:prSet phldrT="[Tekst]"/>
      <dgm:spPr/>
      <dgm:t>
        <a:bodyPr/>
        <a:lstStyle/>
        <a:p>
          <a:r>
            <a:rPr lang="pl-PL" dirty="0" smtClean="0"/>
            <a:t>Decyzje operacyjne </a:t>
          </a:r>
          <a:endParaRPr lang="pl-PL" dirty="0"/>
        </a:p>
      </dgm:t>
    </dgm:pt>
    <dgm:pt modelId="{A7FBF73E-413A-40C9-AD13-AC4F9EFEE554}" type="parTrans" cxnId="{92A94319-DE3C-461E-80CA-56508220648C}">
      <dgm:prSet/>
      <dgm:spPr/>
      <dgm:t>
        <a:bodyPr/>
        <a:lstStyle/>
        <a:p>
          <a:endParaRPr lang="pl-PL"/>
        </a:p>
      </dgm:t>
    </dgm:pt>
    <dgm:pt modelId="{64AF6691-DA71-4CC5-85DE-4AF2E760B4E6}" type="sibTrans" cxnId="{92A94319-DE3C-461E-80CA-56508220648C}">
      <dgm:prSet/>
      <dgm:spPr/>
      <dgm:t>
        <a:bodyPr/>
        <a:lstStyle/>
        <a:p>
          <a:endParaRPr lang="pl-PL"/>
        </a:p>
      </dgm:t>
    </dgm:pt>
    <dgm:pt modelId="{0C0AE83B-38D2-4616-BF23-4D915D86F8E1}">
      <dgm:prSet phldrT="[Tekst]" custT="1"/>
      <dgm:spPr/>
      <dgm:t>
        <a:bodyPr/>
        <a:lstStyle/>
        <a:p>
          <a:r>
            <a:rPr lang="pl-PL" sz="1200" dirty="0" smtClean="0"/>
            <a:t>ustalenie programu sprzedaży, produkcji oraz bieżących zakupów materiałów i towarów,</a:t>
          </a:r>
          <a:endParaRPr lang="pl-PL" sz="1200" dirty="0"/>
        </a:p>
      </dgm:t>
    </dgm:pt>
    <dgm:pt modelId="{8A4D77DD-942D-4648-BB24-FD9FA5C971A8}" type="parTrans" cxnId="{9FFA8167-C1F0-4402-B425-ACF2CE245F81}">
      <dgm:prSet/>
      <dgm:spPr/>
      <dgm:t>
        <a:bodyPr/>
        <a:lstStyle/>
        <a:p>
          <a:endParaRPr lang="pl-PL"/>
        </a:p>
      </dgm:t>
    </dgm:pt>
    <dgm:pt modelId="{2862AC8C-08D1-4010-88F2-6A3836E90619}" type="sibTrans" cxnId="{9FFA8167-C1F0-4402-B425-ACF2CE245F81}">
      <dgm:prSet/>
      <dgm:spPr/>
      <dgm:t>
        <a:bodyPr/>
        <a:lstStyle/>
        <a:p>
          <a:endParaRPr lang="pl-PL"/>
        </a:p>
      </dgm:t>
    </dgm:pt>
    <dgm:pt modelId="{7D979952-35EF-45C1-B0C8-257485921304}">
      <dgm:prSet phldrT="[Tekst]"/>
      <dgm:spPr/>
      <dgm:t>
        <a:bodyPr/>
        <a:lstStyle/>
        <a:p>
          <a:r>
            <a:rPr lang="pl-PL" dirty="0" smtClean="0"/>
            <a:t>Decyzje inwestycyjne </a:t>
          </a:r>
          <a:endParaRPr lang="pl-PL" dirty="0"/>
        </a:p>
      </dgm:t>
    </dgm:pt>
    <dgm:pt modelId="{E2D12BC8-9F96-48AE-BE77-81D6F7604FE0}" type="parTrans" cxnId="{6C71A9C9-73AC-49C9-BEBB-130E6BB0CF75}">
      <dgm:prSet/>
      <dgm:spPr/>
      <dgm:t>
        <a:bodyPr/>
        <a:lstStyle/>
        <a:p>
          <a:endParaRPr lang="pl-PL"/>
        </a:p>
      </dgm:t>
    </dgm:pt>
    <dgm:pt modelId="{E4358E86-0F6A-492E-BD5F-EB824B2F890A}" type="sibTrans" cxnId="{6C71A9C9-73AC-49C9-BEBB-130E6BB0CF75}">
      <dgm:prSet/>
      <dgm:spPr/>
      <dgm:t>
        <a:bodyPr/>
        <a:lstStyle/>
        <a:p>
          <a:endParaRPr lang="pl-PL"/>
        </a:p>
      </dgm:t>
    </dgm:pt>
    <dgm:pt modelId="{D65BA0C4-A299-4A03-A761-EC2DFE18B3B4}">
      <dgm:prSet phldrT="[Tekst]" custT="1"/>
      <dgm:spPr/>
      <dgm:t>
        <a:bodyPr/>
        <a:lstStyle/>
        <a:p>
          <a:r>
            <a:rPr lang="pl-PL" sz="1400" dirty="0" smtClean="0"/>
            <a:t>decyzje o pozyskaniu dodatkowego kapitału własnego,</a:t>
          </a:r>
          <a:endParaRPr lang="pl-PL" sz="1400" dirty="0"/>
        </a:p>
      </dgm:t>
    </dgm:pt>
    <dgm:pt modelId="{50E06C3A-339C-4C7F-8069-F9A5DB657265}" type="parTrans" cxnId="{9EBE336A-9EB2-4CB3-BBFB-A834EBDEB71D}">
      <dgm:prSet/>
      <dgm:spPr/>
      <dgm:t>
        <a:bodyPr/>
        <a:lstStyle/>
        <a:p>
          <a:endParaRPr lang="pl-PL"/>
        </a:p>
      </dgm:t>
    </dgm:pt>
    <dgm:pt modelId="{E701E4A9-44AB-4EE7-BCD7-0A66971EC1E3}" type="sibTrans" cxnId="{9EBE336A-9EB2-4CB3-BBFB-A834EBDEB71D}">
      <dgm:prSet/>
      <dgm:spPr/>
      <dgm:t>
        <a:bodyPr/>
        <a:lstStyle/>
        <a:p>
          <a:endParaRPr lang="pl-PL"/>
        </a:p>
      </dgm:t>
    </dgm:pt>
    <dgm:pt modelId="{10573DA6-B4F8-4CFE-81C2-7B09318C46C4}">
      <dgm:prSet phldrT="[Tekst]"/>
      <dgm:spPr/>
      <dgm:t>
        <a:bodyPr/>
        <a:lstStyle/>
        <a:p>
          <a:r>
            <a:rPr lang="pl-PL" dirty="0" smtClean="0"/>
            <a:t>Decyzje strategiczne </a:t>
          </a:r>
          <a:endParaRPr lang="pl-PL" dirty="0"/>
        </a:p>
      </dgm:t>
    </dgm:pt>
    <dgm:pt modelId="{9B673A5D-DBDE-4DC2-8B0E-485DE15E55BD}" type="parTrans" cxnId="{95E9D25B-9D11-4E99-B040-E550830A04D8}">
      <dgm:prSet/>
      <dgm:spPr/>
      <dgm:t>
        <a:bodyPr/>
        <a:lstStyle/>
        <a:p>
          <a:endParaRPr lang="pl-PL"/>
        </a:p>
      </dgm:t>
    </dgm:pt>
    <dgm:pt modelId="{D612738D-24EB-4DF8-B9F8-51D14441F141}" type="sibTrans" cxnId="{95E9D25B-9D11-4E99-B040-E550830A04D8}">
      <dgm:prSet/>
      <dgm:spPr/>
      <dgm:t>
        <a:bodyPr/>
        <a:lstStyle/>
        <a:p>
          <a:endParaRPr lang="pl-PL"/>
        </a:p>
      </dgm:t>
    </dgm:pt>
    <dgm:pt modelId="{A4EFAA62-A3B2-4EDF-AD25-26A4E202E82A}">
      <dgm:prSet phldrT="[Tekst]" custT="1"/>
      <dgm:spPr/>
      <dgm:t>
        <a:bodyPr/>
        <a:lstStyle/>
        <a:p>
          <a:r>
            <a:rPr lang="pl-PL" sz="1400" dirty="0" smtClean="0"/>
            <a:t>Fuzje i przejęcia </a:t>
          </a:r>
          <a:endParaRPr lang="pl-PL" sz="1400" dirty="0"/>
        </a:p>
      </dgm:t>
    </dgm:pt>
    <dgm:pt modelId="{62202551-07F0-4382-9572-8732A8137E19}" type="parTrans" cxnId="{9DE3C3DC-7CE3-4615-B65D-450FDBA933BD}">
      <dgm:prSet/>
      <dgm:spPr/>
      <dgm:t>
        <a:bodyPr/>
        <a:lstStyle/>
        <a:p>
          <a:endParaRPr lang="pl-PL"/>
        </a:p>
      </dgm:t>
    </dgm:pt>
    <dgm:pt modelId="{17AF2673-2DC1-4944-A6CC-FB0065A69AA2}" type="sibTrans" cxnId="{9DE3C3DC-7CE3-4615-B65D-450FDBA933BD}">
      <dgm:prSet/>
      <dgm:spPr/>
      <dgm:t>
        <a:bodyPr/>
        <a:lstStyle/>
        <a:p>
          <a:endParaRPr lang="pl-PL"/>
        </a:p>
      </dgm:t>
    </dgm:pt>
    <dgm:pt modelId="{AA28F6E4-3A18-4E5A-AB94-ACADB2430FA6}">
      <dgm:prSet phldrT="[Tekst]" custT="1"/>
      <dgm:spPr/>
      <dgm:t>
        <a:bodyPr/>
        <a:lstStyle/>
        <a:p>
          <a:r>
            <a:rPr lang="pl-PL" sz="1400" dirty="0" smtClean="0"/>
            <a:t>Realizacja strategicznych projektów wewnętrznych </a:t>
          </a:r>
          <a:endParaRPr lang="pl-PL" sz="1400" dirty="0"/>
        </a:p>
      </dgm:t>
    </dgm:pt>
    <dgm:pt modelId="{DD0CE36B-7B58-4072-938D-13B8C8030AF2}" type="parTrans" cxnId="{ED505757-0CBA-4D4B-BE45-9D0757B62BCE}">
      <dgm:prSet/>
      <dgm:spPr/>
      <dgm:t>
        <a:bodyPr/>
        <a:lstStyle/>
        <a:p>
          <a:endParaRPr lang="pl-PL"/>
        </a:p>
      </dgm:t>
    </dgm:pt>
    <dgm:pt modelId="{821A1F34-FFC9-4AE7-A7FC-42C788F5336C}" type="sibTrans" cxnId="{ED505757-0CBA-4D4B-BE45-9D0757B62BCE}">
      <dgm:prSet/>
      <dgm:spPr/>
      <dgm:t>
        <a:bodyPr/>
        <a:lstStyle/>
        <a:p>
          <a:endParaRPr lang="pl-PL"/>
        </a:p>
      </dgm:t>
    </dgm:pt>
    <dgm:pt modelId="{5CB54605-7DC7-4B99-A663-7A437E68F872}">
      <dgm:prSet phldrT="[Tekst]" custT="1"/>
      <dgm:spPr/>
      <dgm:t>
        <a:bodyPr/>
        <a:lstStyle/>
        <a:p>
          <a:r>
            <a:rPr lang="pl-PL" sz="1400" dirty="0" smtClean="0"/>
            <a:t>decyzje o przedsięwzięciach w zakresie rzeczowych aktywów trwałych,</a:t>
          </a:r>
          <a:endParaRPr lang="pl-PL" sz="1400" dirty="0"/>
        </a:p>
      </dgm:t>
    </dgm:pt>
    <dgm:pt modelId="{40105F43-3F9B-4C6E-9E03-341962977EA8}" type="parTrans" cxnId="{9A74E871-B886-449B-84B7-90D008B3A39B}">
      <dgm:prSet/>
      <dgm:spPr/>
      <dgm:t>
        <a:bodyPr/>
        <a:lstStyle/>
        <a:p>
          <a:endParaRPr lang="pl-PL"/>
        </a:p>
      </dgm:t>
    </dgm:pt>
    <dgm:pt modelId="{3D032333-C910-4F34-9936-744CC7E611DD}" type="sibTrans" cxnId="{9A74E871-B886-449B-84B7-90D008B3A39B}">
      <dgm:prSet/>
      <dgm:spPr/>
      <dgm:t>
        <a:bodyPr/>
        <a:lstStyle/>
        <a:p>
          <a:endParaRPr lang="pl-PL"/>
        </a:p>
      </dgm:t>
    </dgm:pt>
    <dgm:pt modelId="{D502FB89-2E16-41C1-B27B-BC653C9B3983}">
      <dgm:prSet phldrT="[Tekst]"/>
      <dgm:spPr/>
      <dgm:t>
        <a:bodyPr/>
        <a:lstStyle/>
        <a:p>
          <a:endParaRPr lang="pl-PL" sz="1000" dirty="0"/>
        </a:p>
      </dgm:t>
    </dgm:pt>
    <dgm:pt modelId="{CBC7BE1F-81E2-4A3F-B0D2-2A92C73AD77B}" type="parTrans" cxnId="{AF59B3ED-27D4-4DAE-A147-2DF6916C1276}">
      <dgm:prSet/>
      <dgm:spPr/>
      <dgm:t>
        <a:bodyPr/>
        <a:lstStyle/>
        <a:p>
          <a:endParaRPr lang="pl-PL"/>
        </a:p>
      </dgm:t>
    </dgm:pt>
    <dgm:pt modelId="{311B4D92-44AA-48DC-949D-879C91E83E7C}" type="sibTrans" cxnId="{AF59B3ED-27D4-4DAE-A147-2DF6916C1276}">
      <dgm:prSet/>
      <dgm:spPr/>
      <dgm:t>
        <a:bodyPr/>
        <a:lstStyle/>
        <a:p>
          <a:endParaRPr lang="pl-PL"/>
        </a:p>
      </dgm:t>
    </dgm:pt>
    <dgm:pt modelId="{2B9C8FCD-EF15-4C93-85DD-12FB80A5ED78}">
      <dgm:prSet phldrT="[Tekst]"/>
      <dgm:spPr/>
      <dgm:t>
        <a:bodyPr/>
        <a:lstStyle/>
        <a:p>
          <a:r>
            <a:rPr lang="pl-PL" dirty="0" smtClean="0"/>
            <a:t>Decyzje finansowe </a:t>
          </a:r>
          <a:endParaRPr lang="pl-PL" dirty="0"/>
        </a:p>
      </dgm:t>
    </dgm:pt>
    <dgm:pt modelId="{BE4EF674-091B-4972-BCE7-072E99C5C12E}" type="parTrans" cxnId="{F39DB0EC-9BCE-470D-A8A6-C485996BA63D}">
      <dgm:prSet/>
      <dgm:spPr/>
      <dgm:t>
        <a:bodyPr/>
        <a:lstStyle/>
        <a:p>
          <a:endParaRPr lang="pl-PL"/>
        </a:p>
      </dgm:t>
    </dgm:pt>
    <dgm:pt modelId="{623DC747-3168-408E-9540-EBC08BBC5E2E}" type="sibTrans" cxnId="{F39DB0EC-9BCE-470D-A8A6-C485996BA63D}">
      <dgm:prSet/>
      <dgm:spPr/>
      <dgm:t>
        <a:bodyPr/>
        <a:lstStyle/>
        <a:p>
          <a:endParaRPr lang="pl-PL"/>
        </a:p>
      </dgm:t>
    </dgm:pt>
    <dgm:pt modelId="{E633432C-6928-422C-8BA3-60220FDC7B6E}">
      <dgm:prSet custT="1"/>
      <dgm:spPr/>
      <dgm:t>
        <a:bodyPr/>
        <a:lstStyle/>
        <a:p>
          <a:r>
            <a:rPr lang="pl-PL" sz="1200" dirty="0" smtClean="0"/>
            <a:t>zaplanowanie poziomu rentowności sprzedaży,</a:t>
          </a:r>
          <a:endParaRPr lang="pl-PL" sz="1200" dirty="0"/>
        </a:p>
      </dgm:t>
    </dgm:pt>
    <dgm:pt modelId="{EEFC7303-4256-4AD8-A37A-E34E05B46F07}" type="parTrans" cxnId="{BAAFE2AB-DA96-4802-BEC1-EF76180DE3E5}">
      <dgm:prSet/>
      <dgm:spPr/>
      <dgm:t>
        <a:bodyPr/>
        <a:lstStyle/>
        <a:p>
          <a:endParaRPr lang="pl-PL"/>
        </a:p>
      </dgm:t>
    </dgm:pt>
    <dgm:pt modelId="{6A3CF91C-18D4-4F7E-B657-6C9B718423CD}" type="sibTrans" cxnId="{BAAFE2AB-DA96-4802-BEC1-EF76180DE3E5}">
      <dgm:prSet/>
      <dgm:spPr/>
      <dgm:t>
        <a:bodyPr/>
        <a:lstStyle/>
        <a:p>
          <a:endParaRPr lang="pl-PL"/>
        </a:p>
      </dgm:t>
    </dgm:pt>
    <dgm:pt modelId="{D35FA2B0-4CB3-4C43-AB33-0AA214F053EF}">
      <dgm:prSet custT="1"/>
      <dgm:spPr/>
      <dgm:t>
        <a:bodyPr/>
        <a:lstStyle/>
        <a:p>
          <a:r>
            <a:rPr lang="pl-PL" sz="1200" dirty="0" smtClean="0"/>
            <a:t>ustalenie sposobu pokrywania zobowiązań bieżących,</a:t>
          </a:r>
          <a:endParaRPr lang="pl-PL" sz="1200" dirty="0"/>
        </a:p>
      </dgm:t>
    </dgm:pt>
    <dgm:pt modelId="{0DAE74B5-ADC8-45A8-82D0-594324BCA40D}" type="parTrans" cxnId="{3FF4C0DB-1FAD-4DDD-8A3B-A4CD30BEF939}">
      <dgm:prSet/>
      <dgm:spPr/>
      <dgm:t>
        <a:bodyPr/>
        <a:lstStyle/>
        <a:p>
          <a:endParaRPr lang="pl-PL"/>
        </a:p>
      </dgm:t>
    </dgm:pt>
    <dgm:pt modelId="{FA4238B4-814D-4EC5-A931-C90668A853C5}" type="sibTrans" cxnId="{3FF4C0DB-1FAD-4DDD-8A3B-A4CD30BEF939}">
      <dgm:prSet/>
      <dgm:spPr/>
      <dgm:t>
        <a:bodyPr/>
        <a:lstStyle/>
        <a:p>
          <a:endParaRPr lang="pl-PL"/>
        </a:p>
      </dgm:t>
    </dgm:pt>
    <dgm:pt modelId="{03BFF230-AE26-4846-A056-4284B31220AE}">
      <dgm:prSet custT="1"/>
      <dgm:spPr/>
      <dgm:t>
        <a:bodyPr/>
        <a:lstStyle/>
        <a:p>
          <a:r>
            <a:rPr lang="pl-PL" sz="1200" dirty="0" smtClean="0"/>
            <a:t>ustalenie zasad kredytowania odbiorców,</a:t>
          </a:r>
          <a:endParaRPr lang="pl-PL" sz="1200" dirty="0"/>
        </a:p>
      </dgm:t>
    </dgm:pt>
    <dgm:pt modelId="{A41A7FA6-0B3F-4BE3-8306-B0CECAE6389A}" type="parTrans" cxnId="{28997609-5E36-45F3-8C36-8E7C6DF6EA72}">
      <dgm:prSet/>
      <dgm:spPr/>
      <dgm:t>
        <a:bodyPr/>
        <a:lstStyle/>
        <a:p>
          <a:endParaRPr lang="pl-PL"/>
        </a:p>
      </dgm:t>
    </dgm:pt>
    <dgm:pt modelId="{03DEDC9B-286A-44DA-85D2-12F11D0139C8}" type="sibTrans" cxnId="{28997609-5E36-45F3-8C36-8E7C6DF6EA72}">
      <dgm:prSet/>
      <dgm:spPr/>
      <dgm:t>
        <a:bodyPr/>
        <a:lstStyle/>
        <a:p>
          <a:endParaRPr lang="pl-PL"/>
        </a:p>
      </dgm:t>
    </dgm:pt>
    <dgm:pt modelId="{A42F60DF-0BD5-4BB4-AA67-9222A3FC9EBF}">
      <dgm:prSet custT="1"/>
      <dgm:spPr/>
      <dgm:t>
        <a:bodyPr/>
        <a:lstStyle/>
        <a:p>
          <a:r>
            <a:rPr lang="pl-PL" sz="1200" dirty="0" smtClean="0"/>
            <a:t>określenie bieżących nadwyżek środków pieniężnych i ustalenie miejsc ich krótkoterminowego lokowania</a:t>
          </a:r>
          <a:endParaRPr lang="pl-PL" sz="1200" dirty="0"/>
        </a:p>
      </dgm:t>
    </dgm:pt>
    <dgm:pt modelId="{E834F95A-909F-407B-81F1-A3CCD030887C}" type="parTrans" cxnId="{2276183F-64EB-4C12-A011-E6379C4A3074}">
      <dgm:prSet/>
      <dgm:spPr/>
      <dgm:t>
        <a:bodyPr/>
        <a:lstStyle/>
        <a:p>
          <a:endParaRPr lang="pl-PL"/>
        </a:p>
      </dgm:t>
    </dgm:pt>
    <dgm:pt modelId="{A1874311-CD15-4CB9-86D3-7DD37CD42F44}" type="sibTrans" cxnId="{2276183F-64EB-4C12-A011-E6379C4A3074}">
      <dgm:prSet/>
      <dgm:spPr/>
      <dgm:t>
        <a:bodyPr/>
        <a:lstStyle/>
        <a:p>
          <a:endParaRPr lang="pl-PL"/>
        </a:p>
      </dgm:t>
    </dgm:pt>
    <dgm:pt modelId="{0B825B9A-2410-4DAB-9229-8D4DFB79FE0B}">
      <dgm:prSet custT="1"/>
      <dgm:spPr/>
      <dgm:t>
        <a:bodyPr/>
        <a:lstStyle/>
        <a:p>
          <a:r>
            <a:rPr lang="pl-PL" sz="1400" dirty="0" smtClean="0"/>
            <a:t>decyzje o przedsięwzięciach w zakresie finansowych aktywów trwałych i finansowych aktywów obrotowych</a:t>
          </a:r>
          <a:endParaRPr lang="pl-PL" sz="1400" dirty="0"/>
        </a:p>
      </dgm:t>
    </dgm:pt>
    <dgm:pt modelId="{56F03DE0-CA74-4D0B-8148-3FB71BADF176}" type="parTrans" cxnId="{C1DFD11C-F2E7-4672-A5A0-1E9379C6CB5C}">
      <dgm:prSet/>
      <dgm:spPr/>
      <dgm:t>
        <a:bodyPr/>
        <a:lstStyle/>
        <a:p>
          <a:endParaRPr lang="pl-PL"/>
        </a:p>
      </dgm:t>
    </dgm:pt>
    <dgm:pt modelId="{29BADCA7-6E80-4E7B-8C5E-09A4B0643346}" type="sibTrans" cxnId="{C1DFD11C-F2E7-4672-A5A0-1E9379C6CB5C}">
      <dgm:prSet/>
      <dgm:spPr/>
      <dgm:t>
        <a:bodyPr/>
        <a:lstStyle/>
        <a:p>
          <a:endParaRPr lang="pl-PL"/>
        </a:p>
      </dgm:t>
    </dgm:pt>
    <dgm:pt modelId="{1F4FCF94-8BBE-4481-B84D-871C1FE2C065}">
      <dgm:prSet custT="1"/>
      <dgm:spPr/>
      <dgm:t>
        <a:bodyPr/>
        <a:lstStyle/>
        <a:p>
          <a:r>
            <a:rPr lang="pl-PL" sz="1400" dirty="0" smtClean="0"/>
            <a:t>decyzje o wykorzystaniu wypracowanego przez firmę zysku,</a:t>
          </a:r>
          <a:endParaRPr lang="pl-PL" sz="1400" dirty="0"/>
        </a:p>
      </dgm:t>
    </dgm:pt>
    <dgm:pt modelId="{02C2487D-C946-4568-9187-F5529FEADC3B}" type="parTrans" cxnId="{6A9EE9BD-78EA-47AF-B3E9-539E8109F0D1}">
      <dgm:prSet/>
      <dgm:spPr/>
      <dgm:t>
        <a:bodyPr/>
        <a:lstStyle/>
        <a:p>
          <a:endParaRPr lang="pl-PL"/>
        </a:p>
      </dgm:t>
    </dgm:pt>
    <dgm:pt modelId="{5FEC67AF-8A67-43EF-9ACD-FF2E7E04AA13}" type="sibTrans" cxnId="{6A9EE9BD-78EA-47AF-B3E9-539E8109F0D1}">
      <dgm:prSet/>
      <dgm:spPr/>
      <dgm:t>
        <a:bodyPr/>
        <a:lstStyle/>
        <a:p>
          <a:endParaRPr lang="pl-PL"/>
        </a:p>
      </dgm:t>
    </dgm:pt>
    <dgm:pt modelId="{76737AA2-604A-4AA4-BD4E-F2F5C0C266D0}">
      <dgm:prSet custT="1"/>
      <dgm:spPr/>
      <dgm:t>
        <a:bodyPr/>
        <a:lstStyle/>
        <a:p>
          <a:r>
            <a:rPr lang="pl-PL" sz="1400" dirty="0" smtClean="0"/>
            <a:t>decyzje o zaciągnięciu kredytów i pożyczek,</a:t>
          </a:r>
          <a:endParaRPr lang="pl-PL" sz="1400" dirty="0"/>
        </a:p>
      </dgm:t>
    </dgm:pt>
    <dgm:pt modelId="{BBC0AC9C-0CBE-4B6C-AFFC-1F168A61F38F}" type="parTrans" cxnId="{428901E3-1D2E-44FB-B62F-467BAB359A8B}">
      <dgm:prSet/>
      <dgm:spPr/>
      <dgm:t>
        <a:bodyPr/>
        <a:lstStyle/>
        <a:p>
          <a:endParaRPr lang="pl-PL"/>
        </a:p>
      </dgm:t>
    </dgm:pt>
    <dgm:pt modelId="{AC51950C-4859-4FA7-A162-BE99857216ED}" type="sibTrans" cxnId="{428901E3-1D2E-44FB-B62F-467BAB359A8B}">
      <dgm:prSet/>
      <dgm:spPr/>
      <dgm:t>
        <a:bodyPr/>
        <a:lstStyle/>
        <a:p>
          <a:endParaRPr lang="pl-PL"/>
        </a:p>
      </dgm:t>
    </dgm:pt>
    <dgm:pt modelId="{B9388A5D-8B19-4CCA-A37A-ADDCC675A68A}">
      <dgm:prSet custT="1"/>
      <dgm:spPr/>
      <dgm:t>
        <a:bodyPr/>
        <a:lstStyle/>
        <a:p>
          <a:r>
            <a:rPr lang="pl-PL" sz="1400" dirty="0" smtClean="0"/>
            <a:t>decyzje tworzące tzw. optymalną strukturę kapitałową</a:t>
          </a:r>
          <a:endParaRPr lang="pl-PL" sz="1400" dirty="0"/>
        </a:p>
      </dgm:t>
    </dgm:pt>
    <dgm:pt modelId="{F3F9C4FE-E46B-4F60-9BAE-B6F2310326C8}" type="parTrans" cxnId="{836C5648-BF94-455B-AD4C-4138EBF6C068}">
      <dgm:prSet/>
      <dgm:spPr/>
      <dgm:t>
        <a:bodyPr/>
        <a:lstStyle/>
        <a:p>
          <a:endParaRPr lang="pl-PL"/>
        </a:p>
      </dgm:t>
    </dgm:pt>
    <dgm:pt modelId="{C24F9ECB-2026-4F63-8249-34AA9EB79FAB}" type="sibTrans" cxnId="{836C5648-BF94-455B-AD4C-4138EBF6C068}">
      <dgm:prSet/>
      <dgm:spPr/>
      <dgm:t>
        <a:bodyPr/>
        <a:lstStyle/>
        <a:p>
          <a:endParaRPr lang="pl-PL"/>
        </a:p>
      </dgm:t>
    </dgm:pt>
    <dgm:pt modelId="{A896853E-AF72-4497-83F2-59E860147FE8}" type="pres">
      <dgm:prSet presAssocID="{79657A41-02E3-4070-951C-A2C0762EE4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2D8D218-1DBF-4007-A4E7-E16C0189B7FE}" type="pres">
      <dgm:prSet presAssocID="{5254AB20-E54B-49D6-952B-C23CCE7348BC}" presName="linNode" presStyleCnt="0"/>
      <dgm:spPr/>
    </dgm:pt>
    <dgm:pt modelId="{E329DC36-3129-4A75-AF78-B0A4C9D59C02}" type="pres">
      <dgm:prSet presAssocID="{5254AB20-E54B-49D6-952B-C23CCE7348BC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8B64AF-0D4F-45F6-8840-946CAEEB5873}" type="pres">
      <dgm:prSet presAssocID="{5254AB20-E54B-49D6-952B-C23CCE7348BC}" presName="descendantText" presStyleLbl="alignAccFollowNode1" presStyleIdx="0" presStyleCnt="4" custScaleY="13441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109C028-539B-4BA1-A5EB-337AA4A75965}" type="pres">
      <dgm:prSet presAssocID="{64AF6691-DA71-4CC5-85DE-4AF2E760B4E6}" presName="sp" presStyleCnt="0"/>
      <dgm:spPr/>
    </dgm:pt>
    <dgm:pt modelId="{DA54ACC1-BC77-4E1E-931C-AB983754EFD2}" type="pres">
      <dgm:prSet presAssocID="{7D979952-35EF-45C1-B0C8-257485921304}" presName="linNode" presStyleCnt="0"/>
      <dgm:spPr/>
    </dgm:pt>
    <dgm:pt modelId="{50F6527E-A1D3-4188-9915-E6E6685C015E}" type="pres">
      <dgm:prSet presAssocID="{7D979952-35EF-45C1-B0C8-25748592130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1720A9F-BE78-43EF-ADD4-795833FC64BD}" type="pres">
      <dgm:prSet presAssocID="{7D979952-35EF-45C1-B0C8-257485921304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12851B-9904-4D14-9067-F1FA318D607D}" type="pres">
      <dgm:prSet presAssocID="{E4358E86-0F6A-492E-BD5F-EB824B2F890A}" presName="sp" presStyleCnt="0"/>
      <dgm:spPr/>
    </dgm:pt>
    <dgm:pt modelId="{87A46816-84A1-4A65-8C12-2B0AEEA56675}" type="pres">
      <dgm:prSet presAssocID="{2B9C8FCD-EF15-4C93-85DD-12FB80A5ED78}" presName="linNode" presStyleCnt="0"/>
      <dgm:spPr/>
    </dgm:pt>
    <dgm:pt modelId="{2097B85C-DA07-496B-A8EF-074A1940F81F}" type="pres">
      <dgm:prSet presAssocID="{2B9C8FCD-EF15-4C93-85DD-12FB80A5ED78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AB7A92-E857-417D-8664-BDCD7D0AF21F}" type="pres">
      <dgm:prSet presAssocID="{2B9C8FCD-EF15-4C93-85DD-12FB80A5ED78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26555FC-632D-4456-B22E-58713A8139E0}" type="pres">
      <dgm:prSet presAssocID="{623DC747-3168-408E-9540-EBC08BBC5E2E}" presName="sp" presStyleCnt="0"/>
      <dgm:spPr/>
    </dgm:pt>
    <dgm:pt modelId="{CDDA52BB-13D7-4E25-9700-9847AE99DC83}" type="pres">
      <dgm:prSet presAssocID="{10573DA6-B4F8-4CFE-81C2-7B09318C46C4}" presName="linNode" presStyleCnt="0"/>
      <dgm:spPr/>
    </dgm:pt>
    <dgm:pt modelId="{5F95533E-C1B4-4437-BC51-EC6C690C081A}" type="pres">
      <dgm:prSet presAssocID="{10573DA6-B4F8-4CFE-81C2-7B09318C46C4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ECC078-2392-47EF-9D98-7FA33A150AFD}" type="pres">
      <dgm:prSet presAssocID="{10573DA6-B4F8-4CFE-81C2-7B09318C46C4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FFA8167-C1F0-4402-B425-ACF2CE245F81}" srcId="{5254AB20-E54B-49D6-952B-C23CCE7348BC}" destId="{0C0AE83B-38D2-4616-BF23-4D915D86F8E1}" srcOrd="0" destOrd="0" parTransId="{8A4D77DD-942D-4648-BB24-FD9FA5C971A8}" sibTransId="{2862AC8C-08D1-4010-88F2-6A3836E90619}"/>
    <dgm:cxn modelId="{95E9D25B-9D11-4E99-B040-E550830A04D8}" srcId="{79657A41-02E3-4070-951C-A2C0762EE421}" destId="{10573DA6-B4F8-4CFE-81C2-7B09318C46C4}" srcOrd="3" destOrd="0" parTransId="{9B673A5D-DBDE-4DC2-8B0E-485DE15E55BD}" sibTransId="{D612738D-24EB-4DF8-B9F8-51D14441F141}"/>
    <dgm:cxn modelId="{01E4C207-F768-413B-836D-A4AE2258DD51}" type="presOf" srcId="{D502FB89-2E16-41C1-B27B-BC653C9B3983}" destId="{21720A9F-BE78-43EF-ADD4-795833FC64BD}" srcOrd="0" destOrd="2" presId="urn:microsoft.com/office/officeart/2005/8/layout/vList5"/>
    <dgm:cxn modelId="{9DE3C3DC-7CE3-4615-B65D-450FDBA933BD}" srcId="{10573DA6-B4F8-4CFE-81C2-7B09318C46C4}" destId="{A4EFAA62-A3B2-4EDF-AD25-26A4E202E82A}" srcOrd="0" destOrd="0" parTransId="{62202551-07F0-4382-9572-8732A8137E19}" sibTransId="{17AF2673-2DC1-4944-A6CC-FB0065A69AA2}"/>
    <dgm:cxn modelId="{C954F5CF-EA57-4D09-A19E-3926816E1C17}" type="presOf" srcId="{A4EFAA62-A3B2-4EDF-AD25-26A4E202E82A}" destId="{FCECC078-2392-47EF-9D98-7FA33A150AFD}" srcOrd="0" destOrd="0" presId="urn:microsoft.com/office/officeart/2005/8/layout/vList5"/>
    <dgm:cxn modelId="{6A9EE9BD-78EA-47AF-B3E9-539E8109F0D1}" srcId="{2B9C8FCD-EF15-4C93-85DD-12FB80A5ED78}" destId="{1F4FCF94-8BBE-4481-B84D-871C1FE2C065}" srcOrd="1" destOrd="0" parTransId="{02C2487D-C946-4568-9187-F5529FEADC3B}" sibTransId="{5FEC67AF-8A67-43EF-9ACD-FF2E7E04AA13}"/>
    <dgm:cxn modelId="{F39DB0EC-9BCE-470D-A8A6-C485996BA63D}" srcId="{79657A41-02E3-4070-951C-A2C0762EE421}" destId="{2B9C8FCD-EF15-4C93-85DD-12FB80A5ED78}" srcOrd="2" destOrd="0" parTransId="{BE4EF674-091B-4972-BCE7-072E99C5C12E}" sibTransId="{623DC747-3168-408E-9540-EBC08BBC5E2E}"/>
    <dgm:cxn modelId="{C1DFD11C-F2E7-4672-A5A0-1E9379C6CB5C}" srcId="{7D979952-35EF-45C1-B0C8-257485921304}" destId="{0B825B9A-2410-4DAB-9229-8D4DFB79FE0B}" srcOrd="1" destOrd="0" parTransId="{56F03DE0-CA74-4D0B-8148-3FB71BADF176}" sibTransId="{29BADCA7-6E80-4E7B-8C5E-09A4B0643346}"/>
    <dgm:cxn modelId="{3FF4C0DB-1FAD-4DDD-8A3B-A4CD30BEF939}" srcId="{5254AB20-E54B-49D6-952B-C23CCE7348BC}" destId="{D35FA2B0-4CB3-4C43-AB33-0AA214F053EF}" srcOrd="2" destOrd="0" parTransId="{0DAE74B5-ADC8-45A8-82D0-594324BCA40D}" sibTransId="{FA4238B4-814D-4EC5-A931-C90668A853C5}"/>
    <dgm:cxn modelId="{2276183F-64EB-4C12-A011-E6379C4A3074}" srcId="{5254AB20-E54B-49D6-952B-C23CCE7348BC}" destId="{A42F60DF-0BD5-4BB4-AA67-9222A3FC9EBF}" srcOrd="4" destOrd="0" parTransId="{E834F95A-909F-407B-81F1-A3CCD030887C}" sibTransId="{A1874311-CD15-4CB9-86D3-7DD37CD42F44}"/>
    <dgm:cxn modelId="{F43DE5FF-A88A-47E9-B503-E77164D0E840}" type="presOf" srcId="{B9388A5D-8B19-4CCA-A37A-ADDCC675A68A}" destId="{CAAB7A92-E857-417D-8664-BDCD7D0AF21F}" srcOrd="0" destOrd="3" presId="urn:microsoft.com/office/officeart/2005/8/layout/vList5"/>
    <dgm:cxn modelId="{6C71A9C9-73AC-49C9-BEBB-130E6BB0CF75}" srcId="{79657A41-02E3-4070-951C-A2C0762EE421}" destId="{7D979952-35EF-45C1-B0C8-257485921304}" srcOrd="1" destOrd="0" parTransId="{E2D12BC8-9F96-48AE-BE77-81D6F7604FE0}" sibTransId="{E4358E86-0F6A-492E-BD5F-EB824B2F890A}"/>
    <dgm:cxn modelId="{D826AF0E-97B8-4694-99D4-71DADC77C4FB}" type="presOf" srcId="{5254AB20-E54B-49D6-952B-C23CCE7348BC}" destId="{E329DC36-3129-4A75-AF78-B0A4C9D59C02}" srcOrd="0" destOrd="0" presId="urn:microsoft.com/office/officeart/2005/8/layout/vList5"/>
    <dgm:cxn modelId="{A8584E95-0354-4E20-B2EF-D9B0FC1D9738}" type="presOf" srcId="{2B9C8FCD-EF15-4C93-85DD-12FB80A5ED78}" destId="{2097B85C-DA07-496B-A8EF-074A1940F81F}" srcOrd="0" destOrd="0" presId="urn:microsoft.com/office/officeart/2005/8/layout/vList5"/>
    <dgm:cxn modelId="{32CD3CF7-9AC6-47D1-AB39-38746F086159}" type="presOf" srcId="{10573DA6-B4F8-4CFE-81C2-7B09318C46C4}" destId="{5F95533E-C1B4-4437-BC51-EC6C690C081A}" srcOrd="0" destOrd="0" presId="urn:microsoft.com/office/officeart/2005/8/layout/vList5"/>
    <dgm:cxn modelId="{92A94319-DE3C-461E-80CA-56508220648C}" srcId="{79657A41-02E3-4070-951C-A2C0762EE421}" destId="{5254AB20-E54B-49D6-952B-C23CCE7348BC}" srcOrd="0" destOrd="0" parTransId="{A7FBF73E-413A-40C9-AD13-AC4F9EFEE554}" sibTransId="{64AF6691-DA71-4CC5-85DE-4AF2E760B4E6}"/>
    <dgm:cxn modelId="{9E112BB3-25FB-4570-9067-BA4664492C3D}" type="presOf" srcId="{A42F60DF-0BD5-4BB4-AA67-9222A3FC9EBF}" destId="{408B64AF-0D4F-45F6-8840-946CAEEB5873}" srcOrd="0" destOrd="4" presId="urn:microsoft.com/office/officeart/2005/8/layout/vList5"/>
    <dgm:cxn modelId="{AF59B3ED-27D4-4DAE-A147-2DF6916C1276}" srcId="{7D979952-35EF-45C1-B0C8-257485921304}" destId="{D502FB89-2E16-41C1-B27B-BC653C9B3983}" srcOrd="2" destOrd="0" parTransId="{CBC7BE1F-81E2-4A3F-B0D2-2A92C73AD77B}" sibTransId="{311B4D92-44AA-48DC-949D-879C91E83E7C}"/>
    <dgm:cxn modelId="{9EBE336A-9EB2-4CB3-BBFB-A834EBDEB71D}" srcId="{2B9C8FCD-EF15-4C93-85DD-12FB80A5ED78}" destId="{D65BA0C4-A299-4A03-A761-EC2DFE18B3B4}" srcOrd="0" destOrd="0" parTransId="{50E06C3A-339C-4C7F-8069-F9A5DB657265}" sibTransId="{E701E4A9-44AB-4EE7-BCD7-0A66971EC1E3}"/>
    <dgm:cxn modelId="{F7ACD2E8-7270-4AB5-827C-C4CCEFF94758}" type="presOf" srcId="{5CB54605-7DC7-4B99-A663-7A437E68F872}" destId="{21720A9F-BE78-43EF-ADD4-795833FC64BD}" srcOrd="0" destOrd="0" presId="urn:microsoft.com/office/officeart/2005/8/layout/vList5"/>
    <dgm:cxn modelId="{8CFB6DFA-C359-4266-A63D-3E0439A6EC69}" type="presOf" srcId="{7D979952-35EF-45C1-B0C8-257485921304}" destId="{50F6527E-A1D3-4188-9915-E6E6685C015E}" srcOrd="0" destOrd="0" presId="urn:microsoft.com/office/officeart/2005/8/layout/vList5"/>
    <dgm:cxn modelId="{428901E3-1D2E-44FB-B62F-467BAB359A8B}" srcId="{2B9C8FCD-EF15-4C93-85DD-12FB80A5ED78}" destId="{76737AA2-604A-4AA4-BD4E-F2F5C0C266D0}" srcOrd="2" destOrd="0" parTransId="{BBC0AC9C-0CBE-4B6C-AFFC-1F168A61F38F}" sibTransId="{AC51950C-4859-4FA7-A162-BE99857216ED}"/>
    <dgm:cxn modelId="{5DF2B108-F1AB-45B3-A589-ACE74E333BED}" type="presOf" srcId="{03BFF230-AE26-4846-A056-4284B31220AE}" destId="{408B64AF-0D4F-45F6-8840-946CAEEB5873}" srcOrd="0" destOrd="3" presId="urn:microsoft.com/office/officeart/2005/8/layout/vList5"/>
    <dgm:cxn modelId="{B570B0A9-8BDC-4495-96A2-20F150B421DB}" type="presOf" srcId="{79657A41-02E3-4070-951C-A2C0762EE421}" destId="{A896853E-AF72-4497-83F2-59E860147FE8}" srcOrd="0" destOrd="0" presId="urn:microsoft.com/office/officeart/2005/8/layout/vList5"/>
    <dgm:cxn modelId="{BAAFE2AB-DA96-4802-BEC1-EF76180DE3E5}" srcId="{5254AB20-E54B-49D6-952B-C23CCE7348BC}" destId="{E633432C-6928-422C-8BA3-60220FDC7B6E}" srcOrd="1" destOrd="0" parTransId="{EEFC7303-4256-4AD8-A37A-E34E05B46F07}" sibTransId="{6A3CF91C-18D4-4F7E-B657-6C9B718423CD}"/>
    <dgm:cxn modelId="{9E161F3E-A2F1-4571-BE1F-FE332C764BFE}" type="presOf" srcId="{1F4FCF94-8BBE-4481-B84D-871C1FE2C065}" destId="{CAAB7A92-E857-417D-8664-BDCD7D0AF21F}" srcOrd="0" destOrd="1" presId="urn:microsoft.com/office/officeart/2005/8/layout/vList5"/>
    <dgm:cxn modelId="{D8CC1B58-9D92-4BAC-9335-D13E4BFF9C95}" type="presOf" srcId="{AA28F6E4-3A18-4E5A-AB94-ACADB2430FA6}" destId="{FCECC078-2392-47EF-9D98-7FA33A150AFD}" srcOrd="0" destOrd="1" presId="urn:microsoft.com/office/officeart/2005/8/layout/vList5"/>
    <dgm:cxn modelId="{836C5648-BF94-455B-AD4C-4138EBF6C068}" srcId="{2B9C8FCD-EF15-4C93-85DD-12FB80A5ED78}" destId="{B9388A5D-8B19-4CCA-A37A-ADDCC675A68A}" srcOrd="3" destOrd="0" parTransId="{F3F9C4FE-E46B-4F60-9BAE-B6F2310326C8}" sibTransId="{C24F9ECB-2026-4F63-8249-34AA9EB79FAB}"/>
    <dgm:cxn modelId="{F84708E8-11D3-41FE-BE53-AADFF1BBD74C}" type="presOf" srcId="{0C0AE83B-38D2-4616-BF23-4D915D86F8E1}" destId="{408B64AF-0D4F-45F6-8840-946CAEEB5873}" srcOrd="0" destOrd="0" presId="urn:microsoft.com/office/officeart/2005/8/layout/vList5"/>
    <dgm:cxn modelId="{28997609-5E36-45F3-8C36-8E7C6DF6EA72}" srcId="{5254AB20-E54B-49D6-952B-C23CCE7348BC}" destId="{03BFF230-AE26-4846-A056-4284B31220AE}" srcOrd="3" destOrd="0" parTransId="{A41A7FA6-0B3F-4BE3-8306-B0CECAE6389A}" sibTransId="{03DEDC9B-286A-44DA-85D2-12F11D0139C8}"/>
    <dgm:cxn modelId="{DE334024-4BF8-4377-921D-FE04B65F5715}" type="presOf" srcId="{0B825B9A-2410-4DAB-9229-8D4DFB79FE0B}" destId="{21720A9F-BE78-43EF-ADD4-795833FC64BD}" srcOrd="0" destOrd="1" presId="urn:microsoft.com/office/officeart/2005/8/layout/vList5"/>
    <dgm:cxn modelId="{85C1B29C-38ED-4051-8535-A72F891CDA14}" type="presOf" srcId="{D65BA0C4-A299-4A03-A761-EC2DFE18B3B4}" destId="{CAAB7A92-E857-417D-8664-BDCD7D0AF21F}" srcOrd="0" destOrd="0" presId="urn:microsoft.com/office/officeart/2005/8/layout/vList5"/>
    <dgm:cxn modelId="{9A74E871-B886-449B-84B7-90D008B3A39B}" srcId="{7D979952-35EF-45C1-B0C8-257485921304}" destId="{5CB54605-7DC7-4B99-A663-7A437E68F872}" srcOrd="0" destOrd="0" parTransId="{40105F43-3F9B-4C6E-9E03-341962977EA8}" sibTransId="{3D032333-C910-4F34-9936-744CC7E611DD}"/>
    <dgm:cxn modelId="{FB34F6B9-F251-4822-9C59-609BB5C79F84}" type="presOf" srcId="{76737AA2-604A-4AA4-BD4E-F2F5C0C266D0}" destId="{CAAB7A92-E857-417D-8664-BDCD7D0AF21F}" srcOrd="0" destOrd="2" presId="urn:microsoft.com/office/officeart/2005/8/layout/vList5"/>
    <dgm:cxn modelId="{C128F8A2-9855-4D06-85A3-90BF0244EECA}" type="presOf" srcId="{D35FA2B0-4CB3-4C43-AB33-0AA214F053EF}" destId="{408B64AF-0D4F-45F6-8840-946CAEEB5873}" srcOrd="0" destOrd="2" presId="urn:microsoft.com/office/officeart/2005/8/layout/vList5"/>
    <dgm:cxn modelId="{ED505757-0CBA-4D4B-BE45-9D0757B62BCE}" srcId="{10573DA6-B4F8-4CFE-81C2-7B09318C46C4}" destId="{AA28F6E4-3A18-4E5A-AB94-ACADB2430FA6}" srcOrd="1" destOrd="0" parTransId="{DD0CE36B-7B58-4072-938D-13B8C8030AF2}" sibTransId="{821A1F34-FFC9-4AE7-A7FC-42C788F5336C}"/>
    <dgm:cxn modelId="{DCEE24A7-6498-43DE-ADAE-74E5FC181779}" type="presOf" srcId="{E633432C-6928-422C-8BA3-60220FDC7B6E}" destId="{408B64AF-0D4F-45F6-8840-946CAEEB5873}" srcOrd="0" destOrd="1" presId="urn:microsoft.com/office/officeart/2005/8/layout/vList5"/>
    <dgm:cxn modelId="{9DAC662C-FF97-4153-A1DE-349E175563FC}" type="presParOf" srcId="{A896853E-AF72-4497-83F2-59E860147FE8}" destId="{02D8D218-1DBF-4007-A4E7-E16C0189B7FE}" srcOrd="0" destOrd="0" presId="urn:microsoft.com/office/officeart/2005/8/layout/vList5"/>
    <dgm:cxn modelId="{B0C2EFAD-F932-4ED2-98DD-AEDE32116F10}" type="presParOf" srcId="{02D8D218-1DBF-4007-A4E7-E16C0189B7FE}" destId="{E329DC36-3129-4A75-AF78-B0A4C9D59C02}" srcOrd="0" destOrd="0" presId="urn:microsoft.com/office/officeart/2005/8/layout/vList5"/>
    <dgm:cxn modelId="{69BFD2F6-2D65-455A-8ACA-C62829BDA594}" type="presParOf" srcId="{02D8D218-1DBF-4007-A4E7-E16C0189B7FE}" destId="{408B64AF-0D4F-45F6-8840-946CAEEB5873}" srcOrd="1" destOrd="0" presId="urn:microsoft.com/office/officeart/2005/8/layout/vList5"/>
    <dgm:cxn modelId="{22327F62-32AE-46EB-83CB-27383179E220}" type="presParOf" srcId="{A896853E-AF72-4497-83F2-59E860147FE8}" destId="{F109C028-539B-4BA1-A5EB-337AA4A75965}" srcOrd="1" destOrd="0" presId="urn:microsoft.com/office/officeart/2005/8/layout/vList5"/>
    <dgm:cxn modelId="{1545BDFD-1C0D-4D8B-941E-45192DF25303}" type="presParOf" srcId="{A896853E-AF72-4497-83F2-59E860147FE8}" destId="{DA54ACC1-BC77-4E1E-931C-AB983754EFD2}" srcOrd="2" destOrd="0" presId="urn:microsoft.com/office/officeart/2005/8/layout/vList5"/>
    <dgm:cxn modelId="{34AA73D1-553D-48E4-8DA0-EFF3ECA1DACD}" type="presParOf" srcId="{DA54ACC1-BC77-4E1E-931C-AB983754EFD2}" destId="{50F6527E-A1D3-4188-9915-E6E6685C015E}" srcOrd="0" destOrd="0" presId="urn:microsoft.com/office/officeart/2005/8/layout/vList5"/>
    <dgm:cxn modelId="{92E6DB75-DEC5-4605-BE62-77EA0C826525}" type="presParOf" srcId="{DA54ACC1-BC77-4E1E-931C-AB983754EFD2}" destId="{21720A9F-BE78-43EF-ADD4-795833FC64BD}" srcOrd="1" destOrd="0" presId="urn:microsoft.com/office/officeart/2005/8/layout/vList5"/>
    <dgm:cxn modelId="{15947949-3CA1-4167-A287-A39D9999A5B5}" type="presParOf" srcId="{A896853E-AF72-4497-83F2-59E860147FE8}" destId="{2D12851B-9904-4D14-9067-F1FA318D607D}" srcOrd="3" destOrd="0" presId="urn:microsoft.com/office/officeart/2005/8/layout/vList5"/>
    <dgm:cxn modelId="{DFCAC97A-1DC8-4E6A-8E86-DFE9CADE69CE}" type="presParOf" srcId="{A896853E-AF72-4497-83F2-59E860147FE8}" destId="{87A46816-84A1-4A65-8C12-2B0AEEA56675}" srcOrd="4" destOrd="0" presId="urn:microsoft.com/office/officeart/2005/8/layout/vList5"/>
    <dgm:cxn modelId="{65CA1E81-E791-4958-999F-64A6C97DF14B}" type="presParOf" srcId="{87A46816-84A1-4A65-8C12-2B0AEEA56675}" destId="{2097B85C-DA07-496B-A8EF-074A1940F81F}" srcOrd="0" destOrd="0" presId="urn:microsoft.com/office/officeart/2005/8/layout/vList5"/>
    <dgm:cxn modelId="{6DAEDFF1-9D0D-46C5-9F86-C8A820183540}" type="presParOf" srcId="{87A46816-84A1-4A65-8C12-2B0AEEA56675}" destId="{CAAB7A92-E857-417D-8664-BDCD7D0AF21F}" srcOrd="1" destOrd="0" presId="urn:microsoft.com/office/officeart/2005/8/layout/vList5"/>
    <dgm:cxn modelId="{D6834634-60EB-47AB-A4EA-7EAF46FA7C02}" type="presParOf" srcId="{A896853E-AF72-4497-83F2-59E860147FE8}" destId="{326555FC-632D-4456-B22E-58713A8139E0}" srcOrd="5" destOrd="0" presId="urn:microsoft.com/office/officeart/2005/8/layout/vList5"/>
    <dgm:cxn modelId="{3E11822A-62F8-425C-AABF-C107B3FBCC1A}" type="presParOf" srcId="{A896853E-AF72-4497-83F2-59E860147FE8}" destId="{CDDA52BB-13D7-4E25-9700-9847AE99DC83}" srcOrd="6" destOrd="0" presId="urn:microsoft.com/office/officeart/2005/8/layout/vList5"/>
    <dgm:cxn modelId="{820CD066-A6DF-498A-BD76-F01A2F677042}" type="presParOf" srcId="{CDDA52BB-13D7-4E25-9700-9847AE99DC83}" destId="{5F95533E-C1B4-4437-BC51-EC6C690C081A}" srcOrd="0" destOrd="0" presId="urn:microsoft.com/office/officeart/2005/8/layout/vList5"/>
    <dgm:cxn modelId="{4ABA7C50-3E9F-4E0B-9581-FD9312806F04}" type="presParOf" srcId="{CDDA52BB-13D7-4E25-9700-9847AE99DC83}" destId="{FCECC078-2392-47EF-9D98-7FA33A150A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BFB4C6-F7C1-4771-A9C1-96A03F57AAB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6CF47FD-82F5-46B5-B5CE-B5010206C8A6}">
      <dgm:prSet phldrT="[Tekst]"/>
      <dgm:spPr/>
      <dgm:t>
        <a:bodyPr/>
        <a:lstStyle/>
        <a:p>
          <a:pPr rtl="0"/>
          <a:r>
            <a:rPr kumimoji="0" 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Cele finansowe działalności przedsiębiorstwa</a:t>
          </a:r>
          <a:endParaRPr lang="pl-PL" dirty="0"/>
        </a:p>
      </dgm:t>
    </dgm:pt>
    <dgm:pt modelId="{8B9CBD17-3C12-4357-9B7F-9E86970FBBCC}" type="parTrans" cxnId="{80FDE169-1307-4487-BB81-A87DFF6DDF44}">
      <dgm:prSet/>
      <dgm:spPr/>
      <dgm:t>
        <a:bodyPr/>
        <a:lstStyle/>
        <a:p>
          <a:endParaRPr lang="pl-PL"/>
        </a:p>
      </dgm:t>
    </dgm:pt>
    <dgm:pt modelId="{DD3549AA-EFDC-4843-86B2-23A04B5CFC61}" type="sibTrans" cxnId="{80FDE169-1307-4487-BB81-A87DFF6DDF44}">
      <dgm:prSet/>
      <dgm:spPr/>
      <dgm:t>
        <a:bodyPr/>
        <a:lstStyle/>
        <a:p>
          <a:endParaRPr lang="pl-PL"/>
        </a:p>
      </dgm:t>
    </dgm:pt>
    <dgm:pt modelId="{8C8B5D82-AE6C-4E73-8703-EC1ADF041BB5}">
      <dgm:prSet phldrT="[Tekst]"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Maksymalizacja bogactwa </a:t>
          </a:r>
          <a:endParaRPr kumimoji="0" lang="pl-PL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właścicieli</a:t>
          </a:r>
          <a:endParaRPr kumimoji="0" lang="pl-PL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endParaRPr lang="pl-PL" dirty="0"/>
        </a:p>
      </dgm:t>
    </dgm:pt>
    <dgm:pt modelId="{54A7DFFC-3E01-4769-9687-A5426B82BDCA}" type="parTrans" cxnId="{925DE4D5-55B5-4494-8AB0-A4A5DBE2A94D}">
      <dgm:prSet/>
      <dgm:spPr/>
      <dgm:t>
        <a:bodyPr/>
        <a:lstStyle/>
        <a:p>
          <a:endParaRPr lang="pl-PL"/>
        </a:p>
      </dgm:t>
    </dgm:pt>
    <dgm:pt modelId="{1BC631A6-D8FF-4E7B-9104-F8C4AAC0390E}" type="sibTrans" cxnId="{925DE4D5-55B5-4494-8AB0-A4A5DBE2A94D}">
      <dgm:prSet/>
      <dgm:spPr/>
      <dgm:t>
        <a:bodyPr/>
        <a:lstStyle/>
        <a:p>
          <a:endParaRPr lang="pl-PL"/>
        </a:p>
      </dgm:t>
    </dgm:pt>
    <dgm:pt modelId="{4986D2C9-D8EC-4DE5-AC73-16D039E3F2A1}">
      <dgm:prSet phldrT="[Tekst]" custT="1"/>
      <dgm:spPr/>
      <dgm:t>
        <a:bodyPr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Wartość przedsiębiorstwa </a:t>
          </a:r>
          <a:endParaRPr kumimoji="0" lang="pl-PL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endParaRPr lang="pl-PL" dirty="0"/>
        </a:p>
      </dgm:t>
    </dgm:pt>
    <dgm:pt modelId="{88072ACA-4796-42F5-96F6-AEC6CC0C67A6}" type="parTrans" cxnId="{B44F9BC7-CCA6-4125-AB4A-0C5B89BC4B16}">
      <dgm:prSet/>
      <dgm:spPr/>
      <dgm:t>
        <a:bodyPr/>
        <a:lstStyle/>
        <a:p>
          <a:endParaRPr lang="pl-PL"/>
        </a:p>
      </dgm:t>
    </dgm:pt>
    <dgm:pt modelId="{0C036EB8-2607-4076-962C-9C0936C86DB6}" type="sibTrans" cxnId="{B44F9BC7-CCA6-4125-AB4A-0C5B89BC4B16}">
      <dgm:prSet/>
      <dgm:spPr/>
      <dgm:t>
        <a:bodyPr/>
        <a:lstStyle/>
        <a:p>
          <a:endParaRPr lang="pl-PL"/>
        </a:p>
      </dgm:t>
    </dgm:pt>
    <dgm:pt modelId="{5E831582-A71A-4036-A805-6FEB31D909F0}">
      <dgm:prSet phldrT="[Tekst]" custT="1"/>
      <dgm:spPr/>
      <dgm:t>
        <a:bodyPr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Zapewnienie istnienia przedsiębiorstwa</a:t>
          </a:r>
          <a:endParaRPr kumimoji="0" lang="pl-PL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endParaRPr lang="pl-PL" dirty="0"/>
        </a:p>
      </dgm:t>
    </dgm:pt>
    <dgm:pt modelId="{D5AF05F5-F4C7-4E64-99B3-582F4E43743F}" type="parTrans" cxnId="{BEE87110-9F7B-47BB-B222-47BA302A88FF}">
      <dgm:prSet/>
      <dgm:spPr/>
      <dgm:t>
        <a:bodyPr/>
        <a:lstStyle/>
        <a:p>
          <a:endParaRPr lang="pl-PL"/>
        </a:p>
      </dgm:t>
    </dgm:pt>
    <dgm:pt modelId="{864924DB-EF2D-4CB4-8F90-382EA42A425B}" type="sibTrans" cxnId="{BEE87110-9F7B-47BB-B222-47BA302A88FF}">
      <dgm:prSet/>
      <dgm:spPr/>
      <dgm:t>
        <a:bodyPr/>
        <a:lstStyle/>
        <a:p>
          <a:endParaRPr lang="pl-PL"/>
        </a:p>
      </dgm:t>
    </dgm:pt>
    <dgm:pt modelId="{CD61C076-680A-4FC2-8F38-088EDFC2EDDD}">
      <dgm:prSet phldrT="[Tekst]" custT="1"/>
      <dgm:spPr/>
      <dgm:t>
        <a:bodyPr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Płynność finansowa </a:t>
          </a:r>
          <a:endParaRPr kumimoji="0" lang="pl-PL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endParaRPr lang="pl-PL" dirty="0"/>
        </a:p>
      </dgm:t>
    </dgm:pt>
    <dgm:pt modelId="{A1AB1E24-04D0-43F9-BC25-231934C6B7A7}" type="parTrans" cxnId="{D83B6E54-6D56-4588-93B9-97C729B160F1}">
      <dgm:prSet/>
      <dgm:spPr/>
      <dgm:t>
        <a:bodyPr/>
        <a:lstStyle/>
        <a:p>
          <a:endParaRPr lang="pl-PL"/>
        </a:p>
      </dgm:t>
    </dgm:pt>
    <dgm:pt modelId="{1AAC3AF8-0FF6-404E-B544-7B0596678CB2}" type="sibTrans" cxnId="{D83B6E54-6D56-4588-93B9-97C729B160F1}">
      <dgm:prSet/>
      <dgm:spPr/>
      <dgm:t>
        <a:bodyPr/>
        <a:lstStyle/>
        <a:p>
          <a:endParaRPr lang="pl-PL"/>
        </a:p>
      </dgm:t>
    </dgm:pt>
    <dgm:pt modelId="{DB19062F-B48E-488A-8493-FCADBF0ACD64}" type="pres">
      <dgm:prSet presAssocID="{9EBFB4C6-F7C1-4771-A9C1-96A03F57AA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C2D05DB5-AABD-4877-893C-6701C3DBE9CA}" type="pres">
      <dgm:prSet presAssocID="{76CF47FD-82F5-46B5-B5CE-B5010206C8A6}" presName="hierRoot1" presStyleCnt="0"/>
      <dgm:spPr/>
    </dgm:pt>
    <dgm:pt modelId="{6ECEF82E-525D-42CD-9747-40124606B40D}" type="pres">
      <dgm:prSet presAssocID="{76CF47FD-82F5-46B5-B5CE-B5010206C8A6}" presName="composite" presStyleCnt="0"/>
      <dgm:spPr/>
    </dgm:pt>
    <dgm:pt modelId="{54FC40AA-F9D8-4C43-AF13-F8803B9F225C}" type="pres">
      <dgm:prSet presAssocID="{76CF47FD-82F5-46B5-B5CE-B5010206C8A6}" presName="background" presStyleLbl="node0" presStyleIdx="0" presStyleCnt="1"/>
      <dgm:spPr/>
    </dgm:pt>
    <dgm:pt modelId="{067A1B6F-9E82-46F5-B6E3-C2A458534322}" type="pres">
      <dgm:prSet presAssocID="{76CF47FD-82F5-46B5-B5CE-B5010206C8A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85FBDB8-B7D3-4E41-95FB-89286652FDAA}" type="pres">
      <dgm:prSet presAssocID="{76CF47FD-82F5-46B5-B5CE-B5010206C8A6}" presName="hierChild2" presStyleCnt="0"/>
      <dgm:spPr/>
    </dgm:pt>
    <dgm:pt modelId="{4618A5C7-4FE3-4A8C-B038-A52B9C6CD6EE}" type="pres">
      <dgm:prSet presAssocID="{54A7DFFC-3E01-4769-9687-A5426B82BDCA}" presName="Name10" presStyleLbl="parChTrans1D2" presStyleIdx="0" presStyleCnt="2"/>
      <dgm:spPr/>
      <dgm:t>
        <a:bodyPr/>
        <a:lstStyle/>
        <a:p>
          <a:endParaRPr lang="pl-PL"/>
        </a:p>
      </dgm:t>
    </dgm:pt>
    <dgm:pt modelId="{E8DB315E-733D-45FC-B9E6-979C6EA8644A}" type="pres">
      <dgm:prSet presAssocID="{8C8B5D82-AE6C-4E73-8703-EC1ADF041BB5}" presName="hierRoot2" presStyleCnt="0"/>
      <dgm:spPr/>
    </dgm:pt>
    <dgm:pt modelId="{8FE9392B-98DF-4BD8-ACD4-6482031D0AC8}" type="pres">
      <dgm:prSet presAssocID="{8C8B5D82-AE6C-4E73-8703-EC1ADF041BB5}" presName="composite2" presStyleCnt="0"/>
      <dgm:spPr/>
    </dgm:pt>
    <dgm:pt modelId="{6EFC52F6-40F2-457A-91D7-FE5F29DCBF0B}" type="pres">
      <dgm:prSet presAssocID="{8C8B5D82-AE6C-4E73-8703-EC1ADF041BB5}" presName="background2" presStyleLbl="node2" presStyleIdx="0" presStyleCnt="2"/>
      <dgm:spPr/>
    </dgm:pt>
    <dgm:pt modelId="{F9B2F680-B528-43B6-9EEB-1433652588EF}" type="pres">
      <dgm:prSet presAssocID="{8C8B5D82-AE6C-4E73-8703-EC1ADF041BB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076D921-A516-44B9-BB56-C1BD04E1D867}" type="pres">
      <dgm:prSet presAssocID="{8C8B5D82-AE6C-4E73-8703-EC1ADF041BB5}" presName="hierChild3" presStyleCnt="0"/>
      <dgm:spPr/>
    </dgm:pt>
    <dgm:pt modelId="{332F1485-A361-4688-B0AE-91D4F09CAA15}" type="pres">
      <dgm:prSet presAssocID="{88072ACA-4796-42F5-96F6-AEC6CC0C67A6}" presName="Name17" presStyleLbl="parChTrans1D3" presStyleIdx="0" presStyleCnt="2"/>
      <dgm:spPr/>
      <dgm:t>
        <a:bodyPr/>
        <a:lstStyle/>
        <a:p>
          <a:endParaRPr lang="pl-PL"/>
        </a:p>
      </dgm:t>
    </dgm:pt>
    <dgm:pt modelId="{8A5EC9A9-7475-4599-A866-5268D26031FC}" type="pres">
      <dgm:prSet presAssocID="{4986D2C9-D8EC-4DE5-AC73-16D039E3F2A1}" presName="hierRoot3" presStyleCnt="0"/>
      <dgm:spPr/>
    </dgm:pt>
    <dgm:pt modelId="{49FD32F1-2B80-4B68-B3B6-3C5252BFBE7B}" type="pres">
      <dgm:prSet presAssocID="{4986D2C9-D8EC-4DE5-AC73-16D039E3F2A1}" presName="composite3" presStyleCnt="0"/>
      <dgm:spPr/>
    </dgm:pt>
    <dgm:pt modelId="{BD579854-93B0-41C3-8583-AEA699FB976B}" type="pres">
      <dgm:prSet presAssocID="{4986D2C9-D8EC-4DE5-AC73-16D039E3F2A1}" presName="background3" presStyleLbl="node3" presStyleIdx="0" presStyleCnt="2"/>
      <dgm:spPr/>
    </dgm:pt>
    <dgm:pt modelId="{D52E1D37-9EC2-48BE-95B9-DA8640DFE3DC}" type="pres">
      <dgm:prSet presAssocID="{4986D2C9-D8EC-4DE5-AC73-16D039E3F2A1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6FB63DC-E654-4FE1-8E06-2A3EB920FE29}" type="pres">
      <dgm:prSet presAssocID="{4986D2C9-D8EC-4DE5-AC73-16D039E3F2A1}" presName="hierChild4" presStyleCnt="0"/>
      <dgm:spPr/>
    </dgm:pt>
    <dgm:pt modelId="{26AC2CF5-4A73-41F5-8377-818B81A04306}" type="pres">
      <dgm:prSet presAssocID="{D5AF05F5-F4C7-4E64-99B3-582F4E43743F}" presName="Name10" presStyleLbl="parChTrans1D2" presStyleIdx="1" presStyleCnt="2"/>
      <dgm:spPr/>
      <dgm:t>
        <a:bodyPr/>
        <a:lstStyle/>
        <a:p>
          <a:endParaRPr lang="pl-PL"/>
        </a:p>
      </dgm:t>
    </dgm:pt>
    <dgm:pt modelId="{D81EC7B8-DAED-494E-9B0E-E51B17F69DE0}" type="pres">
      <dgm:prSet presAssocID="{5E831582-A71A-4036-A805-6FEB31D909F0}" presName="hierRoot2" presStyleCnt="0"/>
      <dgm:spPr/>
    </dgm:pt>
    <dgm:pt modelId="{83A8CE8B-34FF-4FF1-82D2-79C289EB721A}" type="pres">
      <dgm:prSet presAssocID="{5E831582-A71A-4036-A805-6FEB31D909F0}" presName="composite2" presStyleCnt="0"/>
      <dgm:spPr/>
    </dgm:pt>
    <dgm:pt modelId="{946CB03C-C8E2-42F0-BABB-8498D871E26E}" type="pres">
      <dgm:prSet presAssocID="{5E831582-A71A-4036-A805-6FEB31D909F0}" presName="background2" presStyleLbl="node2" presStyleIdx="1" presStyleCnt="2"/>
      <dgm:spPr/>
    </dgm:pt>
    <dgm:pt modelId="{0BD56C0F-4AFD-471D-990D-18430A58BB2E}" type="pres">
      <dgm:prSet presAssocID="{5E831582-A71A-4036-A805-6FEB31D909F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669A786-C4B0-4D3A-8381-7C413CA252C8}" type="pres">
      <dgm:prSet presAssocID="{5E831582-A71A-4036-A805-6FEB31D909F0}" presName="hierChild3" presStyleCnt="0"/>
      <dgm:spPr/>
    </dgm:pt>
    <dgm:pt modelId="{BD75074D-993F-4B05-8556-C06EDEB999DC}" type="pres">
      <dgm:prSet presAssocID="{A1AB1E24-04D0-43F9-BC25-231934C6B7A7}" presName="Name17" presStyleLbl="parChTrans1D3" presStyleIdx="1" presStyleCnt="2"/>
      <dgm:spPr/>
      <dgm:t>
        <a:bodyPr/>
        <a:lstStyle/>
        <a:p>
          <a:endParaRPr lang="pl-PL"/>
        </a:p>
      </dgm:t>
    </dgm:pt>
    <dgm:pt modelId="{CEBBC6B8-DA99-4B35-BE86-04DD8861EB5B}" type="pres">
      <dgm:prSet presAssocID="{CD61C076-680A-4FC2-8F38-088EDFC2EDDD}" presName="hierRoot3" presStyleCnt="0"/>
      <dgm:spPr/>
    </dgm:pt>
    <dgm:pt modelId="{76A20B31-7393-4964-B427-E6D247D368C3}" type="pres">
      <dgm:prSet presAssocID="{CD61C076-680A-4FC2-8F38-088EDFC2EDDD}" presName="composite3" presStyleCnt="0"/>
      <dgm:spPr/>
    </dgm:pt>
    <dgm:pt modelId="{9DC841A4-CD21-4FEC-99BD-99FD7160A69E}" type="pres">
      <dgm:prSet presAssocID="{CD61C076-680A-4FC2-8F38-088EDFC2EDDD}" presName="background3" presStyleLbl="node3" presStyleIdx="1" presStyleCnt="2"/>
      <dgm:spPr/>
    </dgm:pt>
    <dgm:pt modelId="{BBECD302-001E-499C-94C7-C0F34C892A8B}" type="pres">
      <dgm:prSet presAssocID="{CD61C076-680A-4FC2-8F38-088EDFC2EDDD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482108E-E51D-490D-9E8A-079E26C3480B}" type="pres">
      <dgm:prSet presAssocID="{CD61C076-680A-4FC2-8F38-088EDFC2EDDD}" presName="hierChild4" presStyleCnt="0"/>
      <dgm:spPr/>
    </dgm:pt>
  </dgm:ptLst>
  <dgm:cxnLst>
    <dgm:cxn modelId="{80FDE169-1307-4487-BB81-A87DFF6DDF44}" srcId="{9EBFB4C6-F7C1-4771-A9C1-96A03F57AAB2}" destId="{76CF47FD-82F5-46B5-B5CE-B5010206C8A6}" srcOrd="0" destOrd="0" parTransId="{8B9CBD17-3C12-4357-9B7F-9E86970FBBCC}" sibTransId="{DD3549AA-EFDC-4843-86B2-23A04B5CFC61}"/>
    <dgm:cxn modelId="{B44F9BC7-CCA6-4125-AB4A-0C5B89BC4B16}" srcId="{8C8B5D82-AE6C-4E73-8703-EC1ADF041BB5}" destId="{4986D2C9-D8EC-4DE5-AC73-16D039E3F2A1}" srcOrd="0" destOrd="0" parTransId="{88072ACA-4796-42F5-96F6-AEC6CC0C67A6}" sibTransId="{0C036EB8-2607-4076-962C-9C0936C86DB6}"/>
    <dgm:cxn modelId="{D67BB022-A4B5-4815-8684-864E9F2E5BA8}" type="presOf" srcId="{8C8B5D82-AE6C-4E73-8703-EC1ADF041BB5}" destId="{F9B2F680-B528-43B6-9EEB-1433652588EF}" srcOrd="0" destOrd="0" presId="urn:microsoft.com/office/officeart/2005/8/layout/hierarchy1"/>
    <dgm:cxn modelId="{925DE4D5-55B5-4494-8AB0-A4A5DBE2A94D}" srcId="{76CF47FD-82F5-46B5-B5CE-B5010206C8A6}" destId="{8C8B5D82-AE6C-4E73-8703-EC1ADF041BB5}" srcOrd="0" destOrd="0" parTransId="{54A7DFFC-3E01-4769-9687-A5426B82BDCA}" sibTransId="{1BC631A6-D8FF-4E7B-9104-F8C4AAC0390E}"/>
    <dgm:cxn modelId="{2D9584A7-4F03-47AB-BEBE-AC90050EC48B}" type="presOf" srcId="{88072ACA-4796-42F5-96F6-AEC6CC0C67A6}" destId="{332F1485-A361-4688-B0AE-91D4F09CAA15}" srcOrd="0" destOrd="0" presId="urn:microsoft.com/office/officeart/2005/8/layout/hierarchy1"/>
    <dgm:cxn modelId="{2133F920-151A-4BF4-B080-27B039BA5435}" type="presOf" srcId="{D5AF05F5-F4C7-4E64-99B3-582F4E43743F}" destId="{26AC2CF5-4A73-41F5-8377-818B81A04306}" srcOrd="0" destOrd="0" presId="urn:microsoft.com/office/officeart/2005/8/layout/hierarchy1"/>
    <dgm:cxn modelId="{7E108F5D-9AC3-4D91-A3B1-FCDD932DE1F4}" type="presOf" srcId="{76CF47FD-82F5-46B5-B5CE-B5010206C8A6}" destId="{067A1B6F-9E82-46F5-B6E3-C2A458534322}" srcOrd="0" destOrd="0" presId="urn:microsoft.com/office/officeart/2005/8/layout/hierarchy1"/>
    <dgm:cxn modelId="{2616BC32-FEE3-4824-B166-58C53467DFA6}" type="presOf" srcId="{A1AB1E24-04D0-43F9-BC25-231934C6B7A7}" destId="{BD75074D-993F-4B05-8556-C06EDEB999DC}" srcOrd="0" destOrd="0" presId="urn:microsoft.com/office/officeart/2005/8/layout/hierarchy1"/>
    <dgm:cxn modelId="{910161F4-26E9-4223-8AA9-A8D356CEA2C4}" type="presOf" srcId="{54A7DFFC-3E01-4769-9687-A5426B82BDCA}" destId="{4618A5C7-4FE3-4A8C-B038-A52B9C6CD6EE}" srcOrd="0" destOrd="0" presId="urn:microsoft.com/office/officeart/2005/8/layout/hierarchy1"/>
    <dgm:cxn modelId="{BEE87110-9F7B-47BB-B222-47BA302A88FF}" srcId="{76CF47FD-82F5-46B5-B5CE-B5010206C8A6}" destId="{5E831582-A71A-4036-A805-6FEB31D909F0}" srcOrd="1" destOrd="0" parTransId="{D5AF05F5-F4C7-4E64-99B3-582F4E43743F}" sibTransId="{864924DB-EF2D-4CB4-8F90-382EA42A425B}"/>
    <dgm:cxn modelId="{D83B6E54-6D56-4588-93B9-97C729B160F1}" srcId="{5E831582-A71A-4036-A805-6FEB31D909F0}" destId="{CD61C076-680A-4FC2-8F38-088EDFC2EDDD}" srcOrd="0" destOrd="0" parTransId="{A1AB1E24-04D0-43F9-BC25-231934C6B7A7}" sibTransId="{1AAC3AF8-0FF6-404E-B544-7B0596678CB2}"/>
    <dgm:cxn modelId="{20B97282-202F-41EA-A2CC-259F825CC74B}" type="presOf" srcId="{CD61C076-680A-4FC2-8F38-088EDFC2EDDD}" destId="{BBECD302-001E-499C-94C7-C0F34C892A8B}" srcOrd="0" destOrd="0" presId="urn:microsoft.com/office/officeart/2005/8/layout/hierarchy1"/>
    <dgm:cxn modelId="{4E02FA32-B80C-4AE4-BB76-E1A98D392A2B}" type="presOf" srcId="{4986D2C9-D8EC-4DE5-AC73-16D039E3F2A1}" destId="{D52E1D37-9EC2-48BE-95B9-DA8640DFE3DC}" srcOrd="0" destOrd="0" presId="urn:microsoft.com/office/officeart/2005/8/layout/hierarchy1"/>
    <dgm:cxn modelId="{F2589F59-03CA-40FA-A592-B4F10F2EC55D}" type="presOf" srcId="{9EBFB4C6-F7C1-4771-A9C1-96A03F57AAB2}" destId="{DB19062F-B48E-488A-8493-FCADBF0ACD64}" srcOrd="0" destOrd="0" presId="urn:microsoft.com/office/officeart/2005/8/layout/hierarchy1"/>
    <dgm:cxn modelId="{00EC0C35-4DF2-4BA9-A17B-7961D2634532}" type="presOf" srcId="{5E831582-A71A-4036-A805-6FEB31D909F0}" destId="{0BD56C0F-4AFD-471D-990D-18430A58BB2E}" srcOrd="0" destOrd="0" presId="urn:microsoft.com/office/officeart/2005/8/layout/hierarchy1"/>
    <dgm:cxn modelId="{35CDF817-139A-4E87-ADDD-6CD2A8B56AAE}" type="presParOf" srcId="{DB19062F-B48E-488A-8493-FCADBF0ACD64}" destId="{C2D05DB5-AABD-4877-893C-6701C3DBE9CA}" srcOrd="0" destOrd="0" presId="urn:microsoft.com/office/officeart/2005/8/layout/hierarchy1"/>
    <dgm:cxn modelId="{0626C4F0-DA15-4389-B4E1-80BEE83E68D7}" type="presParOf" srcId="{C2D05DB5-AABD-4877-893C-6701C3DBE9CA}" destId="{6ECEF82E-525D-42CD-9747-40124606B40D}" srcOrd="0" destOrd="0" presId="urn:microsoft.com/office/officeart/2005/8/layout/hierarchy1"/>
    <dgm:cxn modelId="{31AD9198-D6DE-452E-BE77-A9FE0091237E}" type="presParOf" srcId="{6ECEF82E-525D-42CD-9747-40124606B40D}" destId="{54FC40AA-F9D8-4C43-AF13-F8803B9F225C}" srcOrd="0" destOrd="0" presId="urn:microsoft.com/office/officeart/2005/8/layout/hierarchy1"/>
    <dgm:cxn modelId="{1AA4F446-AB15-4B73-ABA1-DB450F18D0E7}" type="presParOf" srcId="{6ECEF82E-525D-42CD-9747-40124606B40D}" destId="{067A1B6F-9E82-46F5-B6E3-C2A458534322}" srcOrd="1" destOrd="0" presId="urn:microsoft.com/office/officeart/2005/8/layout/hierarchy1"/>
    <dgm:cxn modelId="{362CA3EF-69E8-4016-998F-780D08B85F8B}" type="presParOf" srcId="{C2D05DB5-AABD-4877-893C-6701C3DBE9CA}" destId="{C85FBDB8-B7D3-4E41-95FB-89286652FDAA}" srcOrd="1" destOrd="0" presId="urn:microsoft.com/office/officeart/2005/8/layout/hierarchy1"/>
    <dgm:cxn modelId="{4EDCAA23-847B-4ADE-B575-1EF4954752C5}" type="presParOf" srcId="{C85FBDB8-B7D3-4E41-95FB-89286652FDAA}" destId="{4618A5C7-4FE3-4A8C-B038-A52B9C6CD6EE}" srcOrd="0" destOrd="0" presId="urn:microsoft.com/office/officeart/2005/8/layout/hierarchy1"/>
    <dgm:cxn modelId="{27C46240-1F69-4AFB-94E3-B85DA6A651C4}" type="presParOf" srcId="{C85FBDB8-B7D3-4E41-95FB-89286652FDAA}" destId="{E8DB315E-733D-45FC-B9E6-979C6EA8644A}" srcOrd="1" destOrd="0" presId="urn:microsoft.com/office/officeart/2005/8/layout/hierarchy1"/>
    <dgm:cxn modelId="{D6E9B21C-E18B-4DD2-BBAB-14CABB87CCD5}" type="presParOf" srcId="{E8DB315E-733D-45FC-B9E6-979C6EA8644A}" destId="{8FE9392B-98DF-4BD8-ACD4-6482031D0AC8}" srcOrd="0" destOrd="0" presId="urn:microsoft.com/office/officeart/2005/8/layout/hierarchy1"/>
    <dgm:cxn modelId="{837F050F-81B2-4BB5-8F3A-69408F95E7ED}" type="presParOf" srcId="{8FE9392B-98DF-4BD8-ACD4-6482031D0AC8}" destId="{6EFC52F6-40F2-457A-91D7-FE5F29DCBF0B}" srcOrd="0" destOrd="0" presId="urn:microsoft.com/office/officeart/2005/8/layout/hierarchy1"/>
    <dgm:cxn modelId="{4681BA2D-E381-4D45-9BFB-636928F8B342}" type="presParOf" srcId="{8FE9392B-98DF-4BD8-ACD4-6482031D0AC8}" destId="{F9B2F680-B528-43B6-9EEB-1433652588EF}" srcOrd="1" destOrd="0" presId="urn:microsoft.com/office/officeart/2005/8/layout/hierarchy1"/>
    <dgm:cxn modelId="{8A5B9065-D5E3-4A45-BB7F-207FD42B6010}" type="presParOf" srcId="{E8DB315E-733D-45FC-B9E6-979C6EA8644A}" destId="{F076D921-A516-44B9-BB56-C1BD04E1D867}" srcOrd="1" destOrd="0" presId="urn:microsoft.com/office/officeart/2005/8/layout/hierarchy1"/>
    <dgm:cxn modelId="{B2AC79B0-FE80-44C8-BAAD-8B696E3C9B47}" type="presParOf" srcId="{F076D921-A516-44B9-BB56-C1BD04E1D867}" destId="{332F1485-A361-4688-B0AE-91D4F09CAA15}" srcOrd="0" destOrd="0" presId="urn:microsoft.com/office/officeart/2005/8/layout/hierarchy1"/>
    <dgm:cxn modelId="{24C987E2-B866-4F1F-BD71-4153BF8E58D7}" type="presParOf" srcId="{F076D921-A516-44B9-BB56-C1BD04E1D867}" destId="{8A5EC9A9-7475-4599-A866-5268D26031FC}" srcOrd="1" destOrd="0" presId="urn:microsoft.com/office/officeart/2005/8/layout/hierarchy1"/>
    <dgm:cxn modelId="{B1D70656-1C05-4F51-BB62-6F3647EB9676}" type="presParOf" srcId="{8A5EC9A9-7475-4599-A866-5268D26031FC}" destId="{49FD32F1-2B80-4B68-B3B6-3C5252BFBE7B}" srcOrd="0" destOrd="0" presId="urn:microsoft.com/office/officeart/2005/8/layout/hierarchy1"/>
    <dgm:cxn modelId="{21D97EE9-EDFA-453B-9852-8102C0641702}" type="presParOf" srcId="{49FD32F1-2B80-4B68-B3B6-3C5252BFBE7B}" destId="{BD579854-93B0-41C3-8583-AEA699FB976B}" srcOrd="0" destOrd="0" presId="urn:microsoft.com/office/officeart/2005/8/layout/hierarchy1"/>
    <dgm:cxn modelId="{0DA3BEFA-5B45-473E-B484-D64297B6C286}" type="presParOf" srcId="{49FD32F1-2B80-4B68-B3B6-3C5252BFBE7B}" destId="{D52E1D37-9EC2-48BE-95B9-DA8640DFE3DC}" srcOrd="1" destOrd="0" presId="urn:microsoft.com/office/officeart/2005/8/layout/hierarchy1"/>
    <dgm:cxn modelId="{C576CA6F-55E8-4997-B249-C360AE589307}" type="presParOf" srcId="{8A5EC9A9-7475-4599-A866-5268D26031FC}" destId="{36FB63DC-E654-4FE1-8E06-2A3EB920FE29}" srcOrd="1" destOrd="0" presId="urn:microsoft.com/office/officeart/2005/8/layout/hierarchy1"/>
    <dgm:cxn modelId="{D3CCCFBF-A86B-478E-9659-6A39DDE5AD52}" type="presParOf" srcId="{C85FBDB8-B7D3-4E41-95FB-89286652FDAA}" destId="{26AC2CF5-4A73-41F5-8377-818B81A04306}" srcOrd="2" destOrd="0" presId="urn:microsoft.com/office/officeart/2005/8/layout/hierarchy1"/>
    <dgm:cxn modelId="{E8E69210-4607-4C95-9C29-DEA9449E3001}" type="presParOf" srcId="{C85FBDB8-B7D3-4E41-95FB-89286652FDAA}" destId="{D81EC7B8-DAED-494E-9B0E-E51B17F69DE0}" srcOrd="3" destOrd="0" presId="urn:microsoft.com/office/officeart/2005/8/layout/hierarchy1"/>
    <dgm:cxn modelId="{931038FE-1229-45F5-AC9E-B72D1B617F9C}" type="presParOf" srcId="{D81EC7B8-DAED-494E-9B0E-E51B17F69DE0}" destId="{83A8CE8B-34FF-4FF1-82D2-79C289EB721A}" srcOrd="0" destOrd="0" presId="urn:microsoft.com/office/officeart/2005/8/layout/hierarchy1"/>
    <dgm:cxn modelId="{4E3AB033-4236-4A72-A93D-D857019EBB0E}" type="presParOf" srcId="{83A8CE8B-34FF-4FF1-82D2-79C289EB721A}" destId="{946CB03C-C8E2-42F0-BABB-8498D871E26E}" srcOrd="0" destOrd="0" presId="urn:microsoft.com/office/officeart/2005/8/layout/hierarchy1"/>
    <dgm:cxn modelId="{6F0B8929-52EC-4103-8492-0134FD653CE2}" type="presParOf" srcId="{83A8CE8B-34FF-4FF1-82D2-79C289EB721A}" destId="{0BD56C0F-4AFD-471D-990D-18430A58BB2E}" srcOrd="1" destOrd="0" presId="urn:microsoft.com/office/officeart/2005/8/layout/hierarchy1"/>
    <dgm:cxn modelId="{6E07A94E-018F-4AB2-BEB0-9E883FE4B935}" type="presParOf" srcId="{D81EC7B8-DAED-494E-9B0E-E51B17F69DE0}" destId="{2669A786-C4B0-4D3A-8381-7C413CA252C8}" srcOrd="1" destOrd="0" presId="urn:microsoft.com/office/officeart/2005/8/layout/hierarchy1"/>
    <dgm:cxn modelId="{3C55C7F9-D294-4EEC-B66C-7364C31EDDB3}" type="presParOf" srcId="{2669A786-C4B0-4D3A-8381-7C413CA252C8}" destId="{BD75074D-993F-4B05-8556-C06EDEB999DC}" srcOrd="0" destOrd="0" presId="urn:microsoft.com/office/officeart/2005/8/layout/hierarchy1"/>
    <dgm:cxn modelId="{2CEF7267-66FC-4D46-90D6-7C40946BC1A4}" type="presParOf" srcId="{2669A786-C4B0-4D3A-8381-7C413CA252C8}" destId="{CEBBC6B8-DA99-4B35-BE86-04DD8861EB5B}" srcOrd="1" destOrd="0" presId="urn:microsoft.com/office/officeart/2005/8/layout/hierarchy1"/>
    <dgm:cxn modelId="{BF3BA283-9680-40A2-8D2F-C7E561D05914}" type="presParOf" srcId="{CEBBC6B8-DA99-4B35-BE86-04DD8861EB5B}" destId="{76A20B31-7393-4964-B427-E6D247D368C3}" srcOrd="0" destOrd="0" presId="urn:microsoft.com/office/officeart/2005/8/layout/hierarchy1"/>
    <dgm:cxn modelId="{BDC8FA71-5F68-4B98-9724-BA38EFB7FB71}" type="presParOf" srcId="{76A20B31-7393-4964-B427-E6D247D368C3}" destId="{9DC841A4-CD21-4FEC-99BD-99FD7160A69E}" srcOrd="0" destOrd="0" presId="urn:microsoft.com/office/officeart/2005/8/layout/hierarchy1"/>
    <dgm:cxn modelId="{B2E910F7-3066-4A48-A64C-98CA6FA5089E}" type="presParOf" srcId="{76A20B31-7393-4964-B427-E6D247D368C3}" destId="{BBECD302-001E-499C-94C7-C0F34C892A8B}" srcOrd="1" destOrd="0" presId="urn:microsoft.com/office/officeart/2005/8/layout/hierarchy1"/>
    <dgm:cxn modelId="{6FFDBFE6-3E71-45FF-9E52-E504D075B2B6}" type="presParOf" srcId="{CEBBC6B8-DA99-4B35-BE86-04DD8861EB5B}" destId="{0482108E-E51D-490D-9E8A-079E26C3480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574584-EA38-4875-A4D0-869B2F748B3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4936E7-C6D4-40D1-914C-432655A3B845}">
      <dgm:prSet phldrT="[Tekst]"/>
      <dgm:spPr/>
      <dgm:t>
        <a:bodyPr/>
        <a:lstStyle/>
        <a:p>
          <a:r>
            <a:rPr lang="pl-PL" dirty="0" smtClean="0"/>
            <a:t>Płynność finansowa </a:t>
          </a:r>
          <a:endParaRPr lang="pl-PL" dirty="0"/>
        </a:p>
      </dgm:t>
    </dgm:pt>
    <dgm:pt modelId="{AC893036-A9A4-45B3-BFB8-6125BE9682F1}" type="parTrans" cxnId="{D8F120B7-140A-4100-9CB5-3F0391850B56}">
      <dgm:prSet/>
      <dgm:spPr/>
      <dgm:t>
        <a:bodyPr/>
        <a:lstStyle/>
        <a:p>
          <a:endParaRPr lang="pl-PL"/>
        </a:p>
      </dgm:t>
    </dgm:pt>
    <dgm:pt modelId="{64EA78B4-F464-462F-84E1-56AFDA07838C}" type="sibTrans" cxnId="{D8F120B7-140A-4100-9CB5-3F0391850B56}">
      <dgm:prSet/>
      <dgm:spPr/>
      <dgm:t>
        <a:bodyPr/>
        <a:lstStyle/>
        <a:p>
          <a:endParaRPr lang="pl-PL"/>
        </a:p>
      </dgm:t>
    </dgm:pt>
    <dgm:pt modelId="{17944075-2B78-43C4-8AB9-A84CCECDB9DD}">
      <dgm:prSet phldrT="[Tekst]"/>
      <dgm:spPr/>
      <dgm:t>
        <a:bodyPr/>
        <a:lstStyle/>
        <a:p>
          <a:r>
            <a:rPr lang="pl-PL" dirty="0" smtClean="0"/>
            <a:t>Płynność płatnicza</a:t>
          </a:r>
          <a:endParaRPr lang="pl-PL" dirty="0"/>
        </a:p>
      </dgm:t>
    </dgm:pt>
    <dgm:pt modelId="{ED614B62-8793-4131-92A0-7586402C0351}" type="parTrans" cxnId="{3F3FEAC7-66DE-4B14-A23F-2A0AE6847AE9}">
      <dgm:prSet/>
      <dgm:spPr/>
      <dgm:t>
        <a:bodyPr/>
        <a:lstStyle/>
        <a:p>
          <a:endParaRPr lang="pl-PL"/>
        </a:p>
      </dgm:t>
    </dgm:pt>
    <dgm:pt modelId="{E6467CC3-2C72-40D3-BE6A-B5081521C596}" type="sibTrans" cxnId="{3F3FEAC7-66DE-4B14-A23F-2A0AE6847AE9}">
      <dgm:prSet/>
      <dgm:spPr/>
      <dgm:t>
        <a:bodyPr/>
        <a:lstStyle/>
        <a:p>
          <a:endParaRPr lang="pl-PL"/>
        </a:p>
      </dgm:t>
    </dgm:pt>
    <dgm:pt modelId="{834723CC-7C1F-41F9-BD0E-5AD14047F4F8}">
      <dgm:prSet phldrT="[Tekst]"/>
      <dgm:spPr/>
      <dgm:t>
        <a:bodyPr/>
        <a:lstStyle/>
        <a:p>
          <a:r>
            <a:rPr lang="pl-PL" dirty="0" smtClean="0"/>
            <a:t>Płynność strukturalna</a:t>
          </a:r>
          <a:endParaRPr lang="pl-PL" dirty="0"/>
        </a:p>
      </dgm:t>
    </dgm:pt>
    <dgm:pt modelId="{514D37CE-137B-46CF-8316-1E72F0C4C3D0}" type="parTrans" cxnId="{B635AA78-DC61-4E33-B494-DF04D4093BB1}">
      <dgm:prSet/>
      <dgm:spPr/>
      <dgm:t>
        <a:bodyPr/>
        <a:lstStyle/>
        <a:p>
          <a:endParaRPr lang="pl-PL"/>
        </a:p>
      </dgm:t>
    </dgm:pt>
    <dgm:pt modelId="{8C1085A2-077F-499C-AD55-0807DD263FC0}" type="sibTrans" cxnId="{B635AA78-DC61-4E33-B494-DF04D4093BB1}">
      <dgm:prSet/>
      <dgm:spPr/>
      <dgm:t>
        <a:bodyPr/>
        <a:lstStyle/>
        <a:p>
          <a:endParaRPr lang="pl-PL"/>
        </a:p>
      </dgm:t>
    </dgm:pt>
    <dgm:pt modelId="{15A58049-87F1-46E9-8054-9063A7DAABDD}">
      <dgm:prSet phldrT="[Tekst]"/>
      <dgm:spPr/>
      <dgm:t>
        <a:bodyPr/>
        <a:lstStyle/>
        <a:p>
          <a:r>
            <a:rPr lang="pl-PL" dirty="0" smtClean="0"/>
            <a:t>Płynność dynamiczna</a:t>
          </a:r>
          <a:endParaRPr lang="pl-PL" dirty="0"/>
        </a:p>
      </dgm:t>
    </dgm:pt>
    <dgm:pt modelId="{191A61D0-D0F9-4803-A6DB-9C91BD629431}" type="parTrans" cxnId="{C38B704B-AD7C-4D69-A4CC-276C0BFA8337}">
      <dgm:prSet/>
      <dgm:spPr/>
      <dgm:t>
        <a:bodyPr/>
        <a:lstStyle/>
        <a:p>
          <a:endParaRPr lang="pl-PL"/>
        </a:p>
      </dgm:t>
    </dgm:pt>
    <dgm:pt modelId="{DB18DA6D-5A17-4057-8D90-95763AA104AC}" type="sibTrans" cxnId="{C38B704B-AD7C-4D69-A4CC-276C0BFA8337}">
      <dgm:prSet/>
      <dgm:spPr/>
      <dgm:t>
        <a:bodyPr/>
        <a:lstStyle/>
        <a:p>
          <a:endParaRPr lang="pl-PL"/>
        </a:p>
      </dgm:t>
    </dgm:pt>
    <dgm:pt modelId="{F2A79219-918C-4D65-B97C-1038F1F7101B}" type="pres">
      <dgm:prSet presAssocID="{DC574584-EA38-4875-A4D0-869B2F748B3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F9F573C-ABBB-493E-AA35-66087F775D73}" type="pres">
      <dgm:prSet presAssocID="{784936E7-C6D4-40D1-914C-432655A3B845}" presName="hierRoot1" presStyleCnt="0">
        <dgm:presLayoutVars>
          <dgm:hierBranch val="init"/>
        </dgm:presLayoutVars>
      </dgm:prSet>
      <dgm:spPr/>
    </dgm:pt>
    <dgm:pt modelId="{1C9AB076-CD2E-41EB-A8A4-4AA33FB16084}" type="pres">
      <dgm:prSet presAssocID="{784936E7-C6D4-40D1-914C-432655A3B845}" presName="rootComposite1" presStyleCnt="0"/>
      <dgm:spPr/>
    </dgm:pt>
    <dgm:pt modelId="{F7445194-8BF1-4C03-99E0-6C26CFCB7028}" type="pres">
      <dgm:prSet presAssocID="{784936E7-C6D4-40D1-914C-432655A3B84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1F0E250-29DE-4457-90D6-53BDE0CC555C}" type="pres">
      <dgm:prSet presAssocID="{784936E7-C6D4-40D1-914C-432655A3B845}" presName="rootConnector1" presStyleLbl="node1" presStyleIdx="0" presStyleCnt="0"/>
      <dgm:spPr/>
      <dgm:t>
        <a:bodyPr/>
        <a:lstStyle/>
        <a:p>
          <a:endParaRPr lang="pl-PL"/>
        </a:p>
      </dgm:t>
    </dgm:pt>
    <dgm:pt modelId="{7B33F955-7F93-4142-8E02-799D74097D66}" type="pres">
      <dgm:prSet presAssocID="{784936E7-C6D4-40D1-914C-432655A3B845}" presName="hierChild2" presStyleCnt="0"/>
      <dgm:spPr/>
    </dgm:pt>
    <dgm:pt modelId="{2E32A687-1C49-4871-9767-AF74079BD292}" type="pres">
      <dgm:prSet presAssocID="{ED614B62-8793-4131-92A0-7586402C0351}" presName="Name37" presStyleLbl="parChTrans1D2" presStyleIdx="0" presStyleCnt="3"/>
      <dgm:spPr/>
      <dgm:t>
        <a:bodyPr/>
        <a:lstStyle/>
        <a:p>
          <a:endParaRPr lang="pl-PL"/>
        </a:p>
      </dgm:t>
    </dgm:pt>
    <dgm:pt modelId="{2E8B3DFE-59A8-4DBA-9E01-5093EA975733}" type="pres">
      <dgm:prSet presAssocID="{17944075-2B78-43C4-8AB9-A84CCECDB9DD}" presName="hierRoot2" presStyleCnt="0">
        <dgm:presLayoutVars>
          <dgm:hierBranch val="init"/>
        </dgm:presLayoutVars>
      </dgm:prSet>
      <dgm:spPr/>
    </dgm:pt>
    <dgm:pt modelId="{DA25F23B-A17E-4AA6-A2D9-3959A295C933}" type="pres">
      <dgm:prSet presAssocID="{17944075-2B78-43C4-8AB9-A84CCECDB9DD}" presName="rootComposite" presStyleCnt="0"/>
      <dgm:spPr/>
    </dgm:pt>
    <dgm:pt modelId="{A1ADC62D-1927-4B5A-A4A0-D44D63DBDD7A}" type="pres">
      <dgm:prSet presAssocID="{17944075-2B78-43C4-8AB9-A84CCECDB9D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3614A5B-5E28-4E59-96A4-F25C2F0EF1CA}" type="pres">
      <dgm:prSet presAssocID="{17944075-2B78-43C4-8AB9-A84CCECDB9DD}" presName="rootConnector" presStyleLbl="node2" presStyleIdx="0" presStyleCnt="3"/>
      <dgm:spPr/>
      <dgm:t>
        <a:bodyPr/>
        <a:lstStyle/>
        <a:p>
          <a:endParaRPr lang="pl-PL"/>
        </a:p>
      </dgm:t>
    </dgm:pt>
    <dgm:pt modelId="{CF9F1BEE-76F3-4E3B-B523-464B92DAB69E}" type="pres">
      <dgm:prSet presAssocID="{17944075-2B78-43C4-8AB9-A84CCECDB9DD}" presName="hierChild4" presStyleCnt="0"/>
      <dgm:spPr/>
    </dgm:pt>
    <dgm:pt modelId="{DEF04731-7C72-44FE-BDAB-682C57D3D08B}" type="pres">
      <dgm:prSet presAssocID="{17944075-2B78-43C4-8AB9-A84CCECDB9DD}" presName="hierChild5" presStyleCnt="0"/>
      <dgm:spPr/>
    </dgm:pt>
    <dgm:pt modelId="{A19F9CF9-E763-4422-B4FC-D4057426F05B}" type="pres">
      <dgm:prSet presAssocID="{514D37CE-137B-46CF-8316-1E72F0C4C3D0}" presName="Name37" presStyleLbl="parChTrans1D2" presStyleIdx="1" presStyleCnt="3"/>
      <dgm:spPr/>
      <dgm:t>
        <a:bodyPr/>
        <a:lstStyle/>
        <a:p>
          <a:endParaRPr lang="pl-PL"/>
        </a:p>
      </dgm:t>
    </dgm:pt>
    <dgm:pt modelId="{46792581-1BA5-4A32-AFA6-2CD1F7C99093}" type="pres">
      <dgm:prSet presAssocID="{834723CC-7C1F-41F9-BD0E-5AD14047F4F8}" presName="hierRoot2" presStyleCnt="0">
        <dgm:presLayoutVars>
          <dgm:hierBranch val="init"/>
        </dgm:presLayoutVars>
      </dgm:prSet>
      <dgm:spPr/>
    </dgm:pt>
    <dgm:pt modelId="{F642C2C4-C9F1-4E0F-AC4E-62C127922C5C}" type="pres">
      <dgm:prSet presAssocID="{834723CC-7C1F-41F9-BD0E-5AD14047F4F8}" presName="rootComposite" presStyleCnt="0"/>
      <dgm:spPr/>
    </dgm:pt>
    <dgm:pt modelId="{94F85980-7690-48E9-B70E-60F47F648160}" type="pres">
      <dgm:prSet presAssocID="{834723CC-7C1F-41F9-BD0E-5AD14047F4F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B71052A-7A20-4D2F-997E-AC69FC8A3E91}" type="pres">
      <dgm:prSet presAssocID="{834723CC-7C1F-41F9-BD0E-5AD14047F4F8}" presName="rootConnector" presStyleLbl="node2" presStyleIdx="1" presStyleCnt="3"/>
      <dgm:spPr/>
      <dgm:t>
        <a:bodyPr/>
        <a:lstStyle/>
        <a:p>
          <a:endParaRPr lang="pl-PL"/>
        </a:p>
      </dgm:t>
    </dgm:pt>
    <dgm:pt modelId="{3ACB6A8E-8CD1-4BFE-AD45-53E19C1E8A73}" type="pres">
      <dgm:prSet presAssocID="{834723CC-7C1F-41F9-BD0E-5AD14047F4F8}" presName="hierChild4" presStyleCnt="0"/>
      <dgm:spPr/>
    </dgm:pt>
    <dgm:pt modelId="{CD525A6E-9FC1-4633-9B08-CA587DB0C301}" type="pres">
      <dgm:prSet presAssocID="{834723CC-7C1F-41F9-BD0E-5AD14047F4F8}" presName="hierChild5" presStyleCnt="0"/>
      <dgm:spPr/>
    </dgm:pt>
    <dgm:pt modelId="{DF741699-BC1C-433F-A453-983F4CC41FEB}" type="pres">
      <dgm:prSet presAssocID="{191A61D0-D0F9-4803-A6DB-9C91BD629431}" presName="Name37" presStyleLbl="parChTrans1D2" presStyleIdx="2" presStyleCnt="3"/>
      <dgm:spPr/>
      <dgm:t>
        <a:bodyPr/>
        <a:lstStyle/>
        <a:p>
          <a:endParaRPr lang="pl-PL"/>
        </a:p>
      </dgm:t>
    </dgm:pt>
    <dgm:pt modelId="{23A320B6-DB02-4607-AE18-E6A5C3642567}" type="pres">
      <dgm:prSet presAssocID="{15A58049-87F1-46E9-8054-9063A7DAABDD}" presName="hierRoot2" presStyleCnt="0">
        <dgm:presLayoutVars>
          <dgm:hierBranch val="init"/>
        </dgm:presLayoutVars>
      </dgm:prSet>
      <dgm:spPr/>
    </dgm:pt>
    <dgm:pt modelId="{1132FB4B-B49C-413D-87DD-091B75BC7F3F}" type="pres">
      <dgm:prSet presAssocID="{15A58049-87F1-46E9-8054-9063A7DAABDD}" presName="rootComposite" presStyleCnt="0"/>
      <dgm:spPr/>
    </dgm:pt>
    <dgm:pt modelId="{DE7C73FF-EBE2-44A9-ADE5-492A54F5B689}" type="pres">
      <dgm:prSet presAssocID="{15A58049-87F1-46E9-8054-9063A7DAABD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7B36696-BD16-47E5-9D49-6E63DB4B8477}" type="pres">
      <dgm:prSet presAssocID="{15A58049-87F1-46E9-8054-9063A7DAABDD}" presName="rootConnector" presStyleLbl="node2" presStyleIdx="2" presStyleCnt="3"/>
      <dgm:spPr/>
      <dgm:t>
        <a:bodyPr/>
        <a:lstStyle/>
        <a:p>
          <a:endParaRPr lang="pl-PL"/>
        </a:p>
      </dgm:t>
    </dgm:pt>
    <dgm:pt modelId="{953DAFEE-9362-4D5F-AD67-BCE5099C411D}" type="pres">
      <dgm:prSet presAssocID="{15A58049-87F1-46E9-8054-9063A7DAABDD}" presName="hierChild4" presStyleCnt="0"/>
      <dgm:spPr/>
    </dgm:pt>
    <dgm:pt modelId="{DC40BA0D-8B7E-48A0-8BB3-A12441DA9D67}" type="pres">
      <dgm:prSet presAssocID="{15A58049-87F1-46E9-8054-9063A7DAABDD}" presName="hierChild5" presStyleCnt="0"/>
      <dgm:spPr/>
    </dgm:pt>
    <dgm:pt modelId="{604563D7-DBEF-472E-B1A1-E3714A9A97BB}" type="pres">
      <dgm:prSet presAssocID="{784936E7-C6D4-40D1-914C-432655A3B845}" presName="hierChild3" presStyleCnt="0"/>
      <dgm:spPr/>
    </dgm:pt>
  </dgm:ptLst>
  <dgm:cxnLst>
    <dgm:cxn modelId="{C38B704B-AD7C-4D69-A4CC-276C0BFA8337}" srcId="{784936E7-C6D4-40D1-914C-432655A3B845}" destId="{15A58049-87F1-46E9-8054-9063A7DAABDD}" srcOrd="2" destOrd="0" parTransId="{191A61D0-D0F9-4803-A6DB-9C91BD629431}" sibTransId="{DB18DA6D-5A17-4057-8D90-95763AA104AC}"/>
    <dgm:cxn modelId="{C713E554-EB6C-4994-9ACE-AB5B2DFCB513}" type="presOf" srcId="{15A58049-87F1-46E9-8054-9063A7DAABDD}" destId="{D7B36696-BD16-47E5-9D49-6E63DB4B8477}" srcOrd="1" destOrd="0" presId="urn:microsoft.com/office/officeart/2005/8/layout/orgChart1"/>
    <dgm:cxn modelId="{613EC550-2689-489E-B204-08417DFD4F29}" type="presOf" srcId="{17944075-2B78-43C4-8AB9-A84CCECDB9DD}" destId="{A3614A5B-5E28-4E59-96A4-F25C2F0EF1CA}" srcOrd="1" destOrd="0" presId="urn:microsoft.com/office/officeart/2005/8/layout/orgChart1"/>
    <dgm:cxn modelId="{9A963A04-26A3-44AF-911F-4691091C1614}" type="presOf" srcId="{784936E7-C6D4-40D1-914C-432655A3B845}" destId="{21F0E250-29DE-4457-90D6-53BDE0CC555C}" srcOrd="1" destOrd="0" presId="urn:microsoft.com/office/officeart/2005/8/layout/orgChart1"/>
    <dgm:cxn modelId="{7CBD4799-D04D-4489-B499-9AE116C1AB9A}" type="presOf" srcId="{ED614B62-8793-4131-92A0-7586402C0351}" destId="{2E32A687-1C49-4871-9767-AF74079BD292}" srcOrd="0" destOrd="0" presId="urn:microsoft.com/office/officeart/2005/8/layout/orgChart1"/>
    <dgm:cxn modelId="{4F03AEF7-011D-4188-B087-231F10869160}" type="presOf" srcId="{834723CC-7C1F-41F9-BD0E-5AD14047F4F8}" destId="{94F85980-7690-48E9-B70E-60F47F648160}" srcOrd="0" destOrd="0" presId="urn:microsoft.com/office/officeart/2005/8/layout/orgChart1"/>
    <dgm:cxn modelId="{CEF159E2-B960-4566-B519-964708977CEE}" type="presOf" srcId="{834723CC-7C1F-41F9-BD0E-5AD14047F4F8}" destId="{CB71052A-7A20-4D2F-997E-AC69FC8A3E91}" srcOrd="1" destOrd="0" presId="urn:microsoft.com/office/officeart/2005/8/layout/orgChart1"/>
    <dgm:cxn modelId="{B635AA78-DC61-4E33-B494-DF04D4093BB1}" srcId="{784936E7-C6D4-40D1-914C-432655A3B845}" destId="{834723CC-7C1F-41F9-BD0E-5AD14047F4F8}" srcOrd="1" destOrd="0" parTransId="{514D37CE-137B-46CF-8316-1E72F0C4C3D0}" sibTransId="{8C1085A2-077F-499C-AD55-0807DD263FC0}"/>
    <dgm:cxn modelId="{D8F120B7-140A-4100-9CB5-3F0391850B56}" srcId="{DC574584-EA38-4875-A4D0-869B2F748B3E}" destId="{784936E7-C6D4-40D1-914C-432655A3B845}" srcOrd="0" destOrd="0" parTransId="{AC893036-A9A4-45B3-BFB8-6125BE9682F1}" sibTransId="{64EA78B4-F464-462F-84E1-56AFDA07838C}"/>
    <dgm:cxn modelId="{3E3ACE7C-F753-4E34-8353-6FE21223F8D4}" type="presOf" srcId="{191A61D0-D0F9-4803-A6DB-9C91BD629431}" destId="{DF741699-BC1C-433F-A453-983F4CC41FEB}" srcOrd="0" destOrd="0" presId="urn:microsoft.com/office/officeart/2005/8/layout/orgChart1"/>
    <dgm:cxn modelId="{DDB06A68-982A-44B9-A66F-3A9F4E13BFDF}" type="presOf" srcId="{514D37CE-137B-46CF-8316-1E72F0C4C3D0}" destId="{A19F9CF9-E763-4422-B4FC-D4057426F05B}" srcOrd="0" destOrd="0" presId="urn:microsoft.com/office/officeart/2005/8/layout/orgChart1"/>
    <dgm:cxn modelId="{3F3FEAC7-66DE-4B14-A23F-2A0AE6847AE9}" srcId="{784936E7-C6D4-40D1-914C-432655A3B845}" destId="{17944075-2B78-43C4-8AB9-A84CCECDB9DD}" srcOrd="0" destOrd="0" parTransId="{ED614B62-8793-4131-92A0-7586402C0351}" sibTransId="{E6467CC3-2C72-40D3-BE6A-B5081521C596}"/>
    <dgm:cxn modelId="{CE8886F9-4156-450B-8E04-8CFAE6ECACEA}" type="presOf" srcId="{15A58049-87F1-46E9-8054-9063A7DAABDD}" destId="{DE7C73FF-EBE2-44A9-ADE5-492A54F5B689}" srcOrd="0" destOrd="0" presId="urn:microsoft.com/office/officeart/2005/8/layout/orgChart1"/>
    <dgm:cxn modelId="{3500183F-8435-4863-AFF3-AD1584808843}" type="presOf" srcId="{DC574584-EA38-4875-A4D0-869B2F748B3E}" destId="{F2A79219-918C-4D65-B97C-1038F1F7101B}" srcOrd="0" destOrd="0" presId="urn:microsoft.com/office/officeart/2005/8/layout/orgChart1"/>
    <dgm:cxn modelId="{EA485202-51B1-460B-AE46-51C1E7EE5787}" type="presOf" srcId="{17944075-2B78-43C4-8AB9-A84CCECDB9DD}" destId="{A1ADC62D-1927-4B5A-A4A0-D44D63DBDD7A}" srcOrd="0" destOrd="0" presId="urn:microsoft.com/office/officeart/2005/8/layout/orgChart1"/>
    <dgm:cxn modelId="{1DFE5357-27B3-412A-9C15-A9324E852541}" type="presOf" srcId="{784936E7-C6D4-40D1-914C-432655A3B845}" destId="{F7445194-8BF1-4C03-99E0-6C26CFCB7028}" srcOrd="0" destOrd="0" presId="urn:microsoft.com/office/officeart/2005/8/layout/orgChart1"/>
    <dgm:cxn modelId="{9A22BE60-2C90-4F53-909E-A8B49174C6AB}" type="presParOf" srcId="{F2A79219-918C-4D65-B97C-1038F1F7101B}" destId="{3F9F573C-ABBB-493E-AA35-66087F775D73}" srcOrd="0" destOrd="0" presId="urn:microsoft.com/office/officeart/2005/8/layout/orgChart1"/>
    <dgm:cxn modelId="{F7717461-F972-462C-8669-A134AC88CA29}" type="presParOf" srcId="{3F9F573C-ABBB-493E-AA35-66087F775D73}" destId="{1C9AB076-CD2E-41EB-A8A4-4AA33FB16084}" srcOrd="0" destOrd="0" presId="urn:microsoft.com/office/officeart/2005/8/layout/orgChart1"/>
    <dgm:cxn modelId="{0D18C3EC-02AC-4CF1-B1ED-2AF5D1B89338}" type="presParOf" srcId="{1C9AB076-CD2E-41EB-A8A4-4AA33FB16084}" destId="{F7445194-8BF1-4C03-99E0-6C26CFCB7028}" srcOrd="0" destOrd="0" presId="urn:microsoft.com/office/officeart/2005/8/layout/orgChart1"/>
    <dgm:cxn modelId="{A378A051-F838-4746-A2A9-AC006423B30B}" type="presParOf" srcId="{1C9AB076-CD2E-41EB-A8A4-4AA33FB16084}" destId="{21F0E250-29DE-4457-90D6-53BDE0CC555C}" srcOrd="1" destOrd="0" presId="urn:microsoft.com/office/officeart/2005/8/layout/orgChart1"/>
    <dgm:cxn modelId="{EF686A96-833C-41C7-AE76-3E424D45EFCA}" type="presParOf" srcId="{3F9F573C-ABBB-493E-AA35-66087F775D73}" destId="{7B33F955-7F93-4142-8E02-799D74097D66}" srcOrd="1" destOrd="0" presId="urn:microsoft.com/office/officeart/2005/8/layout/orgChart1"/>
    <dgm:cxn modelId="{3C9100B7-384A-4BDA-8E24-AAE5B91100C5}" type="presParOf" srcId="{7B33F955-7F93-4142-8E02-799D74097D66}" destId="{2E32A687-1C49-4871-9767-AF74079BD292}" srcOrd="0" destOrd="0" presId="urn:microsoft.com/office/officeart/2005/8/layout/orgChart1"/>
    <dgm:cxn modelId="{405EA2DC-D34C-4B40-BBC7-43A5578310FB}" type="presParOf" srcId="{7B33F955-7F93-4142-8E02-799D74097D66}" destId="{2E8B3DFE-59A8-4DBA-9E01-5093EA975733}" srcOrd="1" destOrd="0" presId="urn:microsoft.com/office/officeart/2005/8/layout/orgChart1"/>
    <dgm:cxn modelId="{90683B6F-19E8-4950-A1DA-606C625867B1}" type="presParOf" srcId="{2E8B3DFE-59A8-4DBA-9E01-5093EA975733}" destId="{DA25F23B-A17E-4AA6-A2D9-3959A295C933}" srcOrd="0" destOrd="0" presId="urn:microsoft.com/office/officeart/2005/8/layout/orgChart1"/>
    <dgm:cxn modelId="{DA237C06-C03B-4BC5-A933-41A5AD00D67A}" type="presParOf" srcId="{DA25F23B-A17E-4AA6-A2D9-3959A295C933}" destId="{A1ADC62D-1927-4B5A-A4A0-D44D63DBDD7A}" srcOrd="0" destOrd="0" presId="urn:microsoft.com/office/officeart/2005/8/layout/orgChart1"/>
    <dgm:cxn modelId="{407C79FF-DD79-4203-98D7-E1831B458BC5}" type="presParOf" srcId="{DA25F23B-A17E-4AA6-A2D9-3959A295C933}" destId="{A3614A5B-5E28-4E59-96A4-F25C2F0EF1CA}" srcOrd="1" destOrd="0" presId="urn:microsoft.com/office/officeart/2005/8/layout/orgChart1"/>
    <dgm:cxn modelId="{5AE08D06-B1E4-4A7E-8B13-C6C8E67D4F40}" type="presParOf" srcId="{2E8B3DFE-59A8-4DBA-9E01-5093EA975733}" destId="{CF9F1BEE-76F3-4E3B-B523-464B92DAB69E}" srcOrd="1" destOrd="0" presId="urn:microsoft.com/office/officeart/2005/8/layout/orgChart1"/>
    <dgm:cxn modelId="{4A31481F-FFEE-45BD-8C64-F18C5AAC49CB}" type="presParOf" srcId="{2E8B3DFE-59A8-4DBA-9E01-5093EA975733}" destId="{DEF04731-7C72-44FE-BDAB-682C57D3D08B}" srcOrd="2" destOrd="0" presId="urn:microsoft.com/office/officeart/2005/8/layout/orgChart1"/>
    <dgm:cxn modelId="{9FE2F476-8FFF-4183-BD83-0CEF8F7130D7}" type="presParOf" srcId="{7B33F955-7F93-4142-8E02-799D74097D66}" destId="{A19F9CF9-E763-4422-B4FC-D4057426F05B}" srcOrd="2" destOrd="0" presId="urn:microsoft.com/office/officeart/2005/8/layout/orgChart1"/>
    <dgm:cxn modelId="{7ED375FA-2DA1-4932-8C76-86092335D224}" type="presParOf" srcId="{7B33F955-7F93-4142-8E02-799D74097D66}" destId="{46792581-1BA5-4A32-AFA6-2CD1F7C99093}" srcOrd="3" destOrd="0" presId="urn:microsoft.com/office/officeart/2005/8/layout/orgChart1"/>
    <dgm:cxn modelId="{921AAE2D-7839-4789-B40B-2F35D83B1070}" type="presParOf" srcId="{46792581-1BA5-4A32-AFA6-2CD1F7C99093}" destId="{F642C2C4-C9F1-4E0F-AC4E-62C127922C5C}" srcOrd="0" destOrd="0" presId="urn:microsoft.com/office/officeart/2005/8/layout/orgChart1"/>
    <dgm:cxn modelId="{7EEC082D-FD3F-4A36-A448-95033316335D}" type="presParOf" srcId="{F642C2C4-C9F1-4E0F-AC4E-62C127922C5C}" destId="{94F85980-7690-48E9-B70E-60F47F648160}" srcOrd="0" destOrd="0" presId="urn:microsoft.com/office/officeart/2005/8/layout/orgChart1"/>
    <dgm:cxn modelId="{E7F1F891-1E06-4352-8684-6AF9B3A4C1B1}" type="presParOf" srcId="{F642C2C4-C9F1-4E0F-AC4E-62C127922C5C}" destId="{CB71052A-7A20-4D2F-997E-AC69FC8A3E91}" srcOrd="1" destOrd="0" presId="urn:microsoft.com/office/officeart/2005/8/layout/orgChart1"/>
    <dgm:cxn modelId="{D53A4E47-23D0-4CFD-805A-08A481E9668B}" type="presParOf" srcId="{46792581-1BA5-4A32-AFA6-2CD1F7C99093}" destId="{3ACB6A8E-8CD1-4BFE-AD45-53E19C1E8A73}" srcOrd="1" destOrd="0" presId="urn:microsoft.com/office/officeart/2005/8/layout/orgChart1"/>
    <dgm:cxn modelId="{4BAC19A5-B75D-4C7F-923B-64E595B1FF3A}" type="presParOf" srcId="{46792581-1BA5-4A32-AFA6-2CD1F7C99093}" destId="{CD525A6E-9FC1-4633-9B08-CA587DB0C301}" srcOrd="2" destOrd="0" presId="urn:microsoft.com/office/officeart/2005/8/layout/orgChart1"/>
    <dgm:cxn modelId="{6BBF44A5-05D6-4EA9-8B0E-97D2AAFF0B87}" type="presParOf" srcId="{7B33F955-7F93-4142-8E02-799D74097D66}" destId="{DF741699-BC1C-433F-A453-983F4CC41FEB}" srcOrd="4" destOrd="0" presId="urn:microsoft.com/office/officeart/2005/8/layout/orgChart1"/>
    <dgm:cxn modelId="{5EED0311-B688-4F21-9BEA-01219B765AA6}" type="presParOf" srcId="{7B33F955-7F93-4142-8E02-799D74097D66}" destId="{23A320B6-DB02-4607-AE18-E6A5C3642567}" srcOrd="5" destOrd="0" presId="urn:microsoft.com/office/officeart/2005/8/layout/orgChart1"/>
    <dgm:cxn modelId="{49DA7C0C-E97B-4A3E-91AF-EF9C991F1D0F}" type="presParOf" srcId="{23A320B6-DB02-4607-AE18-E6A5C3642567}" destId="{1132FB4B-B49C-413D-87DD-091B75BC7F3F}" srcOrd="0" destOrd="0" presId="urn:microsoft.com/office/officeart/2005/8/layout/orgChart1"/>
    <dgm:cxn modelId="{049F3970-3008-436C-910E-0F0912382DF3}" type="presParOf" srcId="{1132FB4B-B49C-413D-87DD-091B75BC7F3F}" destId="{DE7C73FF-EBE2-44A9-ADE5-492A54F5B689}" srcOrd="0" destOrd="0" presId="urn:microsoft.com/office/officeart/2005/8/layout/orgChart1"/>
    <dgm:cxn modelId="{DF1445F8-F6FD-409A-A5C8-743914452521}" type="presParOf" srcId="{1132FB4B-B49C-413D-87DD-091B75BC7F3F}" destId="{D7B36696-BD16-47E5-9D49-6E63DB4B8477}" srcOrd="1" destOrd="0" presId="urn:microsoft.com/office/officeart/2005/8/layout/orgChart1"/>
    <dgm:cxn modelId="{0B60FEB0-9219-46EA-9E93-D3819EB73D09}" type="presParOf" srcId="{23A320B6-DB02-4607-AE18-E6A5C3642567}" destId="{953DAFEE-9362-4D5F-AD67-BCE5099C411D}" srcOrd="1" destOrd="0" presId="urn:microsoft.com/office/officeart/2005/8/layout/orgChart1"/>
    <dgm:cxn modelId="{914F21F8-628B-4F0E-8204-775E2A2BBF9C}" type="presParOf" srcId="{23A320B6-DB02-4607-AE18-E6A5C3642567}" destId="{DC40BA0D-8B7E-48A0-8BB3-A12441DA9D67}" srcOrd="2" destOrd="0" presId="urn:microsoft.com/office/officeart/2005/8/layout/orgChart1"/>
    <dgm:cxn modelId="{F38DCFBD-0A84-4155-958E-73ACD21515E2}" type="presParOf" srcId="{3F9F573C-ABBB-493E-AA35-66087F775D73}" destId="{604563D7-DBEF-472E-B1A1-E3714A9A97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3BFF52-325C-47D9-92E2-16E94EFA7E5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2FAFE45-C857-4358-8FE3-8FE54B648644}">
      <dgm:prSet phldrT="[Tekst]"/>
      <dgm:spPr/>
      <dgm:t>
        <a:bodyPr/>
        <a:lstStyle/>
        <a:p>
          <a:r>
            <a:rPr lang="pl-PL" dirty="0" smtClean="0"/>
            <a:t>Płynność finansowa </a:t>
          </a:r>
          <a:br>
            <a:rPr lang="pl-PL" dirty="0" smtClean="0"/>
          </a:br>
          <a:r>
            <a:rPr lang="pl-PL" dirty="0" smtClean="0"/>
            <a:t>w świetle analizowanych źródeł informacyjnych </a:t>
          </a:r>
          <a:endParaRPr lang="pl-PL" dirty="0"/>
        </a:p>
      </dgm:t>
    </dgm:pt>
    <dgm:pt modelId="{B189C231-03BD-4E69-BBF8-CBF44DD217FA}" type="parTrans" cxnId="{337F7BBE-2B2F-4572-A11C-D568836C36B1}">
      <dgm:prSet/>
      <dgm:spPr/>
      <dgm:t>
        <a:bodyPr/>
        <a:lstStyle/>
        <a:p>
          <a:endParaRPr lang="pl-PL"/>
        </a:p>
      </dgm:t>
    </dgm:pt>
    <dgm:pt modelId="{51FE2410-FCE4-49A1-BEB3-7E89C6AB4350}" type="sibTrans" cxnId="{337F7BBE-2B2F-4572-A11C-D568836C36B1}">
      <dgm:prSet/>
      <dgm:spPr/>
      <dgm:t>
        <a:bodyPr/>
        <a:lstStyle/>
        <a:p>
          <a:endParaRPr lang="pl-PL"/>
        </a:p>
      </dgm:t>
    </dgm:pt>
    <dgm:pt modelId="{6FE1B3CF-55BA-443C-A977-E9E50BF8C40D}">
      <dgm:prSet phldrT="[Tekst]"/>
      <dgm:spPr/>
      <dgm:t>
        <a:bodyPr/>
        <a:lstStyle/>
        <a:p>
          <a:r>
            <a:rPr lang="pl-PL" dirty="0" smtClean="0"/>
            <a:t>Płynność statyczna </a:t>
          </a:r>
          <a:endParaRPr lang="pl-PL" dirty="0"/>
        </a:p>
      </dgm:t>
    </dgm:pt>
    <dgm:pt modelId="{89BD2BFB-0D07-422B-BE3F-07160822B4D4}" type="parTrans" cxnId="{8351F3EC-DF53-4218-93DB-E55716E61854}">
      <dgm:prSet/>
      <dgm:spPr/>
      <dgm:t>
        <a:bodyPr/>
        <a:lstStyle/>
        <a:p>
          <a:endParaRPr lang="pl-PL"/>
        </a:p>
      </dgm:t>
    </dgm:pt>
    <dgm:pt modelId="{1401C9F9-77C6-4AD9-85A0-9529AED8A1DE}" type="sibTrans" cxnId="{8351F3EC-DF53-4218-93DB-E55716E61854}">
      <dgm:prSet/>
      <dgm:spPr/>
      <dgm:t>
        <a:bodyPr/>
        <a:lstStyle/>
        <a:p>
          <a:endParaRPr lang="pl-PL"/>
        </a:p>
      </dgm:t>
    </dgm:pt>
    <dgm:pt modelId="{CF713C78-F882-4E0E-B1C7-429D3F098223}">
      <dgm:prSet phldrT="[Tekst]"/>
      <dgm:spPr/>
      <dgm:t>
        <a:bodyPr/>
        <a:lstStyle/>
        <a:p>
          <a:r>
            <a:rPr lang="pl-PL" dirty="0" smtClean="0"/>
            <a:t>Płynność dynamiczna </a:t>
          </a:r>
          <a:endParaRPr lang="pl-PL" dirty="0"/>
        </a:p>
      </dgm:t>
    </dgm:pt>
    <dgm:pt modelId="{C7E4A465-AA83-40CC-9319-A8BE85A76EC8}" type="parTrans" cxnId="{99868D2A-7C56-4512-85B8-6EFDF0AB2AFC}">
      <dgm:prSet/>
      <dgm:spPr/>
      <dgm:t>
        <a:bodyPr/>
        <a:lstStyle/>
        <a:p>
          <a:endParaRPr lang="pl-PL"/>
        </a:p>
      </dgm:t>
    </dgm:pt>
    <dgm:pt modelId="{ACF68C21-B92D-4F2C-AA88-D521F111B0CC}" type="sibTrans" cxnId="{99868D2A-7C56-4512-85B8-6EFDF0AB2AFC}">
      <dgm:prSet/>
      <dgm:spPr/>
      <dgm:t>
        <a:bodyPr/>
        <a:lstStyle/>
        <a:p>
          <a:endParaRPr lang="pl-PL"/>
        </a:p>
      </dgm:t>
    </dgm:pt>
    <dgm:pt modelId="{8061A208-52D2-411D-A976-24C177FD9826}" type="pres">
      <dgm:prSet presAssocID="{6A3BFF52-325C-47D9-92E2-16E94EFA7E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DF4722B2-9A47-46A6-ACB3-8CCDC4072C1B}" type="pres">
      <dgm:prSet presAssocID="{72FAFE45-C857-4358-8FE3-8FE54B648644}" presName="hierRoot1" presStyleCnt="0">
        <dgm:presLayoutVars>
          <dgm:hierBranch val="init"/>
        </dgm:presLayoutVars>
      </dgm:prSet>
      <dgm:spPr/>
    </dgm:pt>
    <dgm:pt modelId="{EC0ECB97-75A3-4A33-849A-5610BAB725BB}" type="pres">
      <dgm:prSet presAssocID="{72FAFE45-C857-4358-8FE3-8FE54B648644}" presName="rootComposite1" presStyleCnt="0"/>
      <dgm:spPr/>
    </dgm:pt>
    <dgm:pt modelId="{3408FAE2-1023-4182-8D91-5D3A876A3FEB}" type="pres">
      <dgm:prSet presAssocID="{72FAFE45-C857-4358-8FE3-8FE54B648644}" presName="rootText1" presStyleLbl="node0" presStyleIdx="0" presStyleCnt="1" custScaleX="14626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0495204-CEA7-4BBF-87D0-A7C020A8C8EA}" type="pres">
      <dgm:prSet presAssocID="{72FAFE45-C857-4358-8FE3-8FE54B648644}" presName="rootConnector1" presStyleLbl="node1" presStyleIdx="0" presStyleCnt="0"/>
      <dgm:spPr/>
      <dgm:t>
        <a:bodyPr/>
        <a:lstStyle/>
        <a:p>
          <a:endParaRPr lang="pl-PL"/>
        </a:p>
      </dgm:t>
    </dgm:pt>
    <dgm:pt modelId="{74E75EEC-6E7A-45DE-8E3C-7CA021802735}" type="pres">
      <dgm:prSet presAssocID="{72FAFE45-C857-4358-8FE3-8FE54B648644}" presName="hierChild2" presStyleCnt="0"/>
      <dgm:spPr/>
    </dgm:pt>
    <dgm:pt modelId="{3DC0BCC7-33F0-413A-9718-6622117B0DE2}" type="pres">
      <dgm:prSet presAssocID="{89BD2BFB-0D07-422B-BE3F-07160822B4D4}" presName="Name37" presStyleLbl="parChTrans1D2" presStyleIdx="0" presStyleCnt="2"/>
      <dgm:spPr/>
      <dgm:t>
        <a:bodyPr/>
        <a:lstStyle/>
        <a:p>
          <a:endParaRPr lang="pl-PL"/>
        </a:p>
      </dgm:t>
    </dgm:pt>
    <dgm:pt modelId="{816FDCAF-2AF9-461C-AAD8-6C270220E0DC}" type="pres">
      <dgm:prSet presAssocID="{6FE1B3CF-55BA-443C-A977-E9E50BF8C40D}" presName="hierRoot2" presStyleCnt="0">
        <dgm:presLayoutVars>
          <dgm:hierBranch val="init"/>
        </dgm:presLayoutVars>
      </dgm:prSet>
      <dgm:spPr/>
    </dgm:pt>
    <dgm:pt modelId="{A198849B-3E64-4783-8DB2-9D3C3FD752A4}" type="pres">
      <dgm:prSet presAssocID="{6FE1B3CF-55BA-443C-A977-E9E50BF8C40D}" presName="rootComposite" presStyleCnt="0"/>
      <dgm:spPr/>
    </dgm:pt>
    <dgm:pt modelId="{4B4042F7-3F68-4E08-8D50-0F9185914315}" type="pres">
      <dgm:prSet presAssocID="{6FE1B3CF-55BA-443C-A977-E9E50BF8C40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973D17B-F7DD-44DF-8283-44C9CACA3DB5}" type="pres">
      <dgm:prSet presAssocID="{6FE1B3CF-55BA-443C-A977-E9E50BF8C40D}" presName="rootConnector" presStyleLbl="node2" presStyleIdx="0" presStyleCnt="2"/>
      <dgm:spPr/>
      <dgm:t>
        <a:bodyPr/>
        <a:lstStyle/>
        <a:p>
          <a:endParaRPr lang="pl-PL"/>
        </a:p>
      </dgm:t>
    </dgm:pt>
    <dgm:pt modelId="{67BB7987-A286-4A8B-A1E6-BDF0AC285124}" type="pres">
      <dgm:prSet presAssocID="{6FE1B3CF-55BA-443C-A977-E9E50BF8C40D}" presName="hierChild4" presStyleCnt="0"/>
      <dgm:spPr/>
    </dgm:pt>
    <dgm:pt modelId="{1CCFB2C7-CA1D-43A1-AD85-E4EC5A82D3FF}" type="pres">
      <dgm:prSet presAssocID="{6FE1B3CF-55BA-443C-A977-E9E50BF8C40D}" presName="hierChild5" presStyleCnt="0"/>
      <dgm:spPr/>
    </dgm:pt>
    <dgm:pt modelId="{6CB31D73-F15A-450B-A934-833B2F76222C}" type="pres">
      <dgm:prSet presAssocID="{C7E4A465-AA83-40CC-9319-A8BE85A76EC8}" presName="Name37" presStyleLbl="parChTrans1D2" presStyleIdx="1" presStyleCnt="2"/>
      <dgm:spPr/>
      <dgm:t>
        <a:bodyPr/>
        <a:lstStyle/>
        <a:p>
          <a:endParaRPr lang="pl-PL"/>
        </a:p>
      </dgm:t>
    </dgm:pt>
    <dgm:pt modelId="{7B01CBB5-5AB7-4A16-8D80-937861FDB84D}" type="pres">
      <dgm:prSet presAssocID="{CF713C78-F882-4E0E-B1C7-429D3F098223}" presName="hierRoot2" presStyleCnt="0">
        <dgm:presLayoutVars>
          <dgm:hierBranch val="init"/>
        </dgm:presLayoutVars>
      </dgm:prSet>
      <dgm:spPr/>
    </dgm:pt>
    <dgm:pt modelId="{6E8F5B75-0E12-4BE6-9576-DBF4DAE0A872}" type="pres">
      <dgm:prSet presAssocID="{CF713C78-F882-4E0E-B1C7-429D3F098223}" presName="rootComposite" presStyleCnt="0"/>
      <dgm:spPr/>
    </dgm:pt>
    <dgm:pt modelId="{67E30016-D98F-4ABB-A9C5-9C3F3655A850}" type="pres">
      <dgm:prSet presAssocID="{CF713C78-F882-4E0E-B1C7-429D3F09822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9358583-2955-48C2-B013-A1CF106E9438}" type="pres">
      <dgm:prSet presAssocID="{CF713C78-F882-4E0E-B1C7-429D3F098223}" presName="rootConnector" presStyleLbl="node2" presStyleIdx="1" presStyleCnt="2"/>
      <dgm:spPr/>
      <dgm:t>
        <a:bodyPr/>
        <a:lstStyle/>
        <a:p>
          <a:endParaRPr lang="pl-PL"/>
        </a:p>
      </dgm:t>
    </dgm:pt>
    <dgm:pt modelId="{DD7864A1-B5BF-45E5-AE6F-07654B942755}" type="pres">
      <dgm:prSet presAssocID="{CF713C78-F882-4E0E-B1C7-429D3F098223}" presName="hierChild4" presStyleCnt="0"/>
      <dgm:spPr/>
    </dgm:pt>
    <dgm:pt modelId="{69E4B8BC-9B9A-4CB9-90AE-0B84595B9E36}" type="pres">
      <dgm:prSet presAssocID="{CF713C78-F882-4E0E-B1C7-429D3F098223}" presName="hierChild5" presStyleCnt="0"/>
      <dgm:spPr/>
    </dgm:pt>
    <dgm:pt modelId="{44815F4C-F8B4-4D98-8A17-438FFB28CE88}" type="pres">
      <dgm:prSet presAssocID="{72FAFE45-C857-4358-8FE3-8FE54B648644}" presName="hierChild3" presStyleCnt="0"/>
      <dgm:spPr/>
    </dgm:pt>
  </dgm:ptLst>
  <dgm:cxnLst>
    <dgm:cxn modelId="{337F7BBE-2B2F-4572-A11C-D568836C36B1}" srcId="{6A3BFF52-325C-47D9-92E2-16E94EFA7E53}" destId="{72FAFE45-C857-4358-8FE3-8FE54B648644}" srcOrd="0" destOrd="0" parTransId="{B189C231-03BD-4E69-BBF8-CBF44DD217FA}" sibTransId="{51FE2410-FCE4-49A1-BEB3-7E89C6AB4350}"/>
    <dgm:cxn modelId="{EC5CA2FE-99CC-41A5-A3DE-33C411D0494D}" type="presOf" srcId="{72FAFE45-C857-4358-8FE3-8FE54B648644}" destId="{3408FAE2-1023-4182-8D91-5D3A876A3FEB}" srcOrd="0" destOrd="0" presId="urn:microsoft.com/office/officeart/2005/8/layout/orgChart1"/>
    <dgm:cxn modelId="{9BF90B63-F02E-4A39-A8DE-2F41665F2863}" type="presOf" srcId="{6FE1B3CF-55BA-443C-A977-E9E50BF8C40D}" destId="{4B4042F7-3F68-4E08-8D50-0F9185914315}" srcOrd="0" destOrd="0" presId="urn:microsoft.com/office/officeart/2005/8/layout/orgChart1"/>
    <dgm:cxn modelId="{CFC3DA9C-1186-4E16-A4F5-300E67A878F5}" type="presOf" srcId="{72FAFE45-C857-4358-8FE3-8FE54B648644}" destId="{A0495204-CEA7-4BBF-87D0-A7C020A8C8EA}" srcOrd="1" destOrd="0" presId="urn:microsoft.com/office/officeart/2005/8/layout/orgChart1"/>
    <dgm:cxn modelId="{DCFC9F57-CB92-49A8-927D-47696240BA4D}" type="presOf" srcId="{CF713C78-F882-4E0E-B1C7-429D3F098223}" destId="{67E30016-D98F-4ABB-A9C5-9C3F3655A850}" srcOrd="0" destOrd="0" presId="urn:microsoft.com/office/officeart/2005/8/layout/orgChart1"/>
    <dgm:cxn modelId="{8351F3EC-DF53-4218-93DB-E55716E61854}" srcId="{72FAFE45-C857-4358-8FE3-8FE54B648644}" destId="{6FE1B3CF-55BA-443C-A977-E9E50BF8C40D}" srcOrd="0" destOrd="0" parTransId="{89BD2BFB-0D07-422B-BE3F-07160822B4D4}" sibTransId="{1401C9F9-77C6-4AD9-85A0-9529AED8A1DE}"/>
    <dgm:cxn modelId="{99868D2A-7C56-4512-85B8-6EFDF0AB2AFC}" srcId="{72FAFE45-C857-4358-8FE3-8FE54B648644}" destId="{CF713C78-F882-4E0E-B1C7-429D3F098223}" srcOrd="1" destOrd="0" parTransId="{C7E4A465-AA83-40CC-9319-A8BE85A76EC8}" sibTransId="{ACF68C21-B92D-4F2C-AA88-D521F111B0CC}"/>
    <dgm:cxn modelId="{3B712675-E2CC-44D6-9394-E2BE18BF5594}" type="presOf" srcId="{CF713C78-F882-4E0E-B1C7-429D3F098223}" destId="{09358583-2955-48C2-B013-A1CF106E9438}" srcOrd="1" destOrd="0" presId="urn:microsoft.com/office/officeart/2005/8/layout/orgChart1"/>
    <dgm:cxn modelId="{F606F969-DB23-4E01-A799-FDB055B84F2E}" type="presOf" srcId="{6A3BFF52-325C-47D9-92E2-16E94EFA7E53}" destId="{8061A208-52D2-411D-A976-24C177FD9826}" srcOrd="0" destOrd="0" presId="urn:microsoft.com/office/officeart/2005/8/layout/orgChart1"/>
    <dgm:cxn modelId="{D9F98FC8-A1BF-4FAC-89D7-44E3F4D6776E}" type="presOf" srcId="{89BD2BFB-0D07-422B-BE3F-07160822B4D4}" destId="{3DC0BCC7-33F0-413A-9718-6622117B0DE2}" srcOrd="0" destOrd="0" presId="urn:microsoft.com/office/officeart/2005/8/layout/orgChart1"/>
    <dgm:cxn modelId="{D85CCFDB-1CAC-42A0-A6BC-F046F66ACBA7}" type="presOf" srcId="{C7E4A465-AA83-40CC-9319-A8BE85A76EC8}" destId="{6CB31D73-F15A-450B-A934-833B2F76222C}" srcOrd="0" destOrd="0" presId="urn:microsoft.com/office/officeart/2005/8/layout/orgChart1"/>
    <dgm:cxn modelId="{51F3FE5F-F586-46A5-9D1B-5710ABBEDBAC}" type="presOf" srcId="{6FE1B3CF-55BA-443C-A977-E9E50BF8C40D}" destId="{8973D17B-F7DD-44DF-8283-44C9CACA3DB5}" srcOrd="1" destOrd="0" presId="urn:microsoft.com/office/officeart/2005/8/layout/orgChart1"/>
    <dgm:cxn modelId="{D2C91ABA-8C2E-4266-B17A-708A72FA698F}" type="presParOf" srcId="{8061A208-52D2-411D-A976-24C177FD9826}" destId="{DF4722B2-9A47-46A6-ACB3-8CCDC4072C1B}" srcOrd="0" destOrd="0" presId="urn:microsoft.com/office/officeart/2005/8/layout/orgChart1"/>
    <dgm:cxn modelId="{831158DA-4092-47ED-905A-69B07D935F84}" type="presParOf" srcId="{DF4722B2-9A47-46A6-ACB3-8CCDC4072C1B}" destId="{EC0ECB97-75A3-4A33-849A-5610BAB725BB}" srcOrd="0" destOrd="0" presId="urn:microsoft.com/office/officeart/2005/8/layout/orgChart1"/>
    <dgm:cxn modelId="{E69D5076-669A-4B3D-9542-A97D91BC28BE}" type="presParOf" srcId="{EC0ECB97-75A3-4A33-849A-5610BAB725BB}" destId="{3408FAE2-1023-4182-8D91-5D3A876A3FEB}" srcOrd="0" destOrd="0" presId="urn:microsoft.com/office/officeart/2005/8/layout/orgChart1"/>
    <dgm:cxn modelId="{37593C13-99A6-42A6-9694-648EE27817A9}" type="presParOf" srcId="{EC0ECB97-75A3-4A33-849A-5610BAB725BB}" destId="{A0495204-CEA7-4BBF-87D0-A7C020A8C8EA}" srcOrd="1" destOrd="0" presId="urn:microsoft.com/office/officeart/2005/8/layout/orgChart1"/>
    <dgm:cxn modelId="{2C0EE0EE-32A5-4847-AEEC-9BAE5E57428F}" type="presParOf" srcId="{DF4722B2-9A47-46A6-ACB3-8CCDC4072C1B}" destId="{74E75EEC-6E7A-45DE-8E3C-7CA021802735}" srcOrd="1" destOrd="0" presId="urn:microsoft.com/office/officeart/2005/8/layout/orgChart1"/>
    <dgm:cxn modelId="{82FD7D63-3E32-4E7B-B96E-70C9090BE126}" type="presParOf" srcId="{74E75EEC-6E7A-45DE-8E3C-7CA021802735}" destId="{3DC0BCC7-33F0-413A-9718-6622117B0DE2}" srcOrd="0" destOrd="0" presId="urn:microsoft.com/office/officeart/2005/8/layout/orgChart1"/>
    <dgm:cxn modelId="{53BF8D21-70E0-4780-A4E3-A4B1FB50BF2F}" type="presParOf" srcId="{74E75EEC-6E7A-45DE-8E3C-7CA021802735}" destId="{816FDCAF-2AF9-461C-AAD8-6C270220E0DC}" srcOrd="1" destOrd="0" presId="urn:microsoft.com/office/officeart/2005/8/layout/orgChart1"/>
    <dgm:cxn modelId="{A819F37D-C445-49E9-8792-CC9BCB3C8F73}" type="presParOf" srcId="{816FDCAF-2AF9-461C-AAD8-6C270220E0DC}" destId="{A198849B-3E64-4783-8DB2-9D3C3FD752A4}" srcOrd="0" destOrd="0" presId="urn:microsoft.com/office/officeart/2005/8/layout/orgChart1"/>
    <dgm:cxn modelId="{000E0732-F113-4DF9-A96C-730FE5172326}" type="presParOf" srcId="{A198849B-3E64-4783-8DB2-9D3C3FD752A4}" destId="{4B4042F7-3F68-4E08-8D50-0F9185914315}" srcOrd="0" destOrd="0" presId="urn:microsoft.com/office/officeart/2005/8/layout/orgChart1"/>
    <dgm:cxn modelId="{655A452B-69F2-4E04-BE8E-261609EE510C}" type="presParOf" srcId="{A198849B-3E64-4783-8DB2-9D3C3FD752A4}" destId="{8973D17B-F7DD-44DF-8283-44C9CACA3DB5}" srcOrd="1" destOrd="0" presId="urn:microsoft.com/office/officeart/2005/8/layout/orgChart1"/>
    <dgm:cxn modelId="{40543FD2-61B9-4387-A383-8E94F3204048}" type="presParOf" srcId="{816FDCAF-2AF9-461C-AAD8-6C270220E0DC}" destId="{67BB7987-A286-4A8B-A1E6-BDF0AC285124}" srcOrd="1" destOrd="0" presId="urn:microsoft.com/office/officeart/2005/8/layout/orgChart1"/>
    <dgm:cxn modelId="{6560DB00-C8DD-4EF3-9607-5A73BEE7B769}" type="presParOf" srcId="{816FDCAF-2AF9-461C-AAD8-6C270220E0DC}" destId="{1CCFB2C7-CA1D-43A1-AD85-E4EC5A82D3FF}" srcOrd="2" destOrd="0" presId="urn:microsoft.com/office/officeart/2005/8/layout/orgChart1"/>
    <dgm:cxn modelId="{033F09D3-AF18-4F99-A237-345F7D6FD8DB}" type="presParOf" srcId="{74E75EEC-6E7A-45DE-8E3C-7CA021802735}" destId="{6CB31D73-F15A-450B-A934-833B2F76222C}" srcOrd="2" destOrd="0" presId="urn:microsoft.com/office/officeart/2005/8/layout/orgChart1"/>
    <dgm:cxn modelId="{42BAEE12-7442-4FB2-91AC-311BF4E0F209}" type="presParOf" srcId="{74E75EEC-6E7A-45DE-8E3C-7CA021802735}" destId="{7B01CBB5-5AB7-4A16-8D80-937861FDB84D}" srcOrd="3" destOrd="0" presId="urn:microsoft.com/office/officeart/2005/8/layout/orgChart1"/>
    <dgm:cxn modelId="{0EC8D39A-ADFF-4F44-9C4B-6840F5AF44B9}" type="presParOf" srcId="{7B01CBB5-5AB7-4A16-8D80-937861FDB84D}" destId="{6E8F5B75-0E12-4BE6-9576-DBF4DAE0A872}" srcOrd="0" destOrd="0" presId="urn:microsoft.com/office/officeart/2005/8/layout/orgChart1"/>
    <dgm:cxn modelId="{59FBC3B8-D143-403C-BEEF-55F9523613D0}" type="presParOf" srcId="{6E8F5B75-0E12-4BE6-9576-DBF4DAE0A872}" destId="{67E30016-D98F-4ABB-A9C5-9C3F3655A850}" srcOrd="0" destOrd="0" presId="urn:microsoft.com/office/officeart/2005/8/layout/orgChart1"/>
    <dgm:cxn modelId="{2B97F2E0-1694-4F67-AD94-B5CF044EF9E2}" type="presParOf" srcId="{6E8F5B75-0E12-4BE6-9576-DBF4DAE0A872}" destId="{09358583-2955-48C2-B013-A1CF106E9438}" srcOrd="1" destOrd="0" presId="urn:microsoft.com/office/officeart/2005/8/layout/orgChart1"/>
    <dgm:cxn modelId="{CEE27D06-0469-4061-B7B8-C4C648CDDB45}" type="presParOf" srcId="{7B01CBB5-5AB7-4A16-8D80-937861FDB84D}" destId="{DD7864A1-B5BF-45E5-AE6F-07654B942755}" srcOrd="1" destOrd="0" presId="urn:microsoft.com/office/officeart/2005/8/layout/orgChart1"/>
    <dgm:cxn modelId="{99C2B6D2-F26F-4450-B6DC-8DAE50CA5219}" type="presParOf" srcId="{7B01CBB5-5AB7-4A16-8D80-937861FDB84D}" destId="{69E4B8BC-9B9A-4CB9-90AE-0B84595B9E36}" srcOrd="2" destOrd="0" presId="urn:microsoft.com/office/officeart/2005/8/layout/orgChart1"/>
    <dgm:cxn modelId="{AC722F43-9C14-4789-88C9-B77E1AF0AACF}" type="presParOf" srcId="{DF4722B2-9A47-46A6-ACB3-8CCDC4072C1B}" destId="{44815F4C-F8B4-4D98-8A17-438FFB28CE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61CA56-8407-4BA8-AB61-D3E4C3E7D83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19698CF-B9D4-4E73-9AF0-58C45DA64965}">
      <dgm:prSet phldrT="[Tekst]"/>
      <dgm:spPr/>
      <dgm:t>
        <a:bodyPr/>
        <a:lstStyle/>
        <a:p>
          <a:r>
            <a:rPr lang="pl-PL" dirty="0" smtClean="0"/>
            <a:t>Wartość majątkowa </a:t>
          </a:r>
          <a:endParaRPr lang="pl-PL" dirty="0"/>
        </a:p>
      </dgm:t>
    </dgm:pt>
    <dgm:pt modelId="{A9EA7462-5155-4A22-8FC9-DFE0545D2404}" type="parTrans" cxnId="{E390F563-C0C3-4C9A-9B2E-A3B75EB9D984}">
      <dgm:prSet/>
      <dgm:spPr/>
      <dgm:t>
        <a:bodyPr/>
        <a:lstStyle/>
        <a:p>
          <a:endParaRPr lang="pl-PL"/>
        </a:p>
      </dgm:t>
    </dgm:pt>
    <dgm:pt modelId="{7E8DE2A2-74DE-46F7-B59A-E6688502A0F3}" type="sibTrans" cxnId="{E390F563-C0C3-4C9A-9B2E-A3B75EB9D984}">
      <dgm:prSet/>
      <dgm:spPr/>
      <dgm:t>
        <a:bodyPr/>
        <a:lstStyle/>
        <a:p>
          <a:endParaRPr lang="pl-PL"/>
        </a:p>
      </dgm:t>
    </dgm:pt>
    <dgm:pt modelId="{CBC1E981-988B-49AB-9630-197CAC165E4B}">
      <dgm:prSet phldrT="[Tekst]" custT="1"/>
      <dgm:spPr/>
      <dgm:t>
        <a:bodyPr/>
        <a:lstStyle/>
        <a:p>
          <a:r>
            <a:rPr lang="pl-PL" sz="1800" b="1" i="1" dirty="0" smtClean="0"/>
            <a:t>wartość majątkowa przedsiębiorstwa oparta na wartości nakładów </a:t>
          </a:r>
          <a:r>
            <a:rPr lang="pl-PL" sz="1800" dirty="0" smtClean="0"/>
            <a:t>poniesionych na jego stworzenie - w zależności od punktu odniesienia tych nakładów mówi się o wartości historycznej bądź też wartości reprodukcyjnej</a:t>
          </a:r>
          <a:endParaRPr lang="pl-PL" dirty="0"/>
        </a:p>
      </dgm:t>
    </dgm:pt>
    <dgm:pt modelId="{4C5C1F5E-79D1-4439-AABE-FA1671C8FD74}" type="parTrans" cxnId="{B06B067A-BF82-4F55-ABA2-E08D39B029F2}">
      <dgm:prSet/>
      <dgm:spPr/>
      <dgm:t>
        <a:bodyPr/>
        <a:lstStyle/>
        <a:p>
          <a:endParaRPr lang="pl-PL"/>
        </a:p>
      </dgm:t>
    </dgm:pt>
    <dgm:pt modelId="{88B2DD13-D2D3-4EF6-9154-F6643D512087}" type="sibTrans" cxnId="{B06B067A-BF82-4F55-ABA2-E08D39B029F2}">
      <dgm:prSet/>
      <dgm:spPr/>
      <dgm:t>
        <a:bodyPr/>
        <a:lstStyle/>
        <a:p>
          <a:endParaRPr lang="pl-PL"/>
        </a:p>
      </dgm:t>
    </dgm:pt>
    <dgm:pt modelId="{798D41F0-F044-430F-9D4D-4C86DACCEE06}">
      <dgm:prSet phldrT="[Tekst]"/>
      <dgm:spPr/>
      <dgm:t>
        <a:bodyPr/>
        <a:lstStyle/>
        <a:p>
          <a:r>
            <a:rPr lang="pl-PL" dirty="0" smtClean="0"/>
            <a:t>Wartość ekonomiczna </a:t>
          </a:r>
          <a:endParaRPr lang="pl-PL" dirty="0"/>
        </a:p>
      </dgm:t>
    </dgm:pt>
    <dgm:pt modelId="{F85B10AE-6F45-43A9-8822-18A8E2032450}" type="parTrans" cxnId="{CA49E9FA-8A8C-4FF1-852F-5988FEDBC954}">
      <dgm:prSet/>
      <dgm:spPr/>
      <dgm:t>
        <a:bodyPr/>
        <a:lstStyle/>
        <a:p>
          <a:endParaRPr lang="pl-PL"/>
        </a:p>
      </dgm:t>
    </dgm:pt>
    <dgm:pt modelId="{8A734BD5-C6E3-4BF8-9EF8-201FAA3B72E8}" type="sibTrans" cxnId="{CA49E9FA-8A8C-4FF1-852F-5988FEDBC954}">
      <dgm:prSet/>
      <dgm:spPr/>
      <dgm:t>
        <a:bodyPr/>
        <a:lstStyle/>
        <a:p>
          <a:endParaRPr lang="pl-PL"/>
        </a:p>
      </dgm:t>
    </dgm:pt>
    <dgm:pt modelId="{CCC68290-2BAB-4E48-B23D-5DD33E63A748}">
      <dgm:prSet phldrT="[Teks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800" b="1" i="1" dirty="0" smtClean="0"/>
            <a:t>wartość ekonomiczna przedsiębiorstwa ( ang. </a:t>
          </a:r>
          <a:r>
            <a:rPr lang="pl-PL" sz="1800" b="1" i="1" dirty="0" err="1" smtClean="0"/>
            <a:t>economic</a:t>
          </a:r>
          <a:r>
            <a:rPr lang="pl-PL" sz="1800" b="1" i="1" dirty="0" smtClean="0"/>
            <a:t> </a:t>
          </a:r>
          <a:r>
            <a:rPr lang="pl-PL" sz="1800" b="1" i="1" dirty="0" err="1" smtClean="0"/>
            <a:t>value</a:t>
          </a:r>
          <a:r>
            <a:rPr lang="pl-PL" sz="1800" b="1" i="1" dirty="0" smtClean="0"/>
            <a:t>, </a:t>
          </a:r>
          <a:r>
            <a:rPr lang="pl-PL" sz="1800" b="1" i="1" dirty="0" err="1" smtClean="0"/>
            <a:t>going-concern</a:t>
          </a:r>
          <a:r>
            <a:rPr lang="pl-PL" sz="1800" b="1" i="1" dirty="0" smtClean="0"/>
            <a:t> </a:t>
          </a:r>
          <a:r>
            <a:rPr lang="pl-PL" sz="1800" b="1" i="1" dirty="0" err="1" smtClean="0"/>
            <a:t>value</a:t>
          </a:r>
          <a:r>
            <a:rPr lang="pl-PL" sz="1800" b="1" i="1" dirty="0" smtClean="0"/>
            <a:t>) </a:t>
          </a:r>
          <a:r>
            <a:rPr lang="pl-PL" sz="1800" dirty="0" smtClean="0"/>
            <a:t>- opartą na kategorii wartości użytkowej i wynikających z niej pożytków.</a:t>
          </a:r>
        </a:p>
        <a:p>
          <a:pPr marL="228600" indent="0" defTabSz="1200150">
            <a:spcBef>
              <a:spcPct val="0"/>
            </a:spcBef>
            <a:spcAft>
              <a:spcPct val="15000"/>
            </a:spcAft>
            <a:buNone/>
          </a:pPr>
          <a:endParaRPr lang="pl-PL" dirty="0"/>
        </a:p>
      </dgm:t>
    </dgm:pt>
    <dgm:pt modelId="{55357129-C855-47F3-879C-2ACD00C4BA8A}" type="parTrans" cxnId="{A6C34FF7-6647-40D8-98B0-B9477704605C}">
      <dgm:prSet/>
      <dgm:spPr/>
      <dgm:t>
        <a:bodyPr/>
        <a:lstStyle/>
        <a:p>
          <a:endParaRPr lang="pl-PL"/>
        </a:p>
      </dgm:t>
    </dgm:pt>
    <dgm:pt modelId="{2A09865C-2852-4A62-805E-8726B550A4C2}" type="sibTrans" cxnId="{A6C34FF7-6647-40D8-98B0-B9477704605C}">
      <dgm:prSet/>
      <dgm:spPr/>
      <dgm:t>
        <a:bodyPr/>
        <a:lstStyle/>
        <a:p>
          <a:endParaRPr lang="pl-PL"/>
        </a:p>
      </dgm:t>
    </dgm:pt>
    <dgm:pt modelId="{D0AD8FF5-4CD8-476F-9C64-E25ACED7E684}">
      <dgm:prSet phldrT="[Tekst]"/>
      <dgm:spPr/>
      <dgm:t>
        <a:bodyPr/>
        <a:lstStyle/>
        <a:p>
          <a:r>
            <a:rPr lang="pl-PL" dirty="0" smtClean="0"/>
            <a:t>Wartość rynkowa</a:t>
          </a:r>
          <a:endParaRPr lang="pl-PL" dirty="0"/>
        </a:p>
      </dgm:t>
    </dgm:pt>
    <dgm:pt modelId="{14BD9158-C690-4F7B-AF2C-3CDD65D89B0E}" type="parTrans" cxnId="{E90FC24D-F51A-43F1-A0FB-7B82042E73C2}">
      <dgm:prSet/>
      <dgm:spPr/>
      <dgm:t>
        <a:bodyPr/>
        <a:lstStyle/>
        <a:p>
          <a:endParaRPr lang="pl-PL"/>
        </a:p>
      </dgm:t>
    </dgm:pt>
    <dgm:pt modelId="{F6C38C64-D2A8-4250-A19A-E797F45E0FBD}" type="sibTrans" cxnId="{E90FC24D-F51A-43F1-A0FB-7B82042E73C2}">
      <dgm:prSet/>
      <dgm:spPr/>
      <dgm:t>
        <a:bodyPr/>
        <a:lstStyle/>
        <a:p>
          <a:endParaRPr lang="pl-PL"/>
        </a:p>
      </dgm:t>
    </dgm:pt>
    <dgm:pt modelId="{D34543E0-E439-4816-85F9-57F786191DB1}">
      <dgm:prSet phldrT="[Teks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800" b="1" i="1" dirty="0" smtClean="0"/>
            <a:t>wartość rynkowa przedsiębiorstwa (fair market </a:t>
          </a:r>
          <a:r>
            <a:rPr lang="pl-PL" sz="1800" b="1" i="1" dirty="0" err="1" smtClean="0"/>
            <a:t>value</a:t>
          </a:r>
          <a:r>
            <a:rPr lang="pl-PL" sz="1800" b="1" i="1" dirty="0" smtClean="0"/>
            <a:t>) </a:t>
          </a:r>
          <a:r>
            <a:rPr lang="pl-PL" sz="1800" dirty="0" smtClean="0"/>
            <a:t>- wywodzącej się z klasycznej koncepcji wartości naturalnej, jako opartej na popycie i podaży, wypadkowej wartości wymiennej i użytkowej, zweryfikowanej przez rynki finansowe. Wiarygodność tego rodzaju wyceny uzależniona jest od poziomu efektywności rynku.</a:t>
          </a:r>
        </a:p>
        <a:p>
          <a:pPr marL="228600" indent="0" defTabSz="1200150">
            <a:spcBef>
              <a:spcPct val="0"/>
            </a:spcBef>
            <a:spcAft>
              <a:spcPct val="15000"/>
            </a:spcAft>
            <a:buNone/>
          </a:pPr>
          <a:endParaRPr lang="pl-PL" dirty="0"/>
        </a:p>
      </dgm:t>
    </dgm:pt>
    <dgm:pt modelId="{E333644D-F8DC-4862-8E7E-593B6B693ED6}" type="parTrans" cxnId="{1101CF86-BA26-4F2D-BFB3-AA917A74FACB}">
      <dgm:prSet/>
      <dgm:spPr/>
      <dgm:t>
        <a:bodyPr/>
        <a:lstStyle/>
        <a:p>
          <a:endParaRPr lang="pl-PL"/>
        </a:p>
      </dgm:t>
    </dgm:pt>
    <dgm:pt modelId="{F1EA534D-7467-46F3-BA62-EA85E1A3F205}" type="sibTrans" cxnId="{1101CF86-BA26-4F2D-BFB3-AA917A74FACB}">
      <dgm:prSet/>
      <dgm:spPr/>
      <dgm:t>
        <a:bodyPr/>
        <a:lstStyle/>
        <a:p>
          <a:endParaRPr lang="pl-PL"/>
        </a:p>
      </dgm:t>
    </dgm:pt>
    <dgm:pt modelId="{D7652100-F7B7-45B8-994E-1535AD45672C}" type="pres">
      <dgm:prSet presAssocID="{CB61CA56-8407-4BA8-AB61-D3E4C3E7D8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1D28CC9-1196-488A-BDF6-E432AB70CC79}" type="pres">
      <dgm:prSet presAssocID="{F19698CF-B9D4-4E73-9AF0-58C45DA64965}" presName="composite" presStyleCnt="0"/>
      <dgm:spPr/>
    </dgm:pt>
    <dgm:pt modelId="{B9DBDCFF-4B5C-4DBE-B6B0-0813D636EDD1}" type="pres">
      <dgm:prSet presAssocID="{F19698CF-B9D4-4E73-9AF0-58C45DA6496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2324C90-7919-42C3-B491-6BEF95573E61}" type="pres">
      <dgm:prSet presAssocID="{F19698CF-B9D4-4E73-9AF0-58C45DA6496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489906-1DF5-4CFF-8C17-96FA90BCDCF0}" type="pres">
      <dgm:prSet presAssocID="{7E8DE2A2-74DE-46F7-B59A-E6688502A0F3}" presName="sp" presStyleCnt="0"/>
      <dgm:spPr/>
    </dgm:pt>
    <dgm:pt modelId="{9ECF8069-F7DA-418A-8AC6-473CFC1981B9}" type="pres">
      <dgm:prSet presAssocID="{798D41F0-F044-430F-9D4D-4C86DACCEE06}" presName="composite" presStyleCnt="0"/>
      <dgm:spPr/>
    </dgm:pt>
    <dgm:pt modelId="{95E22F91-0AE7-4F48-843B-738E4E4E7B52}" type="pres">
      <dgm:prSet presAssocID="{798D41F0-F044-430F-9D4D-4C86DACCEE0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FC16142-96D3-4FCB-959C-3AD1E9FBBABB}" type="pres">
      <dgm:prSet presAssocID="{798D41F0-F044-430F-9D4D-4C86DACCEE0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664BF0-1655-43EA-9A5F-B5BBF61C7FD2}" type="pres">
      <dgm:prSet presAssocID="{8A734BD5-C6E3-4BF8-9EF8-201FAA3B72E8}" presName="sp" presStyleCnt="0"/>
      <dgm:spPr/>
    </dgm:pt>
    <dgm:pt modelId="{F6C6A6A8-FCC0-49D1-87C5-AEC6901426B6}" type="pres">
      <dgm:prSet presAssocID="{D0AD8FF5-4CD8-476F-9C64-E25ACED7E684}" presName="composite" presStyleCnt="0"/>
      <dgm:spPr/>
    </dgm:pt>
    <dgm:pt modelId="{FD51F09F-6355-46F5-9312-85C124505F8A}" type="pres">
      <dgm:prSet presAssocID="{D0AD8FF5-4CD8-476F-9C64-E25ACED7E68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73815B7-F43E-45B2-8604-0481718F0874}" type="pres">
      <dgm:prSet presAssocID="{D0AD8FF5-4CD8-476F-9C64-E25ACED7E684}" presName="descendantText" presStyleLbl="alignAcc1" presStyleIdx="2" presStyleCnt="3" custScaleY="15325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8C49A10-D66A-447E-90A6-416E56EFE1B2}" type="presOf" srcId="{CB61CA56-8407-4BA8-AB61-D3E4C3E7D836}" destId="{D7652100-F7B7-45B8-994E-1535AD45672C}" srcOrd="0" destOrd="0" presId="urn:microsoft.com/office/officeart/2005/8/layout/chevron2"/>
    <dgm:cxn modelId="{E390F563-C0C3-4C9A-9B2E-A3B75EB9D984}" srcId="{CB61CA56-8407-4BA8-AB61-D3E4C3E7D836}" destId="{F19698CF-B9D4-4E73-9AF0-58C45DA64965}" srcOrd="0" destOrd="0" parTransId="{A9EA7462-5155-4A22-8FC9-DFE0545D2404}" sibTransId="{7E8DE2A2-74DE-46F7-B59A-E6688502A0F3}"/>
    <dgm:cxn modelId="{CA49E9FA-8A8C-4FF1-852F-5988FEDBC954}" srcId="{CB61CA56-8407-4BA8-AB61-D3E4C3E7D836}" destId="{798D41F0-F044-430F-9D4D-4C86DACCEE06}" srcOrd="1" destOrd="0" parTransId="{F85B10AE-6F45-43A9-8822-18A8E2032450}" sibTransId="{8A734BD5-C6E3-4BF8-9EF8-201FAA3B72E8}"/>
    <dgm:cxn modelId="{B0CB09C3-49B1-4488-9A18-C1B09DFDE9CC}" type="presOf" srcId="{798D41F0-F044-430F-9D4D-4C86DACCEE06}" destId="{95E22F91-0AE7-4F48-843B-738E4E4E7B52}" srcOrd="0" destOrd="0" presId="urn:microsoft.com/office/officeart/2005/8/layout/chevron2"/>
    <dgm:cxn modelId="{ED3C01D2-8358-4D5A-807B-42C9C7B7F9FC}" type="presOf" srcId="{CBC1E981-988B-49AB-9630-197CAC165E4B}" destId="{72324C90-7919-42C3-B491-6BEF95573E61}" srcOrd="0" destOrd="0" presId="urn:microsoft.com/office/officeart/2005/8/layout/chevron2"/>
    <dgm:cxn modelId="{A6C34FF7-6647-40D8-98B0-B9477704605C}" srcId="{798D41F0-F044-430F-9D4D-4C86DACCEE06}" destId="{CCC68290-2BAB-4E48-B23D-5DD33E63A748}" srcOrd="0" destOrd="0" parTransId="{55357129-C855-47F3-879C-2ACD00C4BA8A}" sibTransId="{2A09865C-2852-4A62-805E-8726B550A4C2}"/>
    <dgm:cxn modelId="{1101CF86-BA26-4F2D-BFB3-AA917A74FACB}" srcId="{D0AD8FF5-4CD8-476F-9C64-E25ACED7E684}" destId="{D34543E0-E439-4816-85F9-57F786191DB1}" srcOrd="0" destOrd="0" parTransId="{E333644D-F8DC-4862-8E7E-593B6B693ED6}" sibTransId="{F1EA534D-7467-46F3-BA62-EA85E1A3F205}"/>
    <dgm:cxn modelId="{8B27A667-8082-4AC8-8A68-21F75B0FBEAC}" type="presOf" srcId="{CCC68290-2BAB-4E48-B23D-5DD33E63A748}" destId="{EFC16142-96D3-4FCB-959C-3AD1E9FBBABB}" srcOrd="0" destOrd="0" presId="urn:microsoft.com/office/officeart/2005/8/layout/chevron2"/>
    <dgm:cxn modelId="{A4DD7FEA-1DB8-4621-B9A1-2EF4BE833131}" type="presOf" srcId="{F19698CF-B9D4-4E73-9AF0-58C45DA64965}" destId="{B9DBDCFF-4B5C-4DBE-B6B0-0813D636EDD1}" srcOrd="0" destOrd="0" presId="urn:microsoft.com/office/officeart/2005/8/layout/chevron2"/>
    <dgm:cxn modelId="{2BE1D879-8CBD-4931-9E57-2250AF9F2701}" type="presOf" srcId="{D34543E0-E439-4816-85F9-57F786191DB1}" destId="{673815B7-F43E-45B2-8604-0481718F0874}" srcOrd="0" destOrd="0" presId="urn:microsoft.com/office/officeart/2005/8/layout/chevron2"/>
    <dgm:cxn modelId="{B06B067A-BF82-4F55-ABA2-E08D39B029F2}" srcId="{F19698CF-B9D4-4E73-9AF0-58C45DA64965}" destId="{CBC1E981-988B-49AB-9630-197CAC165E4B}" srcOrd="0" destOrd="0" parTransId="{4C5C1F5E-79D1-4439-AABE-FA1671C8FD74}" sibTransId="{88B2DD13-D2D3-4EF6-9154-F6643D512087}"/>
    <dgm:cxn modelId="{E90FC24D-F51A-43F1-A0FB-7B82042E73C2}" srcId="{CB61CA56-8407-4BA8-AB61-D3E4C3E7D836}" destId="{D0AD8FF5-4CD8-476F-9C64-E25ACED7E684}" srcOrd="2" destOrd="0" parTransId="{14BD9158-C690-4F7B-AF2C-3CDD65D89B0E}" sibTransId="{F6C38C64-D2A8-4250-A19A-E797F45E0FBD}"/>
    <dgm:cxn modelId="{FF0CACDD-31BD-4742-B678-87983CE5A6A8}" type="presOf" srcId="{D0AD8FF5-4CD8-476F-9C64-E25ACED7E684}" destId="{FD51F09F-6355-46F5-9312-85C124505F8A}" srcOrd="0" destOrd="0" presId="urn:microsoft.com/office/officeart/2005/8/layout/chevron2"/>
    <dgm:cxn modelId="{FCB28CCA-4170-4121-B5C6-16FF8C4F2D44}" type="presParOf" srcId="{D7652100-F7B7-45B8-994E-1535AD45672C}" destId="{51D28CC9-1196-488A-BDF6-E432AB70CC79}" srcOrd="0" destOrd="0" presId="urn:microsoft.com/office/officeart/2005/8/layout/chevron2"/>
    <dgm:cxn modelId="{738CD62F-A455-4F82-8127-184FBE57CF2E}" type="presParOf" srcId="{51D28CC9-1196-488A-BDF6-E432AB70CC79}" destId="{B9DBDCFF-4B5C-4DBE-B6B0-0813D636EDD1}" srcOrd="0" destOrd="0" presId="urn:microsoft.com/office/officeart/2005/8/layout/chevron2"/>
    <dgm:cxn modelId="{8C26F339-980F-488C-9795-F8A35ABFFD92}" type="presParOf" srcId="{51D28CC9-1196-488A-BDF6-E432AB70CC79}" destId="{72324C90-7919-42C3-B491-6BEF95573E61}" srcOrd="1" destOrd="0" presId="urn:microsoft.com/office/officeart/2005/8/layout/chevron2"/>
    <dgm:cxn modelId="{F45EBEB5-7C55-4540-ACCC-EE061B763306}" type="presParOf" srcId="{D7652100-F7B7-45B8-994E-1535AD45672C}" destId="{05489906-1DF5-4CFF-8C17-96FA90BCDCF0}" srcOrd="1" destOrd="0" presId="urn:microsoft.com/office/officeart/2005/8/layout/chevron2"/>
    <dgm:cxn modelId="{F885DF7B-A1EE-4C6C-82BC-94CA97345AF2}" type="presParOf" srcId="{D7652100-F7B7-45B8-994E-1535AD45672C}" destId="{9ECF8069-F7DA-418A-8AC6-473CFC1981B9}" srcOrd="2" destOrd="0" presId="urn:microsoft.com/office/officeart/2005/8/layout/chevron2"/>
    <dgm:cxn modelId="{24355D79-BCAC-416E-9605-154625D45296}" type="presParOf" srcId="{9ECF8069-F7DA-418A-8AC6-473CFC1981B9}" destId="{95E22F91-0AE7-4F48-843B-738E4E4E7B52}" srcOrd="0" destOrd="0" presId="urn:microsoft.com/office/officeart/2005/8/layout/chevron2"/>
    <dgm:cxn modelId="{7A04C010-E2A9-406F-B63B-F471BD238D0A}" type="presParOf" srcId="{9ECF8069-F7DA-418A-8AC6-473CFC1981B9}" destId="{EFC16142-96D3-4FCB-959C-3AD1E9FBBABB}" srcOrd="1" destOrd="0" presId="urn:microsoft.com/office/officeart/2005/8/layout/chevron2"/>
    <dgm:cxn modelId="{7347ACA2-CA3E-4193-954C-1F0769B6DCEA}" type="presParOf" srcId="{D7652100-F7B7-45B8-994E-1535AD45672C}" destId="{0B664BF0-1655-43EA-9A5F-B5BBF61C7FD2}" srcOrd="3" destOrd="0" presId="urn:microsoft.com/office/officeart/2005/8/layout/chevron2"/>
    <dgm:cxn modelId="{2E5DCA81-BFD2-4ECA-95B2-F292F35C647A}" type="presParOf" srcId="{D7652100-F7B7-45B8-994E-1535AD45672C}" destId="{F6C6A6A8-FCC0-49D1-87C5-AEC6901426B6}" srcOrd="4" destOrd="0" presId="urn:microsoft.com/office/officeart/2005/8/layout/chevron2"/>
    <dgm:cxn modelId="{EC1765C0-42A9-4714-BFB8-ADDD415C670C}" type="presParOf" srcId="{F6C6A6A8-FCC0-49D1-87C5-AEC6901426B6}" destId="{FD51F09F-6355-46F5-9312-85C124505F8A}" srcOrd="0" destOrd="0" presId="urn:microsoft.com/office/officeart/2005/8/layout/chevron2"/>
    <dgm:cxn modelId="{B109CB98-144F-41F5-B7FB-C74A99F49F17}" type="presParOf" srcId="{F6C6A6A8-FCC0-49D1-87C5-AEC6901426B6}" destId="{673815B7-F43E-45B2-8604-0481718F087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919B33-6F50-4E72-BD8E-A2D824C76E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FA6CCB6-DD71-4DB1-A465-AEBA50A1B5FA}">
      <dgm:prSet phldrT="[Tekst]"/>
      <dgm:spPr/>
      <dgm:t>
        <a:bodyPr/>
        <a:lstStyle/>
        <a:p>
          <a:r>
            <a:rPr lang="pl-PL" dirty="0" smtClean="0"/>
            <a:t>Metody majątkowe </a:t>
          </a:r>
          <a:endParaRPr lang="pl-PL" dirty="0"/>
        </a:p>
      </dgm:t>
    </dgm:pt>
    <dgm:pt modelId="{20B04C5F-644D-44F4-AF9C-284E2470EC60}" type="parTrans" cxnId="{FA55F83C-D92D-4F93-937F-9E65C584C8B7}">
      <dgm:prSet/>
      <dgm:spPr/>
      <dgm:t>
        <a:bodyPr/>
        <a:lstStyle/>
        <a:p>
          <a:endParaRPr lang="pl-PL"/>
        </a:p>
      </dgm:t>
    </dgm:pt>
    <dgm:pt modelId="{5972F353-CE08-4B28-A0B9-D4B0F023FF77}" type="sibTrans" cxnId="{FA55F83C-D92D-4F93-937F-9E65C584C8B7}">
      <dgm:prSet/>
      <dgm:spPr/>
      <dgm:t>
        <a:bodyPr/>
        <a:lstStyle/>
        <a:p>
          <a:endParaRPr lang="pl-PL"/>
        </a:p>
      </dgm:t>
    </dgm:pt>
    <dgm:pt modelId="{C7689A1B-A71A-4BE9-AEEA-454C242E1B7E}">
      <dgm:prSet phldrT="[Tekst]"/>
      <dgm:spPr/>
      <dgm:t>
        <a:bodyPr/>
        <a:lstStyle/>
        <a:p>
          <a:r>
            <a:rPr lang="pl-PL" dirty="0" smtClean="0"/>
            <a:t>Skorygowane aktywa netto</a:t>
          </a:r>
          <a:endParaRPr lang="pl-PL" dirty="0"/>
        </a:p>
      </dgm:t>
    </dgm:pt>
    <dgm:pt modelId="{7B8FE88C-B7F0-4644-886E-B64E9C5AA026}" type="parTrans" cxnId="{1B86EFAB-8CCE-4F20-A681-F270FDE118C6}">
      <dgm:prSet/>
      <dgm:spPr/>
      <dgm:t>
        <a:bodyPr/>
        <a:lstStyle/>
        <a:p>
          <a:endParaRPr lang="pl-PL"/>
        </a:p>
      </dgm:t>
    </dgm:pt>
    <dgm:pt modelId="{15C2E3DF-88B6-4221-B8B4-A8B99CFED34B}" type="sibTrans" cxnId="{1B86EFAB-8CCE-4F20-A681-F270FDE118C6}">
      <dgm:prSet/>
      <dgm:spPr/>
      <dgm:t>
        <a:bodyPr/>
        <a:lstStyle/>
        <a:p>
          <a:endParaRPr lang="pl-PL"/>
        </a:p>
      </dgm:t>
    </dgm:pt>
    <dgm:pt modelId="{3439CEE8-CD15-48E0-A7FD-B95E3887BB72}">
      <dgm:prSet phldrT="[Tekst]"/>
      <dgm:spPr/>
      <dgm:t>
        <a:bodyPr/>
        <a:lstStyle/>
        <a:p>
          <a:r>
            <a:rPr lang="pl-PL" dirty="0" smtClean="0"/>
            <a:t>Metody dochodowe</a:t>
          </a:r>
          <a:endParaRPr lang="pl-PL" dirty="0"/>
        </a:p>
      </dgm:t>
    </dgm:pt>
    <dgm:pt modelId="{965A4AB6-9EAB-49C0-9E9C-EF4A903C19F7}" type="parTrans" cxnId="{19E07C03-5313-4A7A-B69E-2D114447991C}">
      <dgm:prSet/>
      <dgm:spPr/>
      <dgm:t>
        <a:bodyPr/>
        <a:lstStyle/>
        <a:p>
          <a:endParaRPr lang="pl-PL"/>
        </a:p>
      </dgm:t>
    </dgm:pt>
    <dgm:pt modelId="{72544CE2-AD29-42C7-A3EC-A87AD3FC28A0}" type="sibTrans" cxnId="{19E07C03-5313-4A7A-B69E-2D114447991C}">
      <dgm:prSet/>
      <dgm:spPr/>
      <dgm:t>
        <a:bodyPr/>
        <a:lstStyle/>
        <a:p>
          <a:endParaRPr lang="pl-PL"/>
        </a:p>
      </dgm:t>
    </dgm:pt>
    <dgm:pt modelId="{B60E71B2-4DD3-477C-B523-1462AEF8AF20}">
      <dgm:prSet phldrT="[Tekst]"/>
      <dgm:spPr/>
      <dgm:t>
        <a:bodyPr/>
        <a:lstStyle/>
        <a:p>
          <a:r>
            <a:rPr lang="pl-PL" dirty="0" smtClean="0"/>
            <a:t>DCF oparte na FCFF i FCFE</a:t>
          </a:r>
          <a:endParaRPr lang="pl-PL" dirty="0"/>
        </a:p>
      </dgm:t>
    </dgm:pt>
    <dgm:pt modelId="{85843C48-F590-40E2-9F90-D580DFFF1F50}" type="parTrans" cxnId="{3874FE9F-30D4-4F58-B0AD-D63C2E48B2E5}">
      <dgm:prSet/>
      <dgm:spPr/>
      <dgm:t>
        <a:bodyPr/>
        <a:lstStyle/>
        <a:p>
          <a:endParaRPr lang="pl-PL"/>
        </a:p>
      </dgm:t>
    </dgm:pt>
    <dgm:pt modelId="{8FFB86FB-DE58-4E32-8969-5170F269FE6B}" type="sibTrans" cxnId="{3874FE9F-30D4-4F58-B0AD-D63C2E48B2E5}">
      <dgm:prSet/>
      <dgm:spPr/>
      <dgm:t>
        <a:bodyPr/>
        <a:lstStyle/>
        <a:p>
          <a:endParaRPr lang="pl-PL"/>
        </a:p>
      </dgm:t>
    </dgm:pt>
    <dgm:pt modelId="{9D7240F8-3EF8-4650-B159-9F75D7CA66D5}">
      <dgm:prSet phldrT="[Tekst]"/>
      <dgm:spPr/>
      <dgm:t>
        <a:bodyPr/>
        <a:lstStyle/>
        <a:p>
          <a:r>
            <a:rPr lang="pl-PL" dirty="0" smtClean="0"/>
            <a:t>Metody rynkowe </a:t>
          </a:r>
          <a:endParaRPr lang="pl-PL" dirty="0"/>
        </a:p>
      </dgm:t>
    </dgm:pt>
    <dgm:pt modelId="{F4338871-1F10-4F18-A5B7-301FF8E58EDA}" type="parTrans" cxnId="{79AC8DF6-C88D-44FE-9297-561D63D9674F}">
      <dgm:prSet/>
      <dgm:spPr/>
      <dgm:t>
        <a:bodyPr/>
        <a:lstStyle/>
        <a:p>
          <a:endParaRPr lang="pl-PL"/>
        </a:p>
      </dgm:t>
    </dgm:pt>
    <dgm:pt modelId="{11D04C45-538D-4D69-ACB6-D835961F67FD}" type="sibTrans" cxnId="{79AC8DF6-C88D-44FE-9297-561D63D9674F}">
      <dgm:prSet/>
      <dgm:spPr/>
      <dgm:t>
        <a:bodyPr/>
        <a:lstStyle/>
        <a:p>
          <a:endParaRPr lang="pl-PL"/>
        </a:p>
      </dgm:t>
    </dgm:pt>
    <dgm:pt modelId="{0E577B45-826E-4FDA-AA97-7DEF04DB9ED8}">
      <dgm:prSet phldrT="[Tekst]"/>
      <dgm:spPr/>
      <dgm:t>
        <a:bodyPr/>
        <a:lstStyle/>
        <a:p>
          <a:r>
            <a:rPr lang="pl-PL" dirty="0" smtClean="0"/>
            <a:t>TSR</a:t>
          </a:r>
          <a:endParaRPr lang="pl-PL" dirty="0"/>
        </a:p>
      </dgm:t>
    </dgm:pt>
    <dgm:pt modelId="{22722B4C-489B-4A97-A84B-74EF271EFB8D}" type="parTrans" cxnId="{83459601-95EE-403F-99B9-9DBA5FB72440}">
      <dgm:prSet/>
      <dgm:spPr/>
      <dgm:t>
        <a:bodyPr/>
        <a:lstStyle/>
        <a:p>
          <a:endParaRPr lang="pl-PL"/>
        </a:p>
      </dgm:t>
    </dgm:pt>
    <dgm:pt modelId="{DB4F77A9-7544-4EE0-9B26-8906CAC7A541}" type="sibTrans" cxnId="{83459601-95EE-403F-99B9-9DBA5FB72440}">
      <dgm:prSet/>
      <dgm:spPr/>
      <dgm:t>
        <a:bodyPr/>
        <a:lstStyle/>
        <a:p>
          <a:endParaRPr lang="pl-PL"/>
        </a:p>
      </dgm:t>
    </dgm:pt>
    <dgm:pt modelId="{84735E15-E94D-424A-A25F-5376D1BA364D}">
      <dgm:prSet phldrT="[Tekst]"/>
      <dgm:spPr/>
      <dgm:t>
        <a:bodyPr/>
        <a:lstStyle/>
        <a:p>
          <a:r>
            <a:rPr lang="pl-PL" dirty="0" smtClean="0"/>
            <a:t>mnożniki </a:t>
          </a:r>
          <a:r>
            <a:rPr lang="pl-PL" dirty="0" err="1" smtClean="0"/>
            <a:t>np</a:t>
          </a:r>
          <a:r>
            <a:rPr lang="pl-PL" dirty="0" smtClean="0"/>
            <a:t>: P/E, P/BV, P/R</a:t>
          </a:r>
          <a:endParaRPr lang="pl-PL" dirty="0"/>
        </a:p>
      </dgm:t>
    </dgm:pt>
    <dgm:pt modelId="{141058D4-B8FE-4334-97A1-C73984FC3304}" type="parTrans" cxnId="{9DACEA9B-D8B2-482D-BDB5-79D0E43951A4}">
      <dgm:prSet/>
      <dgm:spPr/>
      <dgm:t>
        <a:bodyPr/>
        <a:lstStyle/>
        <a:p>
          <a:endParaRPr lang="pl-PL"/>
        </a:p>
      </dgm:t>
    </dgm:pt>
    <dgm:pt modelId="{4FF54ADE-5DF6-47CD-B7C8-17CAFEA3EF7E}" type="sibTrans" cxnId="{9DACEA9B-D8B2-482D-BDB5-79D0E43951A4}">
      <dgm:prSet/>
      <dgm:spPr/>
      <dgm:t>
        <a:bodyPr/>
        <a:lstStyle/>
        <a:p>
          <a:endParaRPr lang="pl-PL"/>
        </a:p>
      </dgm:t>
    </dgm:pt>
    <dgm:pt modelId="{BB0D481E-BAFD-4943-BDC7-90B98967E5CD}">
      <dgm:prSet phldrT="[Tekst]"/>
      <dgm:spPr/>
      <dgm:t>
        <a:bodyPr/>
        <a:lstStyle/>
        <a:p>
          <a:r>
            <a:rPr lang="pl-PL" dirty="0" smtClean="0"/>
            <a:t>EVA, MVA, SVA</a:t>
          </a:r>
          <a:endParaRPr lang="pl-PL" dirty="0"/>
        </a:p>
      </dgm:t>
    </dgm:pt>
    <dgm:pt modelId="{7CB1DDDD-57C7-464E-8896-4C28BAB64A9C}" type="sibTrans" cxnId="{F5FD6105-CDF7-4565-8E89-0102E6D46322}">
      <dgm:prSet/>
      <dgm:spPr/>
      <dgm:t>
        <a:bodyPr/>
        <a:lstStyle/>
        <a:p>
          <a:endParaRPr lang="pl-PL"/>
        </a:p>
      </dgm:t>
    </dgm:pt>
    <dgm:pt modelId="{C83DCD71-BDC4-498A-BE03-983894803BAB}" type="parTrans" cxnId="{F5FD6105-CDF7-4565-8E89-0102E6D46322}">
      <dgm:prSet/>
      <dgm:spPr/>
      <dgm:t>
        <a:bodyPr/>
        <a:lstStyle/>
        <a:p>
          <a:endParaRPr lang="pl-PL"/>
        </a:p>
      </dgm:t>
    </dgm:pt>
    <dgm:pt modelId="{C5FC9ABA-0346-4BFA-ABC8-559CC5818809}" type="pres">
      <dgm:prSet presAssocID="{70919B33-6F50-4E72-BD8E-A2D824C76E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06EED93-C6C0-46D1-B898-793DF5C35963}" type="pres">
      <dgm:prSet presAssocID="{4FA6CCB6-DD71-4DB1-A465-AEBA50A1B5FA}" presName="linNode" presStyleCnt="0"/>
      <dgm:spPr/>
    </dgm:pt>
    <dgm:pt modelId="{53041EAD-7BA8-4C9D-BC84-D1183AEAAE7E}" type="pres">
      <dgm:prSet presAssocID="{4FA6CCB6-DD71-4DB1-A465-AEBA50A1B5F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5DFE35-9C92-4A1D-B04B-29EEEAE42270}" type="pres">
      <dgm:prSet presAssocID="{4FA6CCB6-DD71-4DB1-A465-AEBA50A1B5F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DD09A97-E5C5-4D8D-8650-92BBDC53300F}" type="pres">
      <dgm:prSet presAssocID="{5972F353-CE08-4B28-A0B9-D4B0F023FF77}" presName="sp" presStyleCnt="0"/>
      <dgm:spPr/>
    </dgm:pt>
    <dgm:pt modelId="{81052DFD-8816-41F3-9AC9-DC6731F1BA28}" type="pres">
      <dgm:prSet presAssocID="{3439CEE8-CD15-48E0-A7FD-B95E3887BB72}" presName="linNode" presStyleCnt="0"/>
      <dgm:spPr/>
    </dgm:pt>
    <dgm:pt modelId="{5C4027F9-5AAD-48CF-9E75-8F84B6F1A50B}" type="pres">
      <dgm:prSet presAssocID="{3439CEE8-CD15-48E0-A7FD-B95E3887BB7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7D5515-7F88-40FB-9171-99D2B46E9EAF}" type="pres">
      <dgm:prSet presAssocID="{3439CEE8-CD15-48E0-A7FD-B95E3887BB7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FA630D-8A03-4EA7-B48A-5990F7BB4331}" type="pres">
      <dgm:prSet presAssocID="{72544CE2-AD29-42C7-A3EC-A87AD3FC28A0}" presName="sp" presStyleCnt="0"/>
      <dgm:spPr/>
    </dgm:pt>
    <dgm:pt modelId="{164E7AF0-AC07-4EAC-892F-C10E7AFD7583}" type="pres">
      <dgm:prSet presAssocID="{9D7240F8-3EF8-4650-B159-9F75D7CA66D5}" presName="linNode" presStyleCnt="0"/>
      <dgm:spPr/>
    </dgm:pt>
    <dgm:pt modelId="{AD5E9555-15F5-4EFC-8678-1EDDBD9E92E5}" type="pres">
      <dgm:prSet presAssocID="{9D7240F8-3EF8-4650-B159-9F75D7CA66D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113BD6-4705-4166-82A6-89A32A99C80D}" type="pres">
      <dgm:prSet presAssocID="{9D7240F8-3EF8-4650-B159-9F75D7CA66D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B86EFAB-8CCE-4F20-A681-F270FDE118C6}" srcId="{4FA6CCB6-DD71-4DB1-A465-AEBA50A1B5FA}" destId="{C7689A1B-A71A-4BE9-AEEA-454C242E1B7E}" srcOrd="0" destOrd="0" parTransId="{7B8FE88C-B7F0-4644-886E-B64E9C5AA026}" sibTransId="{15C2E3DF-88B6-4221-B8B4-A8B99CFED34B}"/>
    <dgm:cxn modelId="{83459601-95EE-403F-99B9-9DBA5FB72440}" srcId="{9D7240F8-3EF8-4650-B159-9F75D7CA66D5}" destId="{0E577B45-826E-4FDA-AA97-7DEF04DB9ED8}" srcOrd="0" destOrd="0" parTransId="{22722B4C-489B-4A97-A84B-74EF271EFB8D}" sibTransId="{DB4F77A9-7544-4EE0-9B26-8906CAC7A541}"/>
    <dgm:cxn modelId="{E4585B3E-BD1C-4526-9DA2-8D1A9C0F1952}" type="presOf" srcId="{4FA6CCB6-DD71-4DB1-A465-AEBA50A1B5FA}" destId="{53041EAD-7BA8-4C9D-BC84-D1183AEAAE7E}" srcOrd="0" destOrd="0" presId="urn:microsoft.com/office/officeart/2005/8/layout/vList5"/>
    <dgm:cxn modelId="{FA55F83C-D92D-4F93-937F-9E65C584C8B7}" srcId="{70919B33-6F50-4E72-BD8E-A2D824C76E46}" destId="{4FA6CCB6-DD71-4DB1-A465-AEBA50A1B5FA}" srcOrd="0" destOrd="0" parTransId="{20B04C5F-644D-44F4-AF9C-284E2470EC60}" sibTransId="{5972F353-CE08-4B28-A0B9-D4B0F023FF77}"/>
    <dgm:cxn modelId="{6C8DDE33-2894-465E-8726-3B6031CA5B68}" type="presOf" srcId="{84735E15-E94D-424A-A25F-5376D1BA364D}" destId="{AA113BD6-4705-4166-82A6-89A32A99C80D}" srcOrd="0" destOrd="1" presId="urn:microsoft.com/office/officeart/2005/8/layout/vList5"/>
    <dgm:cxn modelId="{79AC8DF6-C88D-44FE-9297-561D63D9674F}" srcId="{70919B33-6F50-4E72-BD8E-A2D824C76E46}" destId="{9D7240F8-3EF8-4650-B159-9F75D7CA66D5}" srcOrd="2" destOrd="0" parTransId="{F4338871-1F10-4F18-A5B7-301FF8E58EDA}" sibTransId="{11D04C45-538D-4D69-ACB6-D835961F67FD}"/>
    <dgm:cxn modelId="{31FF1FCD-28BD-468B-9BB3-0A7B225508DB}" type="presOf" srcId="{BB0D481E-BAFD-4943-BDC7-90B98967E5CD}" destId="{A77D5515-7F88-40FB-9171-99D2B46E9EAF}" srcOrd="0" destOrd="1" presId="urn:microsoft.com/office/officeart/2005/8/layout/vList5"/>
    <dgm:cxn modelId="{F5FD6105-CDF7-4565-8E89-0102E6D46322}" srcId="{3439CEE8-CD15-48E0-A7FD-B95E3887BB72}" destId="{BB0D481E-BAFD-4943-BDC7-90B98967E5CD}" srcOrd="1" destOrd="0" parTransId="{C83DCD71-BDC4-498A-BE03-983894803BAB}" sibTransId="{7CB1DDDD-57C7-464E-8896-4C28BAB64A9C}"/>
    <dgm:cxn modelId="{19E07C03-5313-4A7A-B69E-2D114447991C}" srcId="{70919B33-6F50-4E72-BD8E-A2D824C76E46}" destId="{3439CEE8-CD15-48E0-A7FD-B95E3887BB72}" srcOrd="1" destOrd="0" parTransId="{965A4AB6-9EAB-49C0-9E9C-EF4A903C19F7}" sibTransId="{72544CE2-AD29-42C7-A3EC-A87AD3FC28A0}"/>
    <dgm:cxn modelId="{37073123-FB56-4771-955D-0B8C0C85466E}" type="presOf" srcId="{9D7240F8-3EF8-4650-B159-9F75D7CA66D5}" destId="{AD5E9555-15F5-4EFC-8678-1EDDBD9E92E5}" srcOrd="0" destOrd="0" presId="urn:microsoft.com/office/officeart/2005/8/layout/vList5"/>
    <dgm:cxn modelId="{9DACEA9B-D8B2-482D-BDB5-79D0E43951A4}" srcId="{9D7240F8-3EF8-4650-B159-9F75D7CA66D5}" destId="{84735E15-E94D-424A-A25F-5376D1BA364D}" srcOrd="1" destOrd="0" parTransId="{141058D4-B8FE-4334-97A1-C73984FC3304}" sibTransId="{4FF54ADE-5DF6-47CD-B7C8-17CAFEA3EF7E}"/>
    <dgm:cxn modelId="{80CEC810-8FE2-420F-9918-78E9D49F5693}" type="presOf" srcId="{C7689A1B-A71A-4BE9-AEEA-454C242E1B7E}" destId="{145DFE35-9C92-4A1D-B04B-29EEEAE42270}" srcOrd="0" destOrd="0" presId="urn:microsoft.com/office/officeart/2005/8/layout/vList5"/>
    <dgm:cxn modelId="{6C60C110-AA33-4578-953A-972FC361012C}" type="presOf" srcId="{70919B33-6F50-4E72-BD8E-A2D824C76E46}" destId="{C5FC9ABA-0346-4BFA-ABC8-559CC5818809}" srcOrd="0" destOrd="0" presId="urn:microsoft.com/office/officeart/2005/8/layout/vList5"/>
    <dgm:cxn modelId="{10E2E3D5-7854-4BAE-9C4C-2FF589FEA273}" type="presOf" srcId="{3439CEE8-CD15-48E0-A7FD-B95E3887BB72}" destId="{5C4027F9-5AAD-48CF-9E75-8F84B6F1A50B}" srcOrd="0" destOrd="0" presId="urn:microsoft.com/office/officeart/2005/8/layout/vList5"/>
    <dgm:cxn modelId="{FC33222F-9315-4C05-A5E4-2631CFD170D0}" type="presOf" srcId="{0E577B45-826E-4FDA-AA97-7DEF04DB9ED8}" destId="{AA113BD6-4705-4166-82A6-89A32A99C80D}" srcOrd="0" destOrd="0" presId="urn:microsoft.com/office/officeart/2005/8/layout/vList5"/>
    <dgm:cxn modelId="{3874FE9F-30D4-4F58-B0AD-D63C2E48B2E5}" srcId="{3439CEE8-CD15-48E0-A7FD-B95E3887BB72}" destId="{B60E71B2-4DD3-477C-B523-1462AEF8AF20}" srcOrd="0" destOrd="0" parTransId="{85843C48-F590-40E2-9F90-D580DFFF1F50}" sibTransId="{8FFB86FB-DE58-4E32-8969-5170F269FE6B}"/>
    <dgm:cxn modelId="{115CE500-1B6D-482D-86CD-2965ADEACFDF}" type="presOf" srcId="{B60E71B2-4DD3-477C-B523-1462AEF8AF20}" destId="{A77D5515-7F88-40FB-9171-99D2B46E9EAF}" srcOrd="0" destOrd="0" presId="urn:microsoft.com/office/officeart/2005/8/layout/vList5"/>
    <dgm:cxn modelId="{11648292-5D43-45FA-B00D-3E89D92A37F3}" type="presParOf" srcId="{C5FC9ABA-0346-4BFA-ABC8-559CC5818809}" destId="{906EED93-C6C0-46D1-B898-793DF5C35963}" srcOrd="0" destOrd="0" presId="urn:microsoft.com/office/officeart/2005/8/layout/vList5"/>
    <dgm:cxn modelId="{005F797D-9CE6-4B6F-9676-13AEFF7E0E7A}" type="presParOf" srcId="{906EED93-C6C0-46D1-B898-793DF5C35963}" destId="{53041EAD-7BA8-4C9D-BC84-D1183AEAAE7E}" srcOrd="0" destOrd="0" presId="urn:microsoft.com/office/officeart/2005/8/layout/vList5"/>
    <dgm:cxn modelId="{BF39512E-F468-4DE7-9AC7-F0372123EC77}" type="presParOf" srcId="{906EED93-C6C0-46D1-B898-793DF5C35963}" destId="{145DFE35-9C92-4A1D-B04B-29EEEAE42270}" srcOrd="1" destOrd="0" presId="urn:microsoft.com/office/officeart/2005/8/layout/vList5"/>
    <dgm:cxn modelId="{FC7EFBE0-FE35-46B5-B8D2-C66CAC9F5CEB}" type="presParOf" srcId="{C5FC9ABA-0346-4BFA-ABC8-559CC5818809}" destId="{5DD09A97-E5C5-4D8D-8650-92BBDC53300F}" srcOrd="1" destOrd="0" presId="urn:microsoft.com/office/officeart/2005/8/layout/vList5"/>
    <dgm:cxn modelId="{58615C79-E262-4AC8-B0A4-D1E3D6253D51}" type="presParOf" srcId="{C5FC9ABA-0346-4BFA-ABC8-559CC5818809}" destId="{81052DFD-8816-41F3-9AC9-DC6731F1BA28}" srcOrd="2" destOrd="0" presId="urn:microsoft.com/office/officeart/2005/8/layout/vList5"/>
    <dgm:cxn modelId="{4BA7DB37-8F49-49EF-8728-8CAA054ED541}" type="presParOf" srcId="{81052DFD-8816-41F3-9AC9-DC6731F1BA28}" destId="{5C4027F9-5AAD-48CF-9E75-8F84B6F1A50B}" srcOrd="0" destOrd="0" presId="urn:microsoft.com/office/officeart/2005/8/layout/vList5"/>
    <dgm:cxn modelId="{0A50A821-8719-40AF-B022-94F0EA734955}" type="presParOf" srcId="{81052DFD-8816-41F3-9AC9-DC6731F1BA28}" destId="{A77D5515-7F88-40FB-9171-99D2B46E9EAF}" srcOrd="1" destOrd="0" presId="urn:microsoft.com/office/officeart/2005/8/layout/vList5"/>
    <dgm:cxn modelId="{7E4C4E45-6269-4988-8217-B8991BD0816B}" type="presParOf" srcId="{C5FC9ABA-0346-4BFA-ABC8-559CC5818809}" destId="{82FA630D-8A03-4EA7-B48A-5990F7BB4331}" srcOrd="3" destOrd="0" presId="urn:microsoft.com/office/officeart/2005/8/layout/vList5"/>
    <dgm:cxn modelId="{C7B0ADF9-38A1-4195-9FC7-02A8C4680D94}" type="presParOf" srcId="{C5FC9ABA-0346-4BFA-ABC8-559CC5818809}" destId="{164E7AF0-AC07-4EAC-892F-C10E7AFD7583}" srcOrd="4" destOrd="0" presId="urn:microsoft.com/office/officeart/2005/8/layout/vList5"/>
    <dgm:cxn modelId="{3EE58DB6-98AF-42FC-A389-4A966B5F192E}" type="presParOf" srcId="{164E7AF0-AC07-4EAC-892F-C10E7AFD7583}" destId="{AD5E9555-15F5-4EFC-8678-1EDDBD9E92E5}" srcOrd="0" destOrd="0" presId="urn:microsoft.com/office/officeart/2005/8/layout/vList5"/>
    <dgm:cxn modelId="{F22E08D0-9783-4254-B73B-7931C5C418CC}" type="presParOf" srcId="{164E7AF0-AC07-4EAC-892F-C10E7AFD7583}" destId="{AA113BD6-4705-4166-82A6-89A32A99C80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C236E42-92CB-4CBE-8B03-63F7CB65D45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4F84C33-705A-46DA-9B6A-EA8BD06A626F}">
      <dgm:prSet phldrT="[Tekst]"/>
      <dgm:spPr/>
      <dgm:t>
        <a:bodyPr/>
        <a:lstStyle/>
        <a:p>
          <a:r>
            <a:rPr lang="pl-PL" dirty="0" smtClean="0"/>
            <a:t>Mierniki kreowania wartości </a:t>
          </a:r>
          <a:endParaRPr lang="pl-PL" dirty="0"/>
        </a:p>
      </dgm:t>
    </dgm:pt>
    <dgm:pt modelId="{54C2A36F-656B-48F9-804B-CAE00CB0766E}" type="parTrans" cxnId="{73F5D347-F9C9-48BE-912F-7925B7AEBCDD}">
      <dgm:prSet/>
      <dgm:spPr/>
      <dgm:t>
        <a:bodyPr/>
        <a:lstStyle/>
        <a:p>
          <a:endParaRPr lang="pl-PL"/>
        </a:p>
      </dgm:t>
    </dgm:pt>
    <dgm:pt modelId="{204FBA3F-4726-44AB-8D2A-25F55AFE5B20}" type="sibTrans" cxnId="{73F5D347-F9C9-48BE-912F-7925B7AEBCDD}">
      <dgm:prSet/>
      <dgm:spPr/>
      <dgm:t>
        <a:bodyPr/>
        <a:lstStyle/>
        <a:p>
          <a:endParaRPr lang="pl-PL"/>
        </a:p>
      </dgm:t>
    </dgm:pt>
    <dgm:pt modelId="{139B1F06-BFB3-4110-8690-563BDDB0DB20}">
      <dgm:prSet phldrT="[Tekst]"/>
      <dgm:spPr/>
      <dgm:t>
        <a:bodyPr/>
        <a:lstStyle/>
        <a:p>
          <a:r>
            <a:rPr lang="pl-PL" dirty="0" smtClean="0"/>
            <a:t>Mierniki oparte na wartości ekonomicznej </a:t>
          </a:r>
          <a:endParaRPr lang="pl-PL" dirty="0"/>
        </a:p>
      </dgm:t>
    </dgm:pt>
    <dgm:pt modelId="{176A1951-4E3C-4E7C-AAE1-FC0C832D1BFE}" type="parTrans" cxnId="{73CBBD12-0925-4ED7-8BDC-84687936B8E0}">
      <dgm:prSet/>
      <dgm:spPr/>
      <dgm:t>
        <a:bodyPr/>
        <a:lstStyle/>
        <a:p>
          <a:endParaRPr lang="pl-PL"/>
        </a:p>
      </dgm:t>
    </dgm:pt>
    <dgm:pt modelId="{2C602C50-0F5E-49CA-8F0B-69B2470FB895}" type="sibTrans" cxnId="{73CBBD12-0925-4ED7-8BDC-84687936B8E0}">
      <dgm:prSet/>
      <dgm:spPr/>
      <dgm:t>
        <a:bodyPr/>
        <a:lstStyle/>
        <a:p>
          <a:endParaRPr lang="pl-PL"/>
        </a:p>
      </dgm:t>
    </dgm:pt>
    <dgm:pt modelId="{B93EDE25-25A3-4064-9BA7-092CF9F9183A}">
      <dgm:prSet phldrT="[Tekst]"/>
      <dgm:spPr/>
      <dgm:t>
        <a:bodyPr/>
        <a:lstStyle/>
        <a:p>
          <a:r>
            <a:rPr lang="pl-PL" dirty="0" smtClean="0"/>
            <a:t>Mierniki oparte na wartościach rynkowych </a:t>
          </a:r>
          <a:endParaRPr lang="pl-PL" dirty="0"/>
        </a:p>
      </dgm:t>
    </dgm:pt>
    <dgm:pt modelId="{1881DF4B-8D58-4FF3-8151-BB71BFA33B4C}" type="parTrans" cxnId="{CC52EAAB-D7A2-4FE5-842F-DF26FC3F5114}">
      <dgm:prSet/>
      <dgm:spPr/>
      <dgm:t>
        <a:bodyPr/>
        <a:lstStyle/>
        <a:p>
          <a:endParaRPr lang="pl-PL"/>
        </a:p>
      </dgm:t>
    </dgm:pt>
    <dgm:pt modelId="{8F0A8812-4C4D-4555-A66E-AD5BE0AB3888}" type="sibTrans" cxnId="{CC52EAAB-D7A2-4FE5-842F-DF26FC3F5114}">
      <dgm:prSet/>
      <dgm:spPr/>
      <dgm:t>
        <a:bodyPr/>
        <a:lstStyle/>
        <a:p>
          <a:endParaRPr lang="pl-PL"/>
        </a:p>
      </dgm:t>
    </dgm:pt>
    <dgm:pt modelId="{F43079CF-D1EE-4BDA-96F2-212B6DC4C429}" type="pres">
      <dgm:prSet presAssocID="{EC236E42-92CB-4CBE-8B03-63F7CB65D45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33A79A8-9622-4C12-B04C-C3FCEAC24677}" type="pres">
      <dgm:prSet presAssocID="{C4F84C33-705A-46DA-9B6A-EA8BD06A626F}" presName="hierRoot1" presStyleCnt="0">
        <dgm:presLayoutVars>
          <dgm:hierBranch val="init"/>
        </dgm:presLayoutVars>
      </dgm:prSet>
      <dgm:spPr/>
    </dgm:pt>
    <dgm:pt modelId="{9E314F4A-5A0B-4ADD-9BE5-99443F6D1D70}" type="pres">
      <dgm:prSet presAssocID="{C4F84C33-705A-46DA-9B6A-EA8BD06A626F}" presName="rootComposite1" presStyleCnt="0"/>
      <dgm:spPr/>
    </dgm:pt>
    <dgm:pt modelId="{8991A1F6-4A0A-42C6-A58E-4EB37BC0F727}" type="pres">
      <dgm:prSet presAssocID="{C4F84C33-705A-46DA-9B6A-EA8BD06A626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CB18924-F423-437A-8922-FC47158461B5}" type="pres">
      <dgm:prSet presAssocID="{C4F84C33-705A-46DA-9B6A-EA8BD06A626F}" presName="rootConnector1" presStyleLbl="node1" presStyleIdx="0" presStyleCnt="0"/>
      <dgm:spPr/>
      <dgm:t>
        <a:bodyPr/>
        <a:lstStyle/>
        <a:p>
          <a:endParaRPr lang="pl-PL"/>
        </a:p>
      </dgm:t>
    </dgm:pt>
    <dgm:pt modelId="{C08B4532-5087-4223-AE1E-57743F1A60EF}" type="pres">
      <dgm:prSet presAssocID="{C4F84C33-705A-46DA-9B6A-EA8BD06A626F}" presName="hierChild2" presStyleCnt="0"/>
      <dgm:spPr/>
    </dgm:pt>
    <dgm:pt modelId="{B1714832-19DA-46FF-84D4-7D14F19DAF1A}" type="pres">
      <dgm:prSet presAssocID="{176A1951-4E3C-4E7C-AAE1-FC0C832D1BFE}" presName="Name37" presStyleLbl="parChTrans1D2" presStyleIdx="0" presStyleCnt="2"/>
      <dgm:spPr/>
      <dgm:t>
        <a:bodyPr/>
        <a:lstStyle/>
        <a:p>
          <a:endParaRPr lang="pl-PL"/>
        </a:p>
      </dgm:t>
    </dgm:pt>
    <dgm:pt modelId="{5D8F9CAE-6311-42C9-9866-3DCE3143561D}" type="pres">
      <dgm:prSet presAssocID="{139B1F06-BFB3-4110-8690-563BDDB0DB20}" presName="hierRoot2" presStyleCnt="0">
        <dgm:presLayoutVars>
          <dgm:hierBranch val="init"/>
        </dgm:presLayoutVars>
      </dgm:prSet>
      <dgm:spPr/>
    </dgm:pt>
    <dgm:pt modelId="{70D23D34-1E3C-4465-AB19-8CE4A5EF81EB}" type="pres">
      <dgm:prSet presAssocID="{139B1F06-BFB3-4110-8690-563BDDB0DB20}" presName="rootComposite" presStyleCnt="0"/>
      <dgm:spPr/>
    </dgm:pt>
    <dgm:pt modelId="{C38823C2-3F05-423A-A4DE-3EEAA0EF5F5A}" type="pres">
      <dgm:prSet presAssocID="{139B1F06-BFB3-4110-8690-563BDDB0DB2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64E67C7-5275-4A7E-90FB-126E0B6AC933}" type="pres">
      <dgm:prSet presAssocID="{139B1F06-BFB3-4110-8690-563BDDB0DB20}" presName="rootConnector" presStyleLbl="node2" presStyleIdx="0" presStyleCnt="2"/>
      <dgm:spPr/>
      <dgm:t>
        <a:bodyPr/>
        <a:lstStyle/>
        <a:p>
          <a:endParaRPr lang="pl-PL"/>
        </a:p>
      </dgm:t>
    </dgm:pt>
    <dgm:pt modelId="{A40F6306-6263-44B9-B1B5-5382AE7C235F}" type="pres">
      <dgm:prSet presAssocID="{139B1F06-BFB3-4110-8690-563BDDB0DB20}" presName="hierChild4" presStyleCnt="0"/>
      <dgm:spPr/>
    </dgm:pt>
    <dgm:pt modelId="{55C83210-A729-49DA-902C-D149C379DBF1}" type="pres">
      <dgm:prSet presAssocID="{139B1F06-BFB3-4110-8690-563BDDB0DB20}" presName="hierChild5" presStyleCnt="0"/>
      <dgm:spPr/>
    </dgm:pt>
    <dgm:pt modelId="{761BD6C6-442E-4EA1-9E8F-FA90D90F8DAE}" type="pres">
      <dgm:prSet presAssocID="{1881DF4B-8D58-4FF3-8151-BB71BFA33B4C}" presName="Name37" presStyleLbl="parChTrans1D2" presStyleIdx="1" presStyleCnt="2"/>
      <dgm:spPr/>
      <dgm:t>
        <a:bodyPr/>
        <a:lstStyle/>
        <a:p>
          <a:endParaRPr lang="pl-PL"/>
        </a:p>
      </dgm:t>
    </dgm:pt>
    <dgm:pt modelId="{1943CC97-30AF-4036-9C1C-909D43C373EA}" type="pres">
      <dgm:prSet presAssocID="{B93EDE25-25A3-4064-9BA7-092CF9F9183A}" presName="hierRoot2" presStyleCnt="0">
        <dgm:presLayoutVars>
          <dgm:hierBranch val="init"/>
        </dgm:presLayoutVars>
      </dgm:prSet>
      <dgm:spPr/>
    </dgm:pt>
    <dgm:pt modelId="{1D0598D2-BCEE-47AF-BF99-A6102A2DDE97}" type="pres">
      <dgm:prSet presAssocID="{B93EDE25-25A3-4064-9BA7-092CF9F9183A}" presName="rootComposite" presStyleCnt="0"/>
      <dgm:spPr/>
    </dgm:pt>
    <dgm:pt modelId="{1DD40DCB-2569-4D71-960E-2E07E32D6E0A}" type="pres">
      <dgm:prSet presAssocID="{B93EDE25-25A3-4064-9BA7-092CF9F9183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1669E9F-9B7D-4ADE-8BAA-80AE151DA0FE}" type="pres">
      <dgm:prSet presAssocID="{B93EDE25-25A3-4064-9BA7-092CF9F9183A}" presName="rootConnector" presStyleLbl="node2" presStyleIdx="1" presStyleCnt="2"/>
      <dgm:spPr/>
      <dgm:t>
        <a:bodyPr/>
        <a:lstStyle/>
        <a:p>
          <a:endParaRPr lang="pl-PL"/>
        </a:p>
      </dgm:t>
    </dgm:pt>
    <dgm:pt modelId="{B19B0349-7002-4FE0-89B3-455C641E78E0}" type="pres">
      <dgm:prSet presAssocID="{B93EDE25-25A3-4064-9BA7-092CF9F9183A}" presName="hierChild4" presStyleCnt="0"/>
      <dgm:spPr/>
    </dgm:pt>
    <dgm:pt modelId="{F28E971D-7179-424D-83E1-B6865CA164DF}" type="pres">
      <dgm:prSet presAssocID="{B93EDE25-25A3-4064-9BA7-092CF9F9183A}" presName="hierChild5" presStyleCnt="0"/>
      <dgm:spPr/>
    </dgm:pt>
    <dgm:pt modelId="{20177604-4CE1-42E0-9721-309156E141B3}" type="pres">
      <dgm:prSet presAssocID="{C4F84C33-705A-46DA-9B6A-EA8BD06A626F}" presName="hierChild3" presStyleCnt="0"/>
      <dgm:spPr/>
    </dgm:pt>
  </dgm:ptLst>
  <dgm:cxnLst>
    <dgm:cxn modelId="{8E4B3D3C-8FAC-4679-94F9-93848D536656}" type="presOf" srcId="{C4F84C33-705A-46DA-9B6A-EA8BD06A626F}" destId="{8991A1F6-4A0A-42C6-A58E-4EB37BC0F727}" srcOrd="0" destOrd="0" presId="urn:microsoft.com/office/officeart/2005/8/layout/orgChart1"/>
    <dgm:cxn modelId="{73CBBD12-0925-4ED7-8BDC-84687936B8E0}" srcId="{C4F84C33-705A-46DA-9B6A-EA8BD06A626F}" destId="{139B1F06-BFB3-4110-8690-563BDDB0DB20}" srcOrd="0" destOrd="0" parTransId="{176A1951-4E3C-4E7C-AAE1-FC0C832D1BFE}" sibTransId="{2C602C50-0F5E-49CA-8F0B-69B2470FB895}"/>
    <dgm:cxn modelId="{73F5D347-F9C9-48BE-912F-7925B7AEBCDD}" srcId="{EC236E42-92CB-4CBE-8B03-63F7CB65D458}" destId="{C4F84C33-705A-46DA-9B6A-EA8BD06A626F}" srcOrd="0" destOrd="0" parTransId="{54C2A36F-656B-48F9-804B-CAE00CB0766E}" sibTransId="{204FBA3F-4726-44AB-8D2A-25F55AFE5B20}"/>
    <dgm:cxn modelId="{47A22283-D1FF-4ED2-B9B1-BD3C1CE82AEC}" type="presOf" srcId="{B93EDE25-25A3-4064-9BA7-092CF9F9183A}" destId="{1DD40DCB-2569-4D71-960E-2E07E32D6E0A}" srcOrd="0" destOrd="0" presId="urn:microsoft.com/office/officeart/2005/8/layout/orgChart1"/>
    <dgm:cxn modelId="{FE6EE8E2-FF20-4409-8926-580B5073B64A}" type="presOf" srcId="{139B1F06-BFB3-4110-8690-563BDDB0DB20}" destId="{C38823C2-3F05-423A-A4DE-3EEAA0EF5F5A}" srcOrd="0" destOrd="0" presId="urn:microsoft.com/office/officeart/2005/8/layout/orgChart1"/>
    <dgm:cxn modelId="{4954410C-8C8C-45A1-A01E-0A352E68D46F}" type="presOf" srcId="{EC236E42-92CB-4CBE-8B03-63F7CB65D458}" destId="{F43079CF-D1EE-4BDA-96F2-212B6DC4C429}" srcOrd="0" destOrd="0" presId="urn:microsoft.com/office/officeart/2005/8/layout/orgChart1"/>
    <dgm:cxn modelId="{1EB8619A-F467-4AA8-9536-804145FF91E9}" type="presOf" srcId="{176A1951-4E3C-4E7C-AAE1-FC0C832D1BFE}" destId="{B1714832-19DA-46FF-84D4-7D14F19DAF1A}" srcOrd="0" destOrd="0" presId="urn:microsoft.com/office/officeart/2005/8/layout/orgChart1"/>
    <dgm:cxn modelId="{4F0AD2B2-260B-4191-9DEF-92D625B09BCD}" type="presOf" srcId="{139B1F06-BFB3-4110-8690-563BDDB0DB20}" destId="{264E67C7-5275-4A7E-90FB-126E0B6AC933}" srcOrd="1" destOrd="0" presId="urn:microsoft.com/office/officeart/2005/8/layout/orgChart1"/>
    <dgm:cxn modelId="{CC52EAAB-D7A2-4FE5-842F-DF26FC3F5114}" srcId="{C4F84C33-705A-46DA-9B6A-EA8BD06A626F}" destId="{B93EDE25-25A3-4064-9BA7-092CF9F9183A}" srcOrd="1" destOrd="0" parTransId="{1881DF4B-8D58-4FF3-8151-BB71BFA33B4C}" sibTransId="{8F0A8812-4C4D-4555-A66E-AD5BE0AB3888}"/>
    <dgm:cxn modelId="{E219F8AD-5105-439F-953C-4D3C4D566EDE}" type="presOf" srcId="{B93EDE25-25A3-4064-9BA7-092CF9F9183A}" destId="{F1669E9F-9B7D-4ADE-8BAA-80AE151DA0FE}" srcOrd="1" destOrd="0" presId="urn:microsoft.com/office/officeart/2005/8/layout/orgChart1"/>
    <dgm:cxn modelId="{B58EA426-71E2-4077-989E-85613854AA43}" type="presOf" srcId="{C4F84C33-705A-46DA-9B6A-EA8BD06A626F}" destId="{BCB18924-F423-437A-8922-FC47158461B5}" srcOrd="1" destOrd="0" presId="urn:microsoft.com/office/officeart/2005/8/layout/orgChart1"/>
    <dgm:cxn modelId="{26A28FEF-1EC0-4A0C-8D4E-28B6504F274B}" type="presOf" srcId="{1881DF4B-8D58-4FF3-8151-BB71BFA33B4C}" destId="{761BD6C6-442E-4EA1-9E8F-FA90D90F8DAE}" srcOrd="0" destOrd="0" presId="urn:microsoft.com/office/officeart/2005/8/layout/orgChart1"/>
    <dgm:cxn modelId="{52F18836-79C7-4B0F-AC0D-9A27E6FE1A3C}" type="presParOf" srcId="{F43079CF-D1EE-4BDA-96F2-212B6DC4C429}" destId="{933A79A8-9622-4C12-B04C-C3FCEAC24677}" srcOrd="0" destOrd="0" presId="urn:microsoft.com/office/officeart/2005/8/layout/orgChart1"/>
    <dgm:cxn modelId="{A4F844B8-0FDA-4E9D-995B-F68DBB5729BF}" type="presParOf" srcId="{933A79A8-9622-4C12-B04C-C3FCEAC24677}" destId="{9E314F4A-5A0B-4ADD-9BE5-99443F6D1D70}" srcOrd="0" destOrd="0" presId="urn:microsoft.com/office/officeart/2005/8/layout/orgChart1"/>
    <dgm:cxn modelId="{34B19AF2-E018-48A9-8BC1-A92DB5B6A1D2}" type="presParOf" srcId="{9E314F4A-5A0B-4ADD-9BE5-99443F6D1D70}" destId="{8991A1F6-4A0A-42C6-A58E-4EB37BC0F727}" srcOrd="0" destOrd="0" presId="urn:microsoft.com/office/officeart/2005/8/layout/orgChart1"/>
    <dgm:cxn modelId="{5B700146-6A20-4A0B-9D84-2341DDF33DD0}" type="presParOf" srcId="{9E314F4A-5A0B-4ADD-9BE5-99443F6D1D70}" destId="{BCB18924-F423-437A-8922-FC47158461B5}" srcOrd="1" destOrd="0" presId="urn:microsoft.com/office/officeart/2005/8/layout/orgChart1"/>
    <dgm:cxn modelId="{278525C7-2BEB-4AE8-B008-75984EBD4968}" type="presParOf" srcId="{933A79A8-9622-4C12-B04C-C3FCEAC24677}" destId="{C08B4532-5087-4223-AE1E-57743F1A60EF}" srcOrd="1" destOrd="0" presId="urn:microsoft.com/office/officeart/2005/8/layout/orgChart1"/>
    <dgm:cxn modelId="{71FAEAB3-8CA2-44A7-8995-DC1E899AF533}" type="presParOf" srcId="{C08B4532-5087-4223-AE1E-57743F1A60EF}" destId="{B1714832-19DA-46FF-84D4-7D14F19DAF1A}" srcOrd="0" destOrd="0" presId="urn:microsoft.com/office/officeart/2005/8/layout/orgChart1"/>
    <dgm:cxn modelId="{B799F876-452D-4064-8B36-AFB17C1AC3CB}" type="presParOf" srcId="{C08B4532-5087-4223-AE1E-57743F1A60EF}" destId="{5D8F9CAE-6311-42C9-9866-3DCE3143561D}" srcOrd="1" destOrd="0" presId="urn:microsoft.com/office/officeart/2005/8/layout/orgChart1"/>
    <dgm:cxn modelId="{E5CA25E0-D69B-474D-BF88-28956CC4A5F1}" type="presParOf" srcId="{5D8F9CAE-6311-42C9-9866-3DCE3143561D}" destId="{70D23D34-1E3C-4465-AB19-8CE4A5EF81EB}" srcOrd="0" destOrd="0" presId="urn:microsoft.com/office/officeart/2005/8/layout/orgChart1"/>
    <dgm:cxn modelId="{71B01392-3C23-4F08-9741-FFD02FCC1136}" type="presParOf" srcId="{70D23D34-1E3C-4465-AB19-8CE4A5EF81EB}" destId="{C38823C2-3F05-423A-A4DE-3EEAA0EF5F5A}" srcOrd="0" destOrd="0" presId="urn:microsoft.com/office/officeart/2005/8/layout/orgChart1"/>
    <dgm:cxn modelId="{448E1983-B4A9-44DA-890A-A4EC16E8375C}" type="presParOf" srcId="{70D23D34-1E3C-4465-AB19-8CE4A5EF81EB}" destId="{264E67C7-5275-4A7E-90FB-126E0B6AC933}" srcOrd="1" destOrd="0" presId="urn:microsoft.com/office/officeart/2005/8/layout/orgChart1"/>
    <dgm:cxn modelId="{ADCE55DE-C821-46DA-BD97-B7E8BA4F3693}" type="presParOf" srcId="{5D8F9CAE-6311-42C9-9866-3DCE3143561D}" destId="{A40F6306-6263-44B9-B1B5-5382AE7C235F}" srcOrd="1" destOrd="0" presId="urn:microsoft.com/office/officeart/2005/8/layout/orgChart1"/>
    <dgm:cxn modelId="{CBC9BECE-E79F-4EE1-851E-134B16DBEC09}" type="presParOf" srcId="{5D8F9CAE-6311-42C9-9866-3DCE3143561D}" destId="{55C83210-A729-49DA-902C-D149C379DBF1}" srcOrd="2" destOrd="0" presId="urn:microsoft.com/office/officeart/2005/8/layout/orgChart1"/>
    <dgm:cxn modelId="{8ACD288B-49DD-4FF5-AE93-29801BBA767A}" type="presParOf" srcId="{C08B4532-5087-4223-AE1E-57743F1A60EF}" destId="{761BD6C6-442E-4EA1-9E8F-FA90D90F8DAE}" srcOrd="2" destOrd="0" presId="urn:microsoft.com/office/officeart/2005/8/layout/orgChart1"/>
    <dgm:cxn modelId="{C717DD30-3C08-41D7-B7C6-7F5C745E0083}" type="presParOf" srcId="{C08B4532-5087-4223-AE1E-57743F1A60EF}" destId="{1943CC97-30AF-4036-9C1C-909D43C373EA}" srcOrd="3" destOrd="0" presId="urn:microsoft.com/office/officeart/2005/8/layout/orgChart1"/>
    <dgm:cxn modelId="{B644D3A8-CD09-412B-ADC8-235F43CF629E}" type="presParOf" srcId="{1943CC97-30AF-4036-9C1C-909D43C373EA}" destId="{1D0598D2-BCEE-47AF-BF99-A6102A2DDE97}" srcOrd="0" destOrd="0" presId="urn:microsoft.com/office/officeart/2005/8/layout/orgChart1"/>
    <dgm:cxn modelId="{FC38BE11-A3C4-4E57-850C-687778098CF4}" type="presParOf" srcId="{1D0598D2-BCEE-47AF-BF99-A6102A2DDE97}" destId="{1DD40DCB-2569-4D71-960E-2E07E32D6E0A}" srcOrd="0" destOrd="0" presId="urn:microsoft.com/office/officeart/2005/8/layout/orgChart1"/>
    <dgm:cxn modelId="{969EB3FF-1F1B-422E-B4AD-2C5C60CE1E44}" type="presParOf" srcId="{1D0598D2-BCEE-47AF-BF99-A6102A2DDE97}" destId="{F1669E9F-9B7D-4ADE-8BAA-80AE151DA0FE}" srcOrd="1" destOrd="0" presId="urn:microsoft.com/office/officeart/2005/8/layout/orgChart1"/>
    <dgm:cxn modelId="{207FE99B-1EFB-42B5-8212-98E73A33ED9B}" type="presParOf" srcId="{1943CC97-30AF-4036-9C1C-909D43C373EA}" destId="{B19B0349-7002-4FE0-89B3-455C641E78E0}" srcOrd="1" destOrd="0" presId="urn:microsoft.com/office/officeart/2005/8/layout/orgChart1"/>
    <dgm:cxn modelId="{B4A6AB0E-A4B9-41E2-A24E-371EBA370FC1}" type="presParOf" srcId="{1943CC97-30AF-4036-9C1C-909D43C373EA}" destId="{F28E971D-7179-424D-83E1-B6865CA164DF}" srcOrd="2" destOrd="0" presId="urn:microsoft.com/office/officeart/2005/8/layout/orgChart1"/>
    <dgm:cxn modelId="{B8BAF27C-F76A-439A-AFD2-F63B136127F6}" type="presParOf" srcId="{933A79A8-9622-4C12-B04C-C3FCEAC24677}" destId="{20177604-4CE1-42E0-9721-309156E141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B64AF-0D4F-45F6-8840-946CAEEB5873}">
      <dsp:nvSpPr>
        <dsp:cNvPr id="0" name=""/>
        <dsp:cNvSpPr/>
      </dsp:nvSpPr>
      <dsp:spPr>
        <a:xfrm rot="5400000">
          <a:off x="5183525" y="-2103724"/>
          <a:ext cx="1263973" cy="547342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ustalenie programu sprzedaży, produkcji oraz bieżących zakupów materiałów i towarów,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zaplanowanie poziomu rentowności sprzedaży,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ustalenie sposobu pokrywania zobowiązań bieżących,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ustalenie zasad kredytowania odbiorców,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kern="1200" dirty="0" smtClean="0"/>
            <a:t>określenie bieżących nadwyżek środków pieniężnych i ustalenie miejsc ich krótkoterminowego lokowania</a:t>
          </a:r>
          <a:endParaRPr lang="pl-PL" sz="1200" kern="1200" dirty="0"/>
        </a:p>
      </dsp:txBody>
      <dsp:txXfrm rot="-5400000">
        <a:off x="3078800" y="62703"/>
        <a:ext cx="5411721" cy="1140569"/>
      </dsp:txXfrm>
    </dsp:sp>
    <dsp:sp modelId="{E329DC36-3129-4A75-AF78-B0A4C9D59C02}">
      <dsp:nvSpPr>
        <dsp:cNvPr id="0" name=""/>
        <dsp:cNvSpPr/>
      </dsp:nvSpPr>
      <dsp:spPr>
        <a:xfrm>
          <a:off x="0" y="45276"/>
          <a:ext cx="3078800" cy="11754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Decyzje operacyjne </a:t>
          </a:r>
          <a:endParaRPr lang="pl-PL" sz="3300" kern="1200" dirty="0"/>
        </a:p>
      </dsp:txBody>
      <dsp:txXfrm>
        <a:off x="57379" y="102655"/>
        <a:ext cx="2964042" cy="1060663"/>
      </dsp:txXfrm>
    </dsp:sp>
    <dsp:sp modelId="{21720A9F-BE78-43EF-ADD4-795833FC64BD}">
      <dsp:nvSpPr>
        <dsp:cNvPr id="0" name=""/>
        <dsp:cNvSpPr/>
      </dsp:nvSpPr>
      <dsp:spPr>
        <a:xfrm rot="5400000">
          <a:off x="5356718" y="-830609"/>
          <a:ext cx="940337" cy="54841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decyzje o przedsięwzięciach w zakresie rzeczowych aktywów trwałych,</a:t>
          </a:r>
          <a:endParaRPr lang="pl-P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decyzje o przedsięwzięciach w zakresie finansowych aktywów trwałych i finansowych aktywów obrotowych</a:t>
          </a:r>
          <a:endParaRPr lang="pl-PL" sz="14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000" kern="1200" dirty="0"/>
        </a:p>
      </dsp:txBody>
      <dsp:txXfrm rot="-5400000">
        <a:off x="3084823" y="1487189"/>
        <a:ext cx="5438226" cy="848531"/>
      </dsp:txXfrm>
    </dsp:sp>
    <dsp:sp modelId="{50F6527E-A1D3-4188-9915-E6E6685C015E}">
      <dsp:nvSpPr>
        <dsp:cNvPr id="0" name=""/>
        <dsp:cNvSpPr/>
      </dsp:nvSpPr>
      <dsp:spPr>
        <a:xfrm>
          <a:off x="0" y="1323744"/>
          <a:ext cx="3084822" cy="11754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Decyzje inwestycyjne </a:t>
          </a:r>
          <a:endParaRPr lang="pl-PL" sz="3300" kern="1200" dirty="0"/>
        </a:p>
      </dsp:txBody>
      <dsp:txXfrm>
        <a:off x="57379" y="1381123"/>
        <a:ext cx="2970064" cy="1060663"/>
      </dsp:txXfrm>
    </dsp:sp>
    <dsp:sp modelId="{CAAB7A92-E857-417D-8664-BDCD7D0AF21F}">
      <dsp:nvSpPr>
        <dsp:cNvPr id="0" name=""/>
        <dsp:cNvSpPr/>
      </dsp:nvSpPr>
      <dsp:spPr>
        <a:xfrm rot="5400000">
          <a:off x="5356718" y="403583"/>
          <a:ext cx="940337" cy="54841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decyzje o pozyskaniu dodatkowego kapitału własnego,</a:t>
          </a:r>
          <a:endParaRPr lang="pl-P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decyzje o wykorzystaniu wypracowanego przez firmę zysku,</a:t>
          </a:r>
          <a:endParaRPr lang="pl-P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decyzje o zaciągnięciu kredytów i pożyczek,</a:t>
          </a:r>
          <a:endParaRPr lang="pl-P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decyzje tworzące tzw. optymalną strukturę kapitałową</a:t>
          </a:r>
          <a:endParaRPr lang="pl-PL" sz="1400" kern="1200" dirty="0"/>
        </a:p>
      </dsp:txBody>
      <dsp:txXfrm rot="-5400000">
        <a:off x="3084823" y="2721382"/>
        <a:ext cx="5438226" cy="848531"/>
      </dsp:txXfrm>
    </dsp:sp>
    <dsp:sp modelId="{2097B85C-DA07-496B-A8EF-074A1940F81F}">
      <dsp:nvSpPr>
        <dsp:cNvPr id="0" name=""/>
        <dsp:cNvSpPr/>
      </dsp:nvSpPr>
      <dsp:spPr>
        <a:xfrm>
          <a:off x="0" y="2557937"/>
          <a:ext cx="3084822" cy="11754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Decyzje finansowe </a:t>
          </a:r>
          <a:endParaRPr lang="pl-PL" sz="3300" kern="1200" dirty="0"/>
        </a:p>
      </dsp:txBody>
      <dsp:txXfrm>
        <a:off x="57379" y="2615316"/>
        <a:ext cx="2970064" cy="1060663"/>
      </dsp:txXfrm>
    </dsp:sp>
    <dsp:sp modelId="{FCECC078-2392-47EF-9D98-7FA33A150AFD}">
      <dsp:nvSpPr>
        <dsp:cNvPr id="0" name=""/>
        <dsp:cNvSpPr/>
      </dsp:nvSpPr>
      <dsp:spPr>
        <a:xfrm rot="5400000">
          <a:off x="5356718" y="1637776"/>
          <a:ext cx="940337" cy="54841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Fuzje i przejęcia </a:t>
          </a:r>
          <a:endParaRPr lang="pl-P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Realizacja strategicznych projektów wewnętrznych </a:t>
          </a:r>
          <a:endParaRPr lang="pl-PL" sz="1400" kern="1200" dirty="0"/>
        </a:p>
      </dsp:txBody>
      <dsp:txXfrm rot="-5400000">
        <a:off x="3084823" y="3955575"/>
        <a:ext cx="5438226" cy="848531"/>
      </dsp:txXfrm>
    </dsp:sp>
    <dsp:sp modelId="{5F95533E-C1B4-4437-BC51-EC6C690C081A}">
      <dsp:nvSpPr>
        <dsp:cNvPr id="0" name=""/>
        <dsp:cNvSpPr/>
      </dsp:nvSpPr>
      <dsp:spPr>
        <a:xfrm>
          <a:off x="0" y="3792130"/>
          <a:ext cx="3084822" cy="11754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Decyzje strategiczne </a:t>
          </a:r>
          <a:endParaRPr lang="pl-PL" sz="3300" kern="1200" dirty="0"/>
        </a:p>
      </dsp:txBody>
      <dsp:txXfrm>
        <a:off x="57379" y="3849509"/>
        <a:ext cx="2970064" cy="10606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75074D-993F-4B05-8556-C06EDEB999DC}">
      <dsp:nvSpPr>
        <dsp:cNvPr id="0" name=""/>
        <dsp:cNvSpPr/>
      </dsp:nvSpPr>
      <dsp:spPr>
        <a:xfrm>
          <a:off x="3872924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C2CF5-4A73-41F5-8377-818B81A04306}">
      <dsp:nvSpPr>
        <dsp:cNvPr id="0" name=""/>
        <dsp:cNvSpPr/>
      </dsp:nvSpPr>
      <dsp:spPr>
        <a:xfrm>
          <a:off x="2960935" y="995933"/>
          <a:ext cx="957708" cy="4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02"/>
              </a:lnTo>
              <a:lnTo>
                <a:pt x="957708" y="310602"/>
              </a:lnTo>
              <a:lnTo>
                <a:pt x="957708" y="455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2F1485-A361-4688-B0AE-91D4F09CAA15}">
      <dsp:nvSpPr>
        <dsp:cNvPr id="0" name=""/>
        <dsp:cNvSpPr/>
      </dsp:nvSpPr>
      <dsp:spPr>
        <a:xfrm>
          <a:off x="1957506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A5C7-4FE3-4A8C-B038-A52B9C6CD6EE}">
      <dsp:nvSpPr>
        <dsp:cNvPr id="0" name=""/>
        <dsp:cNvSpPr/>
      </dsp:nvSpPr>
      <dsp:spPr>
        <a:xfrm>
          <a:off x="2003226" y="995933"/>
          <a:ext cx="957708" cy="455782"/>
        </a:xfrm>
        <a:custGeom>
          <a:avLst/>
          <a:gdLst/>
          <a:ahLst/>
          <a:cxnLst/>
          <a:rect l="0" t="0" r="0" b="0"/>
          <a:pathLst>
            <a:path>
              <a:moveTo>
                <a:pt x="957708" y="0"/>
              </a:moveTo>
              <a:lnTo>
                <a:pt x="957708" y="310602"/>
              </a:lnTo>
              <a:lnTo>
                <a:pt x="0" y="310602"/>
              </a:lnTo>
              <a:lnTo>
                <a:pt x="0" y="455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40AA-F9D8-4C43-AF13-F8803B9F225C}">
      <dsp:nvSpPr>
        <dsp:cNvPr id="0" name=""/>
        <dsp:cNvSpPr/>
      </dsp:nvSpPr>
      <dsp:spPr>
        <a:xfrm>
          <a:off x="2177355" y="786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7A1B6F-9E82-46F5-B6E3-C2A458534322}">
      <dsp:nvSpPr>
        <dsp:cNvPr id="0" name=""/>
        <dsp:cNvSpPr/>
      </dsp:nvSpPr>
      <dsp:spPr>
        <a:xfrm>
          <a:off x="2351484" y="166208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pl-PL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Cele finansowe działalności przedsiębiorstwa</a:t>
          </a:r>
          <a:endParaRPr lang="pl-PL" sz="1300" kern="1200" dirty="0"/>
        </a:p>
      </dsp:txBody>
      <dsp:txXfrm>
        <a:off x="2380631" y="195355"/>
        <a:ext cx="1508866" cy="936852"/>
      </dsp:txXfrm>
    </dsp:sp>
    <dsp:sp modelId="{6EFC52F6-40F2-457A-91D7-FE5F29DCBF0B}">
      <dsp:nvSpPr>
        <dsp:cNvPr id="0" name=""/>
        <dsp:cNvSpPr/>
      </dsp:nvSpPr>
      <dsp:spPr>
        <a:xfrm>
          <a:off x="1219646" y="1451715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B2F680-B528-43B6-9EEB-1433652588EF}">
      <dsp:nvSpPr>
        <dsp:cNvPr id="0" name=""/>
        <dsp:cNvSpPr/>
      </dsp:nvSpPr>
      <dsp:spPr>
        <a:xfrm>
          <a:off x="1393775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Maksymalizacja bogactwa </a:t>
          </a:r>
          <a:endParaRPr kumimoji="0" lang="pl-PL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właścicieli</a:t>
          </a:r>
          <a:endParaRPr kumimoji="0" lang="pl-PL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>
            <a:spcBef>
              <a:spcPct val="0"/>
            </a:spcBef>
          </a:pPr>
          <a:endParaRPr lang="pl-PL" kern="1200" dirty="0"/>
        </a:p>
      </dsp:txBody>
      <dsp:txXfrm>
        <a:off x="1422922" y="1646284"/>
        <a:ext cx="1508866" cy="936852"/>
      </dsp:txXfrm>
    </dsp:sp>
    <dsp:sp modelId="{BD579854-93B0-41C3-8583-AEA699FB976B}">
      <dsp:nvSpPr>
        <dsp:cNvPr id="0" name=""/>
        <dsp:cNvSpPr/>
      </dsp:nvSpPr>
      <dsp:spPr>
        <a:xfrm>
          <a:off x="1219646" y="2902644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E1D37-9EC2-48BE-95B9-DA8640DFE3DC}">
      <dsp:nvSpPr>
        <dsp:cNvPr id="0" name=""/>
        <dsp:cNvSpPr/>
      </dsp:nvSpPr>
      <dsp:spPr>
        <a:xfrm>
          <a:off x="1393775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Wartość przedsiębiorstwa </a:t>
          </a:r>
          <a:endParaRPr kumimoji="0" lang="pl-PL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>
            <a:spcBef>
              <a:spcPct val="0"/>
            </a:spcBef>
          </a:pPr>
          <a:endParaRPr lang="pl-PL" kern="1200" dirty="0"/>
        </a:p>
      </dsp:txBody>
      <dsp:txXfrm>
        <a:off x="1422922" y="3097213"/>
        <a:ext cx="1508866" cy="936852"/>
      </dsp:txXfrm>
    </dsp:sp>
    <dsp:sp modelId="{946CB03C-C8E2-42F0-BABB-8498D871E26E}">
      <dsp:nvSpPr>
        <dsp:cNvPr id="0" name=""/>
        <dsp:cNvSpPr/>
      </dsp:nvSpPr>
      <dsp:spPr>
        <a:xfrm>
          <a:off x="3135064" y="1451715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56C0F-4AFD-471D-990D-18430A58BB2E}">
      <dsp:nvSpPr>
        <dsp:cNvPr id="0" name=""/>
        <dsp:cNvSpPr/>
      </dsp:nvSpPr>
      <dsp:spPr>
        <a:xfrm>
          <a:off x="3309193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Zapewnienie istnienia przedsiębiorstwa</a:t>
          </a:r>
          <a:endParaRPr kumimoji="0" lang="pl-PL" sz="1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>
            <a:spcBef>
              <a:spcPct val="0"/>
            </a:spcBef>
          </a:pPr>
          <a:endParaRPr lang="pl-PL" kern="1200" dirty="0"/>
        </a:p>
      </dsp:txBody>
      <dsp:txXfrm>
        <a:off x="3338340" y="1646284"/>
        <a:ext cx="1508866" cy="936852"/>
      </dsp:txXfrm>
    </dsp:sp>
    <dsp:sp modelId="{9DC841A4-CD21-4FEC-99BD-99FD7160A69E}">
      <dsp:nvSpPr>
        <dsp:cNvPr id="0" name=""/>
        <dsp:cNvSpPr/>
      </dsp:nvSpPr>
      <dsp:spPr>
        <a:xfrm>
          <a:off x="3135064" y="2902644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CD302-001E-499C-94C7-C0F34C892A8B}">
      <dsp:nvSpPr>
        <dsp:cNvPr id="0" name=""/>
        <dsp:cNvSpPr/>
      </dsp:nvSpPr>
      <dsp:spPr>
        <a:xfrm>
          <a:off x="3309193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Płynność finansowa </a:t>
          </a:r>
          <a:endParaRPr kumimoji="0" lang="pl-PL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>
            <a:spcBef>
              <a:spcPct val="0"/>
            </a:spcBef>
          </a:pPr>
          <a:endParaRPr lang="pl-PL" kern="1200" dirty="0"/>
        </a:p>
      </dsp:txBody>
      <dsp:txXfrm>
        <a:off x="3338340" y="3097213"/>
        <a:ext cx="1508866" cy="9368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41699-BC1C-433F-A453-983F4CC41FEB}">
      <dsp:nvSpPr>
        <dsp:cNvPr id="0" name=""/>
        <dsp:cNvSpPr/>
      </dsp:nvSpPr>
      <dsp:spPr>
        <a:xfrm>
          <a:off x="4114799" y="1763594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F9CF9-E763-4422-B4FC-D4057426F05B}">
      <dsp:nvSpPr>
        <dsp:cNvPr id="0" name=""/>
        <dsp:cNvSpPr/>
      </dsp:nvSpPr>
      <dsp:spPr>
        <a:xfrm>
          <a:off x="4069079" y="1763594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32A687-1C49-4871-9767-AF74079BD292}">
      <dsp:nvSpPr>
        <dsp:cNvPr id="0" name=""/>
        <dsp:cNvSpPr/>
      </dsp:nvSpPr>
      <dsp:spPr>
        <a:xfrm>
          <a:off x="1203548" y="1763594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445194-8BF1-4C03-99E0-6C26CFCB7028}">
      <dsp:nvSpPr>
        <dsp:cNvPr id="0" name=""/>
        <dsp:cNvSpPr/>
      </dsp:nvSpPr>
      <dsp:spPr>
        <a:xfrm>
          <a:off x="2911803" y="560598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/>
            <a:t>Płynność finansowa </a:t>
          </a:r>
          <a:endParaRPr lang="pl-PL" sz="3700" kern="1200" dirty="0"/>
        </a:p>
      </dsp:txBody>
      <dsp:txXfrm>
        <a:off x="2911803" y="560598"/>
        <a:ext cx="2405992" cy="1202996"/>
      </dsp:txXfrm>
    </dsp:sp>
    <dsp:sp modelId="{A1ADC62D-1927-4B5A-A4A0-D44D63DBDD7A}">
      <dsp:nvSpPr>
        <dsp:cNvPr id="0" name=""/>
        <dsp:cNvSpPr/>
      </dsp:nvSpPr>
      <dsp:spPr>
        <a:xfrm>
          <a:off x="552" y="2268853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/>
            <a:t>Płynność płatnicza</a:t>
          </a:r>
          <a:endParaRPr lang="pl-PL" sz="3700" kern="1200" dirty="0"/>
        </a:p>
      </dsp:txBody>
      <dsp:txXfrm>
        <a:off x="552" y="2268853"/>
        <a:ext cx="2405992" cy="1202996"/>
      </dsp:txXfrm>
    </dsp:sp>
    <dsp:sp modelId="{94F85980-7690-48E9-B70E-60F47F648160}">
      <dsp:nvSpPr>
        <dsp:cNvPr id="0" name=""/>
        <dsp:cNvSpPr/>
      </dsp:nvSpPr>
      <dsp:spPr>
        <a:xfrm>
          <a:off x="2911803" y="2268853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/>
            <a:t>Płynność strukturalna</a:t>
          </a:r>
          <a:endParaRPr lang="pl-PL" sz="3700" kern="1200" dirty="0"/>
        </a:p>
      </dsp:txBody>
      <dsp:txXfrm>
        <a:off x="2911803" y="2268853"/>
        <a:ext cx="2405992" cy="1202996"/>
      </dsp:txXfrm>
    </dsp:sp>
    <dsp:sp modelId="{DE7C73FF-EBE2-44A9-ADE5-492A54F5B689}">
      <dsp:nvSpPr>
        <dsp:cNvPr id="0" name=""/>
        <dsp:cNvSpPr/>
      </dsp:nvSpPr>
      <dsp:spPr>
        <a:xfrm>
          <a:off x="5823054" y="2268853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/>
            <a:t>Płynność dynamiczna</a:t>
          </a:r>
          <a:endParaRPr lang="pl-PL" sz="3700" kern="1200" dirty="0"/>
        </a:p>
      </dsp:txBody>
      <dsp:txXfrm>
        <a:off x="5823054" y="2268853"/>
        <a:ext cx="2405992" cy="12029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B31D73-F15A-450B-A934-833B2F76222C}">
      <dsp:nvSpPr>
        <dsp:cNvPr id="0" name=""/>
        <dsp:cNvSpPr/>
      </dsp:nvSpPr>
      <dsp:spPr>
        <a:xfrm>
          <a:off x="304800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89"/>
              </a:lnTo>
              <a:lnTo>
                <a:pt x="1668009" y="289489"/>
              </a:lnTo>
              <a:lnTo>
                <a:pt x="1668009" y="5789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0BCC7-33F0-413A-9718-6622117B0DE2}">
      <dsp:nvSpPr>
        <dsp:cNvPr id="0" name=""/>
        <dsp:cNvSpPr/>
      </dsp:nvSpPr>
      <dsp:spPr>
        <a:xfrm>
          <a:off x="137999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89489"/>
              </a:lnTo>
              <a:lnTo>
                <a:pt x="0" y="289489"/>
              </a:lnTo>
              <a:lnTo>
                <a:pt x="0" y="5789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8FAE2-1023-4182-8D91-5D3A876A3FEB}">
      <dsp:nvSpPr>
        <dsp:cNvPr id="0" name=""/>
        <dsp:cNvSpPr/>
      </dsp:nvSpPr>
      <dsp:spPr>
        <a:xfrm>
          <a:off x="1031775" y="363990"/>
          <a:ext cx="4032448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Płynność finansowa </a:t>
          </a:r>
          <a:br>
            <a:rPr lang="pl-PL" sz="3100" kern="1200" dirty="0" smtClean="0"/>
          </a:br>
          <a:r>
            <a:rPr lang="pl-PL" sz="3100" kern="1200" dirty="0" smtClean="0"/>
            <a:t>w świetle analizowanych źródeł informacyjnych </a:t>
          </a:r>
          <a:endParaRPr lang="pl-PL" sz="3100" kern="1200" dirty="0"/>
        </a:p>
      </dsp:txBody>
      <dsp:txXfrm>
        <a:off x="1031775" y="363990"/>
        <a:ext cx="4032448" cy="1378520"/>
      </dsp:txXfrm>
    </dsp:sp>
    <dsp:sp modelId="{4B4042F7-3F68-4E08-8D50-0F9185914315}">
      <dsp:nvSpPr>
        <dsp:cNvPr id="0" name=""/>
        <dsp:cNvSpPr/>
      </dsp:nvSpPr>
      <dsp:spPr>
        <a:xfrm>
          <a:off x="1469" y="2321489"/>
          <a:ext cx="2757041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Płynność statyczna </a:t>
          </a:r>
          <a:endParaRPr lang="pl-PL" sz="3100" kern="1200" dirty="0"/>
        </a:p>
      </dsp:txBody>
      <dsp:txXfrm>
        <a:off x="1469" y="2321489"/>
        <a:ext cx="2757041" cy="1378520"/>
      </dsp:txXfrm>
    </dsp:sp>
    <dsp:sp modelId="{67E30016-D98F-4ABB-A9C5-9C3F3655A850}">
      <dsp:nvSpPr>
        <dsp:cNvPr id="0" name=""/>
        <dsp:cNvSpPr/>
      </dsp:nvSpPr>
      <dsp:spPr>
        <a:xfrm>
          <a:off x="3337489" y="2321489"/>
          <a:ext cx="2757041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Płynność dynamiczna </a:t>
          </a:r>
          <a:endParaRPr lang="pl-PL" sz="3100" kern="1200" dirty="0"/>
        </a:p>
      </dsp:txBody>
      <dsp:txXfrm>
        <a:off x="3337489" y="2321489"/>
        <a:ext cx="2757041" cy="13785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BDCFF-4B5C-4DBE-B6B0-0813D636EDD1}">
      <dsp:nvSpPr>
        <dsp:cNvPr id="0" name=""/>
        <dsp:cNvSpPr/>
      </dsp:nvSpPr>
      <dsp:spPr>
        <a:xfrm rot="5400000">
          <a:off x="-268660" y="286120"/>
          <a:ext cx="1791070" cy="12537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Wartość majątkowa </a:t>
          </a:r>
          <a:endParaRPr lang="pl-PL" sz="1800" kern="1200" dirty="0"/>
        </a:p>
      </dsp:txBody>
      <dsp:txXfrm rot="-5400000">
        <a:off x="1" y="644335"/>
        <a:ext cx="1253749" cy="537321"/>
      </dsp:txXfrm>
    </dsp:sp>
    <dsp:sp modelId="{72324C90-7919-42C3-B491-6BEF95573E61}">
      <dsp:nvSpPr>
        <dsp:cNvPr id="0" name=""/>
        <dsp:cNvSpPr/>
      </dsp:nvSpPr>
      <dsp:spPr>
        <a:xfrm rot="5400000">
          <a:off x="4041220" y="-2770011"/>
          <a:ext cx="1164196" cy="67391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1" i="1" kern="1200" dirty="0" smtClean="0"/>
            <a:t>wartość majątkowa przedsiębiorstwa oparta na wartości nakładów </a:t>
          </a:r>
          <a:r>
            <a:rPr lang="pl-PL" sz="1800" kern="1200" dirty="0" smtClean="0"/>
            <a:t>poniesionych na jego stworzenie - w zależności od punktu odniesienia tych nakładów mówi się o wartości historycznej bądź też wartości reprodukcyjnej</a:t>
          </a:r>
          <a:endParaRPr lang="pl-PL" kern="1200" dirty="0"/>
        </a:p>
      </dsp:txBody>
      <dsp:txXfrm rot="-5400000">
        <a:off x="1253750" y="74290"/>
        <a:ext cx="6682307" cy="1050534"/>
      </dsp:txXfrm>
    </dsp:sp>
    <dsp:sp modelId="{95E22F91-0AE7-4F48-843B-738E4E4E7B52}">
      <dsp:nvSpPr>
        <dsp:cNvPr id="0" name=""/>
        <dsp:cNvSpPr/>
      </dsp:nvSpPr>
      <dsp:spPr>
        <a:xfrm rot="5400000">
          <a:off x="-268660" y="1898196"/>
          <a:ext cx="1791070" cy="12537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Wartość ekonomiczna </a:t>
          </a:r>
          <a:endParaRPr lang="pl-PL" sz="1800" kern="1200" dirty="0"/>
        </a:p>
      </dsp:txBody>
      <dsp:txXfrm rot="-5400000">
        <a:off x="1" y="2256411"/>
        <a:ext cx="1253749" cy="537321"/>
      </dsp:txXfrm>
    </dsp:sp>
    <dsp:sp modelId="{EFC16142-96D3-4FCB-959C-3AD1E9FBBABB}">
      <dsp:nvSpPr>
        <dsp:cNvPr id="0" name=""/>
        <dsp:cNvSpPr/>
      </dsp:nvSpPr>
      <dsp:spPr>
        <a:xfrm rot="5400000">
          <a:off x="4041220" y="-1157935"/>
          <a:ext cx="1164196" cy="67391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1800" b="1" i="1" kern="1200" dirty="0" smtClean="0"/>
            <a:t>wartość ekonomiczna przedsiębiorstwa ( ang. </a:t>
          </a:r>
          <a:r>
            <a:rPr lang="pl-PL" sz="1800" b="1" i="1" kern="1200" dirty="0" err="1" smtClean="0"/>
            <a:t>economic</a:t>
          </a:r>
          <a:r>
            <a:rPr lang="pl-PL" sz="1800" b="1" i="1" kern="1200" dirty="0" smtClean="0"/>
            <a:t> </a:t>
          </a:r>
          <a:r>
            <a:rPr lang="pl-PL" sz="1800" b="1" i="1" kern="1200" dirty="0" err="1" smtClean="0"/>
            <a:t>value</a:t>
          </a:r>
          <a:r>
            <a:rPr lang="pl-PL" sz="1800" b="1" i="1" kern="1200" dirty="0" smtClean="0"/>
            <a:t>, </a:t>
          </a:r>
          <a:r>
            <a:rPr lang="pl-PL" sz="1800" b="1" i="1" kern="1200" dirty="0" err="1" smtClean="0"/>
            <a:t>going-concern</a:t>
          </a:r>
          <a:r>
            <a:rPr lang="pl-PL" sz="1800" b="1" i="1" kern="1200" dirty="0" smtClean="0"/>
            <a:t> </a:t>
          </a:r>
          <a:r>
            <a:rPr lang="pl-PL" sz="1800" b="1" i="1" kern="1200" dirty="0" err="1" smtClean="0"/>
            <a:t>value</a:t>
          </a:r>
          <a:r>
            <a:rPr lang="pl-PL" sz="1800" b="1" i="1" kern="1200" dirty="0" smtClean="0"/>
            <a:t>) </a:t>
          </a:r>
          <a:r>
            <a:rPr lang="pl-PL" sz="1800" kern="1200" dirty="0" smtClean="0"/>
            <a:t>- opartą na kategorii wartości użytkowej i wynikających z niej pożytków.</a:t>
          </a:r>
        </a:p>
        <a:p>
          <a:pPr marL="228600" lvl="1" indent="0" algn="l" defTabSz="1200150">
            <a:spcBef>
              <a:spcPct val="0"/>
            </a:spcBef>
            <a:spcAft>
              <a:spcPct val="15000"/>
            </a:spcAft>
            <a:buChar char="••"/>
          </a:pPr>
          <a:endParaRPr lang="pl-PL" kern="1200" dirty="0"/>
        </a:p>
      </dsp:txBody>
      <dsp:txXfrm rot="-5400000">
        <a:off x="1253750" y="1686366"/>
        <a:ext cx="6682307" cy="1050534"/>
      </dsp:txXfrm>
    </dsp:sp>
    <dsp:sp modelId="{FD51F09F-6355-46F5-9312-85C124505F8A}">
      <dsp:nvSpPr>
        <dsp:cNvPr id="0" name=""/>
        <dsp:cNvSpPr/>
      </dsp:nvSpPr>
      <dsp:spPr>
        <a:xfrm rot="5400000">
          <a:off x="-268660" y="3820273"/>
          <a:ext cx="1791070" cy="12537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Wartość rynkowa</a:t>
          </a:r>
          <a:endParaRPr lang="pl-PL" sz="1800" kern="1200" dirty="0"/>
        </a:p>
      </dsp:txBody>
      <dsp:txXfrm rot="-5400000">
        <a:off x="1" y="4178488"/>
        <a:ext cx="1253749" cy="537321"/>
      </dsp:txXfrm>
    </dsp:sp>
    <dsp:sp modelId="{673815B7-F43E-45B2-8604-0481718F0874}">
      <dsp:nvSpPr>
        <dsp:cNvPr id="0" name=""/>
        <dsp:cNvSpPr/>
      </dsp:nvSpPr>
      <dsp:spPr>
        <a:xfrm rot="5400000">
          <a:off x="3731218" y="764141"/>
          <a:ext cx="1784200" cy="67391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1800" b="1" i="1" kern="1200" dirty="0" smtClean="0"/>
            <a:t>wartość rynkowa przedsiębiorstwa (fair market </a:t>
          </a:r>
          <a:r>
            <a:rPr lang="pl-PL" sz="1800" b="1" i="1" kern="1200" dirty="0" err="1" smtClean="0"/>
            <a:t>value</a:t>
          </a:r>
          <a:r>
            <a:rPr lang="pl-PL" sz="1800" b="1" i="1" kern="1200" dirty="0" smtClean="0"/>
            <a:t>) </a:t>
          </a:r>
          <a:r>
            <a:rPr lang="pl-PL" sz="1800" kern="1200" dirty="0" smtClean="0"/>
            <a:t>- wywodzącej się z klasycznej koncepcji wartości naturalnej, jako opartej na popycie i podaży, wypadkowej wartości wymiennej i użytkowej, zweryfikowanej przez rynki finansowe. Wiarygodność tego rodzaju wyceny uzależniona jest od poziomu efektywności rynku.</a:t>
          </a:r>
        </a:p>
        <a:p>
          <a:pPr marL="228600" lvl="1" indent="0" algn="l" defTabSz="1200150">
            <a:spcBef>
              <a:spcPct val="0"/>
            </a:spcBef>
            <a:spcAft>
              <a:spcPct val="15000"/>
            </a:spcAft>
            <a:buChar char="••"/>
          </a:pPr>
          <a:endParaRPr lang="pl-PL" kern="1200" dirty="0"/>
        </a:p>
      </dsp:txBody>
      <dsp:txXfrm rot="-5400000">
        <a:off x="1253750" y="3328707"/>
        <a:ext cx="6652041" cy="16100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5DFE35-9C92-4A1D-B04B-29EEEAE42270}">
      <dsp:nvSpPr>
        <dsp:cNvPr id="0" name=""/>
        <dsp:cNvSpPr/>
      </dsp:nvSpPr>
      <dsp:spPr>
        <a:xfrm rot="5400000">
          <a:off x="3638187" y="-1301789"/>
          <a:ext cx="1047750" cy="39172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Skorygowane aktywa netto</a:t>
          </a:r>
          <a:endParaRPr lang="pl-PL" sz="2400" kern="1200" dirty="0"/>
        </a:p>
      </dsp:txBody>
      <dsp:txXfrm rot="-5400000">
        <a:off x="2203445" y="184100"/>
        <a:ext cx="3866088" cy="945456"/>
      </dsp:txXfrm>
    </dsp:sp>
    <dsp:sp modelId="{53041EAD-7BA8-4C9D-BC84-D1183AEAAE7E}">
      <dsp:nvSpPr>
        <dsp:cNvPr id="0" name=""/>
        <dsp:cNvSpPr/>
      </dsp:nvSpPr>
      <dsp:spPr>
        <a:xfrm>
          <a:off x="0" y="1984"/>
          <a:ext cx="2203444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Metody majątkowe </a:t>
          </a:r>
          <a:endParaRPr lang="pl-PL" sz="2900" kern="1200" dirty="0"/>
        </a:p>
      </dsp:txBody>
      <dsp:txXfrm>
        <a:off x="63934" y="65918"/>
        <a:ext cx="2075576" cy="1181819"/>
      </dsp:txXfrm>
    </dsp:sp>
    <dsp:sp modelId="{A77D5515-7F88-40FB-9171-99D2B46E9EAF}">
      <dsp:nvSpPr>
        <dsp:cNvPr id="0" name=""/>
        <dsp:cNvSpPr/>
      </dsp:nvSpPr>
      <dsp:spPr>
        <a:xfrm rot="5400000">
          <a:off x="3638187" y="73382"/>
          <a:ext cx="1047750" cy="39172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DCF oparte na FCFF i FCFE</a:t>
          </a:r>
          <a:endParaRPr lang="pl-PL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EVA, MVA, SVA</a:t>
          </a:r>
          <a:endParaRPr lang="pl-PL" sz="2400" kern="1200" dirty="0"/>
        </a:p>
      </dsp:txBody>
      <dsp:txXfrm rot="-5400000">
        <a:off x="2203445" y="1559272"/>
        <a:ext cx="3866088" cy="945456"/>
      </dsp:txXfrm>
    </dsp:sp>
    <dsp:sp modelId="{5C4027F9-5AAD-48CF-9E75-8F84B6F1A50B}">
      <dsp:nvSpPr>
        <dsp:cNvPr id="0" name=""/>
        <dsp:cNvSpPr/>
      </dsp:nvSpPr>
      <dsp:spPr>
        <a:xfrm>
          <a:off x="0" y="1377156"/>
          <a:ext cx="2203444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Metody dochodowe</a:t>
          </a:r>
          <a:endParaRPr lang="pl-PL" sz="2900" kern="1200" dirty="0"/>
        </a:p>
      </dsp:txBody>
      <dsp:txXfrm>
        <a:off x="63934" y="1441090"/>
        <a:ext cx="2075576" cy="1181819"/>
      </dsp:txXfrm>
    </dsp:sp>
    <dsp:sp modelId="{AA113BD6-4705-4166-82A6-89A32A99C80D}">
      <dsp:nvSpPr>
        <dsp:cNvPr id="0" name=""/>
        <dsp:cNvSpPr/>
      </dsp:nvSpPr>
      <dsp:spPr>
        <a:xfrm rot="5400000">
          <a:off x="3638187" y="1448554"/>
          <a:ext cx="1047750" cy="39172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TSR</a:t>
          </a:r>
          <a:endParaRPr lang="pl-PL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mnożniki </a:t>
          </a:r>
          <a:r>
            <a:rPr lang="pl-PL" sz="2400" kern="1200" dirty="0" err="1" smtClean="0"/>
            <a:t>np</a:t>
          </a:r>
          <a:r>
            <a:rPr lang="pl-PL" sz="2400" kern="1200" dirty="0" smtClean="0"/>
            <a:t>: P/E, P/BV, P/R</a:t>
          </a:r>
          <a:endParaRPr lang="pl-PL" sz="2400" kern="1200" dirty="0"/>
        </a:p>
      </dsp:txBody>
      <dsp:txXfrm rot="-5400000">
        <a:off x="2203445" y="2934444"/>
        <a:ext cx="3866088" cy="945456"/>
      </dsp:txXfrm>
    </dsp:sp>
    <dsp:sp modelId="{AD5E9555-15F5-4EFC-8678-1EDDBD9E92E5}">
      <dsp:nvSpPr>
        <dsp:cNvPr id="0" name=""/>
        <dsp:cNvSpPr/>
      </dsp:nvSpPr>
      <dsp:spPr>
        <a:xfrm>
          <a:off x="0" y="2752328"/>
          <a:ext cx="2203444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Metody rynkowe </a:t>
          </a:r>
          <a:endParaRPr lang="pl-PL" sz="2900" kern="1200" dirty="0"/>
        </a:p>
      </dsp:txBody>
      <dsp:txXfrm>
        <a:off x="63934" y="2816262"/>
        <a:ext cx="2075576" cy="11818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BD6C6-442E-4EA1-9E8F-FA90D90F8DAE}">
      <dsp:nvSpPr>
        <dsp:cNvPr id="0" name=""/>
        <dsp:cNvSpPr/>
      </dsp:nvSpPr>
      <dsp:spPr>
        <a:xfrm>
          <a:off x="304800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89"/>
              </a:lnTo>
              <a:lnTo>
                <a:pt x="1668009" y="289489"/>
              </a:lnTo>
              <a:lnTo>
                <a:pt x="1668009" y="5789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14832-19DA-46FF-84D4-7D14F19DAF1A}">
      <dsp:nvSpPr>
        <dsp:cNvPr id="0" name=""/>
        <dsp:cNvSpPr/>
      </dsp:nvSpPr>
      <dsp:spPr>
        <a:xfrm>
          <a:off x="137999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89489"/>
              </a:lnTo>
              <a:lnTo>
                <a:pt x="0" y="289489"/>
              </a:lnTo>
              <a:lnTo>
                <a:pt x="0" y="5789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1A1F6-4A0A-42C6-A58E-4EB37BC0F727}">
      <dsp:nvSpPr>
        <dsp:cNvPr id="0" name=""/>
        <dsp:cNvSpPr/>
      </dsp:nvSpPr>
      <dsp:spPr>
        <a:xfrm>
          <a:off x="1669479" y="363990"/>
          <a:ext cx="2757041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Mierniki kreowania wartości </a:t>
          </a:r>
          <a:endParaRPr lang="pl-PL" sz="3100" kern="1200" dirty="0"/>
        </a:p>
      </dsp:txBody>
      <dsp:txXfrm>
        <a:off x="1669479" y="363990"/>
        <a:ext cx="2757041" cy="1378520"/>
      </dsp:txXfrm>
    </dsp:sp>
    <dsp:sp modelId="{C38823C2-3F05-423A-A4DE-3EEAA0EF5F5A}">
      <dsp:nvSpPr>
        <dsp:cNvPr id="0" name=""/>
        <dsp:cNvSpPr/>
      </dsp:nvSpPr>
      <dsp:spPr>
        <a:xfrm>
          <a:off x="1469" y="2321489"/>
          <a:ext cx="2757041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Mierniki oparte na wartości ekonomicznej </a:t>
          </a:r>
          <a:endParaRPr lang="pl-PL" sz="3100" kern="1200" dirty="0"/>
        </a:p>
      </dsp:txBody>
      <dsp:txXfrm>
        <a:off x="1469" y="2321489"/>
        <a:ext cx="2757041" cy="1378520"/>
      </dsp:txXfrm>
    </dsp:sp>
    <dsp:sp modelId="{1DD40DCB-2569-4D71-960E-2E07E32D6E0A}">
      <dsp:nvSpPr>
        <dsp:cNvPr id="0" name=""/>
        <dsp:cNvSpPr/>
      </dsp:nvSpPr>
      <dsp:spPr>
        <a:xfrm>
          <a:off x="3337489" y="2321489"/>
          <a:ext cx="2757041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Mierniki oparte na wartościach rynkowych </a:t>
          </a:r>
          <a:endParaRPr lang="pl-PL" sz="3100" kern="1200" dirty="0"/>
        </a:p>
      </dsp:txBody>
      <dsp:txXfrm>
        <a:off x="3337489" y="2321489"/>
        <a:ext cx="2757041" cy="1378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9A6091-9290-423A-A2DF-A03B27497004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2167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75D6E-2D8B-4BA5-96AD-3AF4E199CA6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506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9C6459-7F15-4D4A-B1DA-9389F028D5E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62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smtClean="0">
              <a:latin typeface="Arial" charset="0"/>
            </a:endParaRPr>
          </a:p>
        </p:txBody>
      </p:sp>
      <p:sp>
        <p:nvSpPr>
          <p:cNvPr id="849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8148337-3795-4B2D-9EAB-DFC2F898F364}" type="slidenum">
              <a:rPr lang="pl-PL" sz="1200" smtClean="0">
                <a:latin typeface="Arial" charset="0"/>
              </a:rPr>
              <a:pPr eaLnBrk="1" hangingPunct="1"/>
              <a:t>23</a:t>
            </a:fld>
            <a:endParaRPr lang="pl-PL" sz="12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717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sz="2400" smtClean="0">
              <a:latin typeface="Arial" charset="0"/>
            </a:endParaRPr>
          </a:p>
        </p:txBody>
      </p:sp>
      <p:sp>
        <p:nvSpPr>
          <p:cNvPr id="87044" name="Symbol zastępczy numeru slajdu 3"/>
          <p:cNvSpPr txBox="1">
            <a:spLocks noGrp="1"/>
          </p:cNvSpPr>
          <p:nvPr/>
        </p:nvSpPr>
        <p:spPr bwMode="auto">
          <a:xfrm>
            <a:off x="3885453" y="8686362"/>
            <a:ext cx="2972547" cy="45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8A113581-E7FA-47A8-AD18-09F882B5FF66}" type="slidenum">
              <a:rPr lang="pl-PL" sz="1200">
                <a:latin typeface="Arial" charset="0"/>
              </a:rPr>
              <a:pPr algn="r"/>
              <a:t>25</a:t>
            </a:fld>
            <a:endParaRPr lang="pl-PL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064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sz="2400" smtClean="0">
              <a:latin typeface="Arial" charset="0"/>
            </a:endParaRPr>
          </a:p>
        </p:txBody>
      </p:sp>
      <p:sp>
        <p:nvSpPr>
          <p:cNvPr id="86020" name="Symbol zastępczy numeru slajdu 3"/>
          <p:cNvSpPr txBox="1">
            <a:spLocks noGrp="1"/>
          </p:cNvSpPr>
          <p:nvPr/>
        </p:nvSpPr>
        <p:spPr bwMode="auto">
          <a:xfrm>
            <a:off x="3885453" y="8686362"/>
            <a:ext cx="2972547" cy="45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5531ADDE-573E-4776-949C-71F6DDFA98D5}" type="slidenum">
              <a:rPr lang="pl-PL" sz="1200">
                <a:latin typeface="Arial" charset="0"/>
              </a:rPr>
              <a:pPr algn="r"/>
              <a:t>26</a:t>
            </a:fld>
            <a:endParaRPr lang="pl-PL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369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8869-6F45-47F6-811A-D1D76922D8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F41E-123B-4C5A-88E0-609FCF130A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ED3E-CFCC-4CBE-8363-64D62A3E60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C03A9-53CC-4F5A-860A-3A92CCE9330C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5746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C03A9-53CC-4F5A-860A-3A92CCE9330C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992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CAF9B-6A82-4334-9512-E4969A606188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31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D0140-69C8-439E-B5DF-FA0B447F0CF0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260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7504C-E39A-4454-A969-2E993521F5D5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901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76375" y="1628775"/>
            <a:ext cx="35290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57788" y="1628775"/>
            <a:ext cx="35290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692A5-C859-4E2C-984A-4CCC3222D863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482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DFDD6-059F-446C-8EF2-353462A21A05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981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C6D25-0E3B-4E62-8600-1CD61B1564CC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96B4-055C-46A9-97DF-C345A93799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FC85C-6059-47AC-BC85-0E1EF626CB4B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667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1827E-0288-47BB-B80B-DB9F50019BDC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961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D5348-7C40-4BA0-9119-A0F1E9EA4A40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3730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569C5-A35E-4616-9D9D-D32349DE4355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313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84988" y="476250"/>
            <a:ext cx="1801812" cy="56499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476375" y="476250"/>
            <a:ext cx="5256213" cy="56499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D5055-CDF1-4F5A-94E3-DBAEC4BBB12A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053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6375" y="476250"/>
            <a:ext cx="7210425" cy="94138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1476375" y="1628775"/>
            <a:ext cx="7210425" cy="4497388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F625CCE-B406-41AF-AF9A-FDA28DF7E639}" type="slidenum">
              <a:rPr lang="pl-PL">
                <a:solidFill>
                  <a:srgbClr val="000000"/>
                </a:solidFill>
              </a:rPr>
              <a:pPr/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71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F66D-2077-40E9-A69E-4E5684341C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7B96C-B632-44F1-824A-8F5A047F07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C62D-1089-4CDF-A356-CC69AD12F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7A6-994C-47F9-AF2E-284347B318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8A5-FEFB-4B2F-8117-CBA0A98DC4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62C0-5660-4B97-AA6B-F63E64D5593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FB95-BA44-4225-94C3-F77E32EDA1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8AD77-D605-43E8-8FBE-A4927D8D21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2" r:id="rId12"/>
    <p:sldLayoutId id="214748369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476250"/>
            <a:ext cx="7210425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6375" y="1628775"/>
            <a:ext cx="7210425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endParaRPr lang="pl-PL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endParaRPr lang="pl-PL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ACB5E845-DCDC-4092-B518-0980448F660D}" type="slidenum">
              <a:rPr lang="pl-PL">
                <a:solidFill>
                  <a:srgbClr val="000000"/>
                </a:solidFill>
                <a:latin typeface="Verdana" pitchFamily="34" charset="0"/>
              </a:rPr>
              <a:pPr/>
              <a:t>‹#›</a:t>
            </a:fld>
            <a:endParaRPr lang="pl-PL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835150" y="5434013"/>
            <a:ext cx="6553200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lnSpc>
                <a:spcPts val="1600"/>
              </a:lnSpc>
            </a:pPr>
            <a:r>
              <a:rPr lang="pl-PL" sz="1600" b="1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pl-PL" sz="1600" b="1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pl-PL" sz="1600" b="1" dirty="0">
                <a:solidFill>
                  <a:srgbClr val="000000"/>
                </a:solidFill>
                <a:latin typeface="Verdana" pitchFamily="34" charset="0"/>
              </a:rPr>
              <a:t>dr </a:t>
            </a:r>
            <a:r>
              <a:rPr lang="pl-PL" sz="1600" b="1" dirty="0" smtClean="0">
                <a:solidFill>
                  <a:srgbClr val="000000"/>
                </a:solidFill>
                <a:latin typeface="Verdana" pitchFamily="34" charset="0"/>
              </a:rPr>
              <a:t>hab. inż</a:t>
            </a:r>
            <a:r>
              <a:rPr lang="pl-PL" sz="1600" b="1" dirty="0">
                <a:solidFill>
                  <a:srgbClr val="000000"/>
                </a:solidFill>
                <a:latin typeface="Verdana" pitchFamily="34" charset="0"/>
              </a:rPr>
              <a:t>. Arkadiusz Kustra</a:t>
            </a:r>
            <a:br>
              <a:rPr lang="pl-PL" sz="1600" b="1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pl-PL" sz="1600" b="1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pl-PL" sz="1600" b="1" dirty="0">
                <a:solidFill>
                  <a:srgbClr val="000000"/>
                </a:solidFill>
                <a:latin typeface="Verdana" pitchFamily="34" charset="0"/>
              </a:rPr>
            </a:br>
            <a:endParaRPr lang="pl-PL" sz="7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20087" y="2780928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3800" b="1" i="1" dirty="0" smtClean="0"/>
              <a:t>Zarządzanie finansami </a:t>
            </a:r>
            <a:br>
              <a:rPr lang="pl-PL" sz="3800" b="1" i="1" dirty="0" smtClean="0"/>
            </a:br>
            <a:r>
              <a:rPr lang="pl-PL" sz="3800" b="1" i="1" dirty="0" smtClean="0"/>
              <a:t>w </a:t>
            </a:r>
            <a:r>
              <a:rPr lang="pl-PL" sz="3800" b="1" i="1" dirty="0" smtClean="0"/>
              <a:t>przedsiębiorstwach wodociągowych </a:t>
            </a:r>
            <a:endParaRPr lang="pl-PL" sz="3800" b="1" i="1" dirty="0"/>
          </a:p>
        </p:txBody>
      </p:sp>
    </p:spTree>
    <p:extLst>
      <p:ext uri="{BB962C8B-B14F-4D97-AF65-F5344CB8AC3E}">
        <p14:creationId xmlns:p14="http://schemas.microsoft.com/office/powerpoint/2010/main" val="33563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49051286"/>
              </p:ext>
            </p:extLst>
          </p:nvPr>
        </p:nvGraphicFramePr>
        <p:xfrm>
          <a:off x="1259632" y="126876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Nawias klamrowy zamykający 16"/>
          <p:cNvSpPr/>
          <p:nvPr/>
        </p:nvSpPr>
        <p:spPr>
          <a:xfrm>
            <a:off x="6300192" y="2708920"/>
            <a:ext cx="720080" cy="29523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Nawias klamrowy otwierający 19"/>
          <p:cNvSpPr/>
          <p:nvPr/>
        </p:nvSpPr>
        <p:spPr>
          <a:xfrm>
            <a:off x="1791069" y="2708920"/>
            <a:ext cx="576064" cy="29523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7164288" y="393305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Cele krótkookresowe </a:t>
            </a:r>
            <a:endParaRPr lang="pl-PL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-13797" y="387895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Cele długookresowe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566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Sprawozdanie finansowe jako efekt rachunkowości </a:t>
            </a:r>
            <a:br>
              <a:rPr lang="pl-PL" dirty="0" smtClean="0"/>
            </a:br>
            <a:r>
              <a:rPr lang="pl-PL" dirty="0" smtClean="0"/>
              <a:t>– sprawozdawczość finansowa 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379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916238" y="1268414"/>
            <a:ext cx="11525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/>
          <a:lstStyle/>
          <a:p>
            <a:pPr algn="ctr"/>
            <a:r>
              <a:rPr lang="pl-PL" sz="1400" b="1" dirty="0">
                <a:latin typeface="Trebuchet MS" pitchFamily="34" charset="0"/>
              </a:rPr>
              <a:t>Aktywa</a:t>
            </a:r>
          </a:p>
          <a:p>
            <a:pPr algn="ctr"/>
            <a:r>
              <a:rPr lang="pl-PL" sz="1400" b="1" dirty="0">
                <a:latin typeface="Trebuchet MS" pitchFamily="34" charset="0"/>
              </a:rPr>
              <a:t> trwałe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916238" y="2276475"/>
            <a:ext cx="1152525" cy="151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/>
          <a:lstStyle/>
          <a:p>
            <a:pPr algn="ctr"/>
            <a:r>
              <a:rPr lang="pl-PL" sz="1400" b="1" dirty="0">
                <a:latin typeface="Trebuchet MS" pitchFamily="34" charset="0"/>
              </a:rPr>
              <a:t>Aktywa </a:t>
            </a:r>
          </a:p>
          <a:p>
            <a:pPr algn="ctr"/>
            <a:r>
              <a:rPr lang="pl-PL" sz="1400" b="1" dirty="0">
                <a:latin typeface="Trebuchet MS" pitchFamily="34" charset="0"/>
              </a:rPr>
              <a:t>obrotowe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916238" y="3284538"/>
            <a:ext cx="1152525" cy="360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algn="ctr"/>
            <a:r>
              <a:rPr lang="pl-PL" sz="1200" b="1" dirty="0">
                <a:latin typeface="Trebuchet MS" pitchFamily="34" charset="0"/>
              </a:rPr>
              <a:t>Środki</a:t>
            </a:r>
          </a:p>
          <a:p>
            <a:pPr algn="ctr"/>
            <a:r>
              <a:rPr lang="pl-PL" sz="1200" b="1" dirty="0">
                <a:latin typeface="Trebuchet MS" pitchFamily="34" charset="0"/>
              </a:rPr>
              <a:t> pieniężne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4716463" y="2781301"/>
            <a:ext cx="1150937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/>
          <a:lstStyle/>
          <a:p>
            <a:pPr algn="ctr"/>
            <a:endParaRPr lang="pl-PL" sz="1400" b="1" dirty="0">
              <a:latin typeface="Trebuchet MS" pitchFamily="34" charset="0"/>
            </a:endParaRPr>
          </a:p>
          <a:p>
            <a:pPr algn="ctr"/>
            <a:r>
              <a:rPr lang="pl-PL" sz="1400" b="1" dirty="0">
                <a:latin typeface="Trebuchet MS" pitchFamily="34" charset="0"/>
              </a:rPr>
              <a:t>Kapitał </a:t>
            </a:r>
          </a:p>
          <a:p>
            <a:pPr algn="ctr"/>
            <a:r>
              <a:rPr lang="pl-PL" sz="1400" b="1" dirty="0">
                <a:latin typeface="Trebuchet MS" pitchFamily="34" charset="0"/>
              </a:rPr>
              <a:t>obcy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724400" y="1219200"/>
            <a:ext cx="1150939" cy="151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/>
          <a:lstStyle/>
          <a:p>
            <a:pPr algn="ctr"/>
            <a:r>
              <a:rPr lang="pl-PL" sz="1400" b="1" dirty="0">
                <a:latin typeface="Trebuchet MS" pitchFamily="34" charset="0"/>
              </a:rPr>
              <a:t>Kapitał</a:t>
            </a:r>
          </a:p>
          <a:p>
            <a:pPr algn="ctr"/>
            <a:r>
              <a:rPr lang="pl-PL" sz="1400" b="1" dirty="0">
                <a:latin typeface="Trebuchet MS" pitchFamily="34" charset="0"/>
              </a:rPr>
              <a:t>własny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724400" y="2133601"/>
            <a:ext cx="1150939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algn="ctr"/>
            <a:r>
              <a:rPr lang="pl-PL" sz="1200" b="1" dirty="0">
                <a:latin typeface="Trebuchet MS" pitchFamily="34" charset="0"/>
              </a:rPr>
              <a:t>Wynik </a:t>
            </a:r>
          </a:p>
          <a:p>
            <a:pPr algn="ctr"/>
            <a:r>
              <a:rPr lang="pl-PL" sz="1200" b="1" dirty="0">
                <a:latin typeface="Trebuchet MS" pitchFamily="34" charset="0"/>
              </a:rPr>
              <a:t>finansowy</a:t>
            </a: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3943980" y="899092"/>
            <a:ext cx="889969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>
            <a:spAutoFit/>
          </a:bodyPr>
          <a:lstStyle/>
          <a:p>
            <a:r>
              <a:rPr lang="pl-PL" dirty="0">
                <a:latin typeface="Trebuchet MS" pitchFamily="34" charset="0"/>
              </a:rPr>
              <a:t>BILANS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132139" y="3932522"/>
            <a:ext cx="2490792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>
            <a:spAutoFit/>
          </a:bodyPr>
          <a:lstStyle/>
          <a:p>
            <a:r>
              <a:rPr lang="pl-PL"/>
              <a:t>AKTYWA  =  PASYWA</a:t>
            </a:r>
          </a:p>
        </p:txBody>
      </p:sp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6372226" y="2916134"/>
            <a:ext cx="1871663" cy="64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 anchor="ctr">
            <a:spAutoFit/>
          </a:bodyPr>
          <a:lstStyle/>
          <a:p>
            <a:pPr algn="ctr"/>
            <a:r>
              <a:rPr lang="pl-PL">
                <a:latin typeface="Trebuchet MS" pitchFamily="34" charset="0"/>
              </a:rPr>
              <a:t>RACHUNEK ZYSKÓW I STRAT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6732588" y="4005264"/>
            <a:ext cx="111601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algn="ctr"/>
            <a:r>
              <a:rPr lang="pl-PL" sz="1400" b="1" dirty="0">
                <a:latin typeface="Trebuchet MS" pitchFamily="34" charset="0"/>
              </a:rPr>
              <a:t>Przychody</a:t>
            </a: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7235825" y="4437063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1" tIns="45715" rIns="91431" bIns="45715"/>
          <a:lstStyle/>
          <a:p>
            <a:endParaRPr lang="pl-PL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6732588" y="4508500"/>
            <a:ext cx="111601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algn="ctr"/>
            <a:r>
              <a:rPr lang="pl-PL" sz="1400" b="1" dirty="0">
                <a:latin typeface="Trebuchet MS" pitchFamily="34" charset="0"/>
              </a:rPr>
              <a:t>Koszty</a:t>
            </a: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7164388" y="4941888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1" tIns="45715" rIns="91431" bIns="45715"/>
          <a:lstStyle/>
          <a:p>
            <a:endParaRPr lang="pl-PL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6732588" y="5084763"/>
            <a:ext cx="111601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algn="ctr"/>
            <a:r>
              <a:rPr lang="pl-PL" sz="1400" b="1" dirty="0">
                <a:latin typeface="Trebuchet MS" pitchFamily="34" charset="0"/>
              </a:rPr>
              <a:t>Podatki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164389" y="5589589"/>
            <a:ext cx="287338" cy="71437"/>
            <a:chOff x="4876" y="3657"/>
            <a:chExt cx="181" cy="45"/>
          </a:xfrm>
        </p:grpSpPr>
        <p:sp>
          <p:nvSpPr>
            <p:cNvPr id="12317" name="Line 18"/>
            <p:cNvSpPr>
              <a:spLocks noChangeShapeType="1"/>
            </p:cNvSpPr>
            <p:nvPr/>
          </p:nvSpPr>
          <p:spPr bwMode="auto">
            <a:xfrm>
              <a:off x="4876" y="36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318" name="Line 19"/>
            <p:cNvSpPr>
              <a:spLocks noChangeShapeType="1"/>
            </p:cNvSpPr>
            <p:nvPr/>
          </p:nvSpPr>
          <p:spPr bwMode="auto">
            <a:xfrm>
              <a:off x="4876" y="3702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l-PL"/>
            </a:p>
          </p:txBody>
        </p:sp>
      </p:grp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6732589" y="5734051"/>
            <a:ext cx="1150937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algn="ctr"/>
            <a:r>
              <a:rPr lang="pl-PL" sz="1200" b="1" dirty="0">
                <a:latin typeface="Trebuchet MS" pitchFamily="34" charset="0"/>
              </a:rPr>
              <a:t>Wynik </a:t>
            </a:r>
          </a:p>
          <a:p>
            <a:pPr algn="ctr"/>
            <a:r>
              <a:rPr lang="pl-PL" sz="1200" b="1" dirty="0">
                <a:latin typeface="Trebuchet MS" pitchFamily="34" charset="0"/>
              </a:rPr>
              <a:t>finansowy</a:t>
            </a:r>
          </a:p>
        </p:txBody>
      </p:sp>
      <p:sp>
        <p:nvSpPr>
          <p:cNvPr id="12306" name="Rectangle 21"/>
          <p:cNvSpPr>
            <a:spLocks noChangeArrowheads="1"/>
          </p:cNvSpPr>
          <p:nvPr/>
        </p:nvSpPr>
        <p:spPr bwMode="auto">
          <a:xfrm>
            <a:off x="297257" y="2510935"/>
            <a:ext cx="1693073" cy="92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>
            <a:spAutoFit/>
          </a:bodyPr>
          <a:lstStyle/>
          <a:p>
            <a:pPr algn="ctr"/>
            <a:r>
              <a:rPr lang="pl-PL">
                <a:latin typeface="Trebuchet MS" pitchFamily="34" charset="0"/>
              </a:rPr>
              <a:t>RACHUNEK</a:t>
            </a:r>
          </a:p>
          <a:p>
            <a:pPr algn="ctr"/>
            <a:r>
              <a:rPr lang="pl-PL">
                <a:latin typeface="Trebuchet MS" pitchFamily="34" charset="0"/>
              </a:rPr>
              <a:t>PRZEPŁYWÓW </a:t>
            </a:r>
          </a:p>
          <a:p>
            <a:pPr algn="ctr"/>
            <a:r>
              <a:rPr lang="pl-PL">
                <a:latin typeface="Trebuchet MS" pitchFamily="34" charset="0"/>
              </a:rPr>
              <a:t>PIENIĘŻNYCH</a:t>
            </a: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468314" y="3644900"/>
            <a:ext cx="1150937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algn="ctr"/>
            <a:r>
              <a:rPr lang="pl-PL" sz="1200" b="1" dirty="0">
                <a:latin typeface="Trebuchet MS" pitchFamily="34" charset="0"/>
              </a:rPr>
              <a:t>Wynik </a:t>
            </a:r>
          </a:p>
          <a:p>
            <a:pPr algn="ctr"/>
            <a:r>
              <a:rPr lang="pl-PL" sz="1200" b="1" dirty="0">
                <a:latin typeface="Trebuchet MS" pitchFamily="34" charset="0"/>
              </a:rPr>
              <a:t>finansowy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468314" y="4076701"/>
            <a:ext cx="1150937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/>
          <a:lstStyle/>
          <a:p>
            <a:pPr algn="ctr"/>
            <a:r>
              <a:rPr lang="pl-PL" sz="1200" b="1" dirty="0">
                <a:latin typeface="Trebuchet MS" pitchFamily="34" charset="0"/>
              </a:rPr>
              <a:t>Przepływy </a:t>
            </a:r>
          </a:p>
          <a:p>
            <a:pPr algn="ctr"/>
            <a:r>
              <a:rPr lang="pl-PL" sz="1200" b="1" dirty="0">
                <a:latin typeface="Trebuchet MS" pitchFamily="34" charset="0"/>
              </a:rPr>
              <a:t>operacyjne</a:t>
            </a: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468314" y="5229226"/>
            <a:ext cx="1150937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/>
          <a:lstStyle/>
          <a:p>
            <a:pPr algn="ctr"/>
            <a:r>
              <a:rPr lang="pl-PL" sz="1200" b="1" dirty="0">
                <a:latin typeface="Trebuchet MS" pitchFamily="34" charset="0"/>
              </a:rPr>
              <a:t>Przepływy </a:t>
            </a:r>
          </a:p>
          <a:p>
            <a:pPr algn="ctr"/>
            <a:r>
              <a:rPr lang="pl-PL" sz="1200" b="1" dirty="0">
                <a:latin typeface="Trebuchet MS" pitchFamily="34" charset="0"/>
              </a:rPr>
              <a:t>finansowe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468314" y="4652964"/>
            <a:ext cx="1150937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/>
          <a:lstStyle/>
          <a:p>
            <a:pPr algn="ctr"/>
            <a:r>
              <a:rPr lang="pl-PL" sz="1200" b="1" dirty="0">
                <a:latin typeface="Trebuchet MS" pitchFamily="34" charset="0"/>
              </a:rPr>
              <a:t>Przepływy </a:t>
            </a:r>
          </a:p>
          <a:p>
            <a:pPr algn="ctr"/>
            <a:r>
              <a:rPr lang="pl-PL" sz="1200" b="1" dirty="0">
                <a:latin typeface="Trebuchet MS" pitchFamily="34" charset="0"/>
              </a:rPr>
              <a:t>inwestycyjne</a:t>
            </a:r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468314" y="5805488"/>
            <a:ext cx="1150937" cy="360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algn="ctr"/>
            <a:r>
              <a:rPr lang="pl-PL" sz="1200" b="1" dirty="0">
                <a:latin typeface="Trebuchet MS" pitchFamily="34" charset="0"/>
              </a:rPr>
              <a:t>Środki</a:t>
            </a:r>
          </a:p>
          <a:p>
            <a:pPr algn="ctr"/>
            <a:r>
              <a:rPr lang="pl-PL" sz="1200" b="1" dirty="0">
                <a:latin typeface="Trebuchet MS" pitchFamily="34" charset="0"/>
              </a:rPr>
              <a:t> pieniężne</a:t>
            </a:r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 flipH="1" flipV="1">
            <a:off x="5867400" y="2438400"/>
            <a:ext cx="9906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1431" tIns="45715" rIns="91431" bIns="45715"/>
          <a:lstStyle/>
          <a:p>
            <a:endParaRPr lang="pl-PL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 flipH="1" flipV="1">
            <a:off x="1619250" y="3860801"/>
            <a:ext cx="5238750" cy="185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1431" tIns="45715" rIns="91431" bIns="45715"/>
          <a:lstStyle/>
          <a:p>
            <a:endParaRPr lang="pl-PL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 flipV="1">
            <a:off x="1693863" y="2420938"/>
            <a:ext cx="323850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1431" tIns="45715" rIns="91431" bIns="45715"/>
          <a:lstStyle/>
          <a:p>
            <a:endParaRPr lang="pl-PL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 flipV="1">
            <a:off x="1619251" y="3573464"/>
            <a:ext cx="2376488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1431" tIns="45715" rIns="91431" bIns="45715"/>
          <a:lstStyle/>
          <a:p>
            <a:endParaRPr lang="pl-PL"/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4724400" y="2514600"/>
            <a:ext cx="1150939" cy="36036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pPr algn="ctr"/>
            <a:r>
              <a:rPr lang="pl-PL" sz="1200" b="1" dirty="0">
                <a:latin typeface="Trebuchet MS" pitchFamily="34" charset="0"/>
              </a:rPr>
              <a:t>Rezerwy</a:t>
            </a: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1143793" y="262051"/>
            <a:ext cx="6490345" cy="2866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 smtClean="0"/>
              <a:t>Trójwymiarowy efekt rachunkowości w postaci sprawozdania finansowego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951420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 autoUpdateAnimBg="0"/>
      <p:bldP spid="20484" grpId="0" animBg="1" autoUpdateAnimBg="0"/>
      <p:bldP spid="20485" grpId="0" animBg="1" autoUpdateAnimBg="0"/>
      <p:bldP spid="20486" grpId="0" animBg="1" autoUpdateAnimBg="0"/>
      <p:bldP spid="20487" grpId="0" animBg="1" autoUpdateAnimBg="0"/>
      <p:bldP spid="20488" grpId="0" animBg="1" autoUpdateAnimBg="0"/>
      <p:bldP spid="20490" grpId="0" autoUpdateAnimBg="0"/>
      <p:bldP spid="20492" grpId="0" animBg="1" autoUpdateAnimBg="0"/>
      <p:bldP spid="20493" grpId="0" animBg="1"/>
      <p:bldP spid="20494" grpId="0" animBg="1" autoUpdateAnimBg="0"/>
      <p:bldP spid="20495" grpId="0" animBg="1"/>
      <p:bldP spid="20496" grpId="0" animBg="1" autoUpdateAnimBg="0"/>
      <p:bldP spid="20500" grpId="0" animBg="1" autoUpdateAnimBg="0"/>
      <p:bldP spid="20502" grpId="0" animBg="1" autoUpdateAnimBg="0"/>
      <p:bldP spid="20503" grpId="0" animBg="1" autoUpdateAnimBg="0"/>
      <p:bldP spid="20504" grpId="0" animBg="1" autoUpdateAnimBg="0"/>
      <p:bldP spid="20505" grpId="0" animBg="1" autoUpdateAnimBg="0"/>
      <p:bldP spid="20506" grpId="0" animBg="1" autoUpdateAnimBg="0"/>
      <p:bldP spid="20507" grpId="0" animBg="1"/>
      <p:bldP spid="20508" grpId="0" animBg="1"/>
      <p:bldP spid="20509" grpId="0" animBg="1"/>
      <p:bldP spid="20510" grpId="0" animBg="1"/>
      <p:bldP spid="3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"/>
          <p:cNvGraphicFramePr>
            <a:graphicFrameLocks noGrp="1"/>
          </p:cNvGraphicFramePr>
          <p:nvPr>
            <p:ph idx="1"/>
          </p:nvPr>
        </p:nvGraphicFramePr>
        <p:xfrm>
          <a:off x="683568" y="692696"/>
          <a:ext cx="7920038" cy="5355200"/>
        </p:xfrm>
        <a:graphic>
          <a:graphicData uri="http://schemas.openxmlformats.org/drawingml/2006/table">
            <a:tbl>
              <a:tblPr/>
              <a:tblGrid>
                <a:gridCol w="3959225"/>
                <a:gridCol w="3960813"/>
              </a:tblGrid>
              <a:tr h="40150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BILANS</a:t>
                      </a:r>
                      <a:endParaRPr kumimoji="0" lang="pl-PL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122" marR="93122" marT="48370" marB="4837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3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4055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AKTYWA</a:t>
                      </a:r>
                      <a:endParaRPr kumimoji="0" lang="pl-PL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122" marR="93122" marT="48370" marB="4837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PASYWA</a:t>
                      </a:r>
                      <a:endParaRPr kumimoji="0" lang="pl-PL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122" marR="93122" marT="48370" marB="4837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  <a:tr h="42415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A. 	Aktywa trwałe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I. 	Wartości niematerialne i prawne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II. 	Rzeczowe aktywa trwałe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III. 	Należności długoterminowe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IV. 	Inwestycje długoterminowe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V. 	Długoterminowe rozliczenia międzyokresowe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B. 	Aktywa obrotowe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I. 	Zapasy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II. 	Należności krótkoterminowe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III. 	Inwestycje krótkoterminowe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IV. 	Krótkoterminowe rozliczenia międzyokresowe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122" marR="93122" marT="48370" marB="4837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A. 	Kapitał (fundusz) własny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I. 	Kapitał (fundusz) podstawowy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II. 	Należne wpłaty na kapitał podstawowy (wielkość ujemna) 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III. 	Udziały (akcje) własne (wielkość ujemna)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IV. 	Kapitał zapasowy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V. 	Kapitał (fundusz) z aktualizacji wyceny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VI. 	Pozostałe kapitały (fundusze) rezerwowe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VII. 	Zysk (strata) z lat ubiegłych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VIII. Zysk (strata) netto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IX. Odpisy z zysku netto w ciągu roku obrotowego (wielkość ujemna)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B. 	Zobowiązania i rezerwy na zobowiązania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I. 	Rezerwy na zobowiązania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II. 	Zobowiązania długoterminowe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III. 	Zobowiązania krótkoterminowe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IV. 	Rozliczenia międzyokresowe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3122" marR="93122" marT="48370" marB="4837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02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Suma aktywów = Suma pasywów</a:t>
                      </a:r>
                      <a:endParaRPr kumimoji="0" lang="pl-PL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3122" marR="93122" marT="48370" marB="4837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6"/>
          <p:cNvGraphicFramePr>
            <a:graphicFrameLocks noGrp="1"/>
          </p:cNvGraphicFramePr>
          <p:nvPr>
            <p:ph idx="1"/>
          </p:nvPr>
        </p:nvGraphicFramePr>
        <p:xfrm>
          <a:off x="611188" y="1052513"/>
          <a:ext cx="7920037" cy="5380508"/>
        </p:xfrm>
        <a:graphic>
          <a:graphicData uri="http://schemas.openxmlformats.org/drawingml/2006/table">
            <a:tbl>
              <a:tblPr/>
              <a:tblGrid>
                <a:gridCol w="3962917"/>
                <a:gridCol w="3957120"/>
              </a:tblGrid>
              <a:tr h="3460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Porównawczy rachunek zysków i strat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8318" marR="88318" marT="48371" marB="483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39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Kalkulacyjny rachunek zysków i strat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8318" marR="88318" marT="48371" marB="483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395"/>
                    </a:solidFill>
                  </a:tcPr>
                </a:tc>
              </a:tr>
              <a:tr h="5034031">
                <a:tc>
                  <a:txBody>
                    <a:bodyPr/>
                    <a:lstStyle/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A. 	Przychody netto ze sprzedaży i zrównane z nimi.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B. 	Koszty działalności operacyjnej (Koszty według rodzajów) 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C. 	Zysk/Strata ze sprzedaży (A - B)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D. 	Pozostałe przychody operacyjne.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E. 	Pozostałe koszty operacyjne 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F. 	Zysk/Strata z działalności operacyjnej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G. 	Przychody finansowe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H. 	Koszty finansowe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I. 	Zysk/Strata na działalności gospodarczej (</a:t>
                      </a:r>
                      <a:r>
                        <a:rPr kumimoji="0" lang="pl-P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F+G-H</a:t>
                      </a: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J. 	Wynik zdarzeń nadzwyczajnych (J.I.- J.II.)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	I. Zyski nadzwyczajne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	II. Straty nadzwyczajne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K. 	Zysk/Strata brutto (I + / - J)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L. 	Podatek dochodowy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M.  	Pozostałe obowiązkowe zmniejszenia zysku (zwiększenie straty)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N. 	Zysk/Strata netto (</a:t>
                      </a:r>
                      <a:r>
                        <a:rPr kumimoji="0" lang="pl-P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K-L-M</a:t>
                      </a: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88318" marR="88318" marT="48371" marB="483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A. 	Przychody netto ze sprzedaży produktów  towarów </a:t>
                      </a:r>
                      <a:b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</a:b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 materiałów</a:t>
                      </a:r>
                    </a:p>
                    <a:p>
                      <a:pPr marL="357188" marR="0" lvl="0" indent="-357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6575" algn="l"/>
                        </a:tabLst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	I. 	Przychody netto ze sprzedaży produktów</a:t>
                      </a:r>
                    </a:p>
                    <a:p>
                      <a:pPr marL="536575" marR="0" lvl="0" indent="-536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7188" algn="l"/>
                        </a:tabLst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	II.	Przychody netto ze sprzedaży towarów</a:t>
                      </a:r>
                      <a:b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</a:b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 materiałów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B. 	Koszty sprzedanych produktów, towarów </a:t>
                      </a:r>
                      <a:b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</a:b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 materiałów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	I. Koszt wytworzenia sprzedanych produktów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	II. Wartość sprzedanych towarów i materiałów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C. 	Zysk/Strata brutto na sprzedaży (A - B)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D. 	Koszty sprzedaży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E. 	Koszty ogólnego zarządu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F.	Zysk/Strata na sprzedaży (C- D - E)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G. 	Pozostałe przychody operacyjne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H. 	Pozostałe koszty operacyjne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I. 	Zysk/Strata z działalności operacyjnej (</a:t>
                      </a:r>
                      <a:r>
                        <a:rPr kumimoji="0" lang="pl-P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F+G-H</a:t>
                      </a: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J. 	Przychody finansowe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K. 	Koszty finansowe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L. 	Zysk/Strata na działalności gospodarczej (</a:t>
                      </a:r>
                      <a:r>
                        <a:rPr kumimoji="0" lang="pl-P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I+J-K</a:t>
                      </a: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M. 	Wynik zdarzeń nadzwyczajnych (M.I. - M.II.)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	I. Zyski nadzwyczajne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	II. Straty nadzwyczajne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N. 	Zysk/Strata brutto (L + / - M)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O. 	Podatek dochodowy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P. Pozostałe obowiązkowe zmniejszenia zysku (zwiększenia straty)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R. 	Zysk/Strata (N – O – P)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88318" marR="88318" marT="48371" marB="483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43793" y="262051"/>
            <a:ext cx="6490345" cy="2866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 smtClean="0"/>
              <a:t>Rachunek zysków i strat </a:t>
            </a:r>
            <a:endParaRPr lang="pl-PL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82"/>
          <p:cNvGraphicFramePr>
            <a:graphicFrameLocks noGrp="1"/>
          </p:cNvGraphicFramePr>
          <p:nvPr>
            <p:ph idx="1"/>
          </p:nvPr>
        </p:nvGraphicFramePr>
        <p:xfrm>
          <a:off x="768350" y="1295400"/>
          <a:ext cx="7920038" cy="4994272"/>
        </p:xfrm>
        <a:graphic>
          <a:graphicData uri="http://schemas.openxmlformats.org/drawingml/2006/table">
            <a:tbl>
              <a:tblPr/>
              <a:tblGrid>
                <a:gridCol w="4487760"/>
                <a:gridCol w="3432278"/>
              </a:tblGrid>
              <a:tr h="310140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Działalność operacyjna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014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Metoda bezpośrednia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Metoda pośrednia</a:t>
                      </a:r>
                      <a:endParaRPr kumimoji="0" lang="pl-PL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187">
                <a:tc>
                  <a:txBody>
                    <a:bodyPr/>
                    <a:lstStyle/>
                    <a:p>
                      <a:pPr marL="1084263" marR="0" lvl="2" indent="-193675" algn="just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1371600" algn="l"/>
                          <a:tab pos="170815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Wpływy (według tytułów)</a:t>
                      </a:r>
                    </a:p>
                    <a:p>
                      <a:pPr marL="1084263" marR="0" lvl="2" indent="-193675" algn="just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1371600" algn="l"/>
                          <a:tab pos="170815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Wydatki (według tytułów)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pl-PL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Wynik finansowy netto</a:t>
                      </a:r>
                    </a:p>
                    <a:p>
                      <a:pPr marL="271463" marR="0" lvl="0" indent="-271463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pl-PL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Korekty</a:t>
                      </a: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140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A) Przepływy pieniężne netto z działalności operacyjnej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014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Działalność inwestycyjna</a:t>
                      </a: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23513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Wpływy (według tytułów)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Wydatki (według tytułów)</a:t>
                      </a: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0140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 Przepływy pieniężne netto z działalności inwestycyjnej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014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Działalność finansowa</a:t>
                      </a: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235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1. Wpływy (według tytułów)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2. Wydatki (według tytułów)</a:t>
                      </a: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0140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 Przepływy pieniężne netto z działalności finansowej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0140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Razem przepływy pieniężne netto: </a:t>
                      </a: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A+B+C=X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014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X) Zmiana stanu środków pieniężnych</a:t>
                      </a: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0140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Stan środków pieniężnych na początku okresu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79659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395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Stan środków na koniec okresu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395"/>
                        </a:solidFill>
                        <a:effectLst/>
                        <a:latin typeface="+mj-lt"/>
                      </a:endParaRPr>
                    </a:p>
                  </a:txBody>
                  <a:tcPr marL="95878" marR="95878" marT="48384" marB="4838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43793" y="262051"/>
            <a:ext cx="6490345" cy="2866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 smtClean="0"/>
              <a:t>Rachunek przepływów pieniężnych </a:t>
            </a:r>
            <a:endParaRPr lang="pl-PL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Płynność finansowa </a:t>
            </a:r>
            <a:br>
              <a:rPr lang="pl-PL" dirty="0" smtClean="0"/>
            </a:br>
            <a:r>
              <a:rPr lang="pl-PL" dirty="0" smtClean="0"/>
              <a:t>jako cel krótkookresowy funkcjonowania przedsiębiorstw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9638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980729"/>
          <a:ext cx="822960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9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Diagram 1"/>
          <p:cNvPicPr>
            <a:picLocks noGrp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67" b="-19574"/>
          <a:stretch>
            <a:fillRect/>
          </a:stretch>
        </p:blipFill>
        <p:spPr bwMode="auto">
          <a:xfrm>
            <a:off x="611560" y="1556792"/>
            <a:ext cx="8136904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olny kształt 3"/>
          <p:cNvSpPr/>
          <p:nvPr/>
        </p:nvSpPr>
        <p:spPr>
          <a:xfrm>
            <a:off x="1363689" y="476672"/>
            <a:ext cx="6408712" cy="899123"/>
          </a:xfrm>
          <a:custGeom>
            <a:avLst/>
            <a:gdLst>
              <a:gd name="connsiteX0" fmla="*/ 0 w 2151892"/>
              <a:gd name="connsiteY0" fmla="*/ 0 h 669307"/>
              <a:gd name="connsiteX1" fmla="*/ 2151892 w 2151892"/>
              <a:gd name="connsiteY1" fmla="*/ 0 h 669307"/>
              <a:gd name="connsiteX2" fmla="*/ 2151892 w 2151892"/>
              <a:gd name="connsiteY2" fmla="*/ 669307 h 669307"/>
              <a:gd name="connsiteX3" fmla="*/ 0 w 2151892"/>
              <a:gd name="connsiteY3" fmla="*/ 669307 h 669307"/>
              <a:gd name="connsiteX4" fmla="*/ 0 w 2151892"/>
              <a:gd name="connsiteY4" fmla="*/ 0 h 66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1892" h="669307">
                <a:moveTo>
                  <a:pt x="0" y="0"/>
                </a:moveTo>
                <a:lnTo>
                  <a:pt x="2151892" y="0"/>
                </a:lnTo>
                <a:lnTo>
                  <a:pt x="2151892" y="669307"/>
                </a:lnTo>
                <a:lnTo>
                  <a:pt x="0" y="6693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algn="ctr" fontAlgn="auto">
              <a:spcAft>
                <a:spcPts val="0"/>
              </a:spcAft>
            </a:pPr>
            <a:r>
              <a:rPr lang="pl-PL" sz="2800" dirty="0"/>
              <a:t>Korzyści z </a:t>
            </a:r>
            <a:r>
              <a:rPr lang="pl-PL" sz="2800" dirty="0" smtClean="0"/>
              <a:t>utrzymania płynności </a:t>
            </a:r>
            <a:r>
              <a:rPr lang="pl-PL" sz="2800" dirty="0"/>
              <a:t>finansowej 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8895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647157" y="7647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a 4"/>
          <p:cNvGrpSpPr/>
          <p:nvPr/>
        </p:nvGrpSpPr>
        <p:grpSpPr>
          <a:xfrm>
            <a:off x="1599489" y="5582597"/>
            <a:ext cx="2056590" cy="761883"/>
            <a:chOff x="-195461" y="2897553"/>
            <a:chExt cx="2812237" cy="1523766"/>
          </a:xfrm>
        </p:grpSpPr>
        <p:sp>
          <p:nvSpPr>
            <p:cNvPr id="6" name="Prostokąt 5"/>
            <p:cNvSpPr/>
            <p:nvPr/>
          </p:nvSpPr>
          <p:spPr>
            <a:xfrm>
              <a:off x="-140265" y="2897553"/>
              <a:ext cx="2757041" cy="137852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-195461" y="3042799"/>
              <a:ext cx="2757041" cy="13785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3100" kern="1200" dirty="0" smtClean="0"/>
                <a:t>Bilans</a:t>
              </a:r>
              <a:endParaRPr lang="pl-PL" sz="3100" kern="1200" dirty="0"/>
            </a:p>
          </p:txBody>
        </p:sp>
      </p:grpSp>
      <p:grpSp>
        <p:nvGrpSpPr>
          <p:cNvPr id="8" name="Grupa 7"/>
          <p:cNvGrpSpPr/>
          <p:nvPr/>
        </p:nvGrpSpPr>
        <p:grpSpPr>
          <a:xfrm>
            <a:off x="5004048" y="5618306"/>
            <a:ext cx="3701148" cy="993437"/>
            <a:chOff x="-195461" y="2798237"/>
            <a:chExt cx="2779741" cy="1623082"/>
          </a:xfrm>
        </p:grpSpPr>
        <p:sp>
          <p:nvSpPr>
            <p:cNvPr id="9" name="Prostokąt 8"/>
            <p:cNvSpPr/>
            <p:nvPr/>
          </p:nvSpPr>
          <p:spPr>
            <a:xfrm>
              <a:off x="-172761" y="2798237"/>
              <a:ext cx="2757041" cy="137852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Prostokąt 9"/>
            <p:cNvSpPr/>
            <p:nvPr/>
          </p:nvSpPr>
          <p:spPr>
            <a:xfrm>
              <a:off x="-195461" y="3042799"/>
              <a:ext cx="2757041" cy="13785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000" kern="1200" dirty="0" smtClean="0"/>
                <a:t>Rachunek przepływów pieniężnych </a:t>
              </a:r>
              <a:endParaRPr lang="pl-PL" sz="2000" kern="1200" dirty="0"/>
            </a:p>
          </p:txBody>
        </p:sp>
      </p:grpSp>
      <p:sp>
        <p:nvSpPr>
          <p:cNvPr id="11" name="Strzałka w dół 10"/>
          <p:cNvSpPr/>
          <p:nvPr/>
        </p:nvSpPr>
        <p:spPr>
          <a:xfrm>
            <a:off x="2339752" y="4725144"/>
            <a:ext cx="1008112" cy="6225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dół 11"/>
          <p:cNvSpPr/>
          <p:nvPr/>
        </p:nvSpPr>
        <p:spPr>
          <a:xfrm>
            <a:off x="6335454" y="4725144"/>
            <a:ext cx="1008112" cy="6251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04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Agenda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3" y="1628775"/>
            <a:ext cx="7787208" cy="4497388"/>
          </a:xfrm>
        </p:spPr>
        <p:txBody>
          <a:bodyPr/>
          <a:lstStyle/>
          <a:p>
            <a:r>
              <a:rPr lang="pl-PL" sz="2000" dirty="0" smtClean="0"/>
              <a:t>Finanse w przedsiębiorstwie – rodzaje decyzji, cele finansowe w ujęciu długookresowym i krótkookresowym</a:t>
            </a:r>
          </a:p>
          <a:p>
            <a:endParaRPr lang="pl-PL" sz="2000" dirty="0" smtClean="0"/>
          </a:p>
          <a:p>
            <a:r>
              <a:rPr lang="pl-PL" sz="2000" dirty="0" smtClean="0"/>
              <a:t>Rachunkowość jak system informacyjny na potrzeby finansów przedsiębiorstwa.</a:t>
            </a:r>
          </a:p>
          <a:p>
            <a:endParaRPr lang="pl-PL" sz="2000" dirty="0" smtClean="0"/>
          </a:p>
          <a:p>
            <a:r>
              <a:rPr lang="pl-PL" sz="2000" dirty="0" smtClean="0"/>
              <a:t>Sprawozdanie finansowe w kontekście analizy zasobów , strumieni i czynników przedsiębiorstwa.</a:t>
            </a:r>
          </a:p>
          <a:p>
            <a:pPr marL="0" indent="0">
              <a:buNone/>
            </a:pPr>
            <a:r>
              <a:rPr lang="pl-PL" sz="2000" dirty="0" smtClean="0"/>
              <a:t> </a:t>
            </a:r>
          </a:p>
          <a:p>
            <a:r>
              <a:rPr lang="pl-PL" sz="2000" dirty="0" smtClean="0"/>
              <a:t>Płynność finansowa.</a:t>
            </a:r>
          </a:p>
          <a:p>
            <a:endParaRPr lang="pl-PL" sz="2000" dirty="0" smtClean="0"/>
          </a:p>
          <a:p>
            <a:r>
              <a:rPr lang="pl-PL" sz="2000" dirty="0" smtClean="0"/>
              <a:t>Wartość przedsiębiorstwa – ujęcie zrównoważone dla wszystkich interesariuszy.  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48581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>
                <a:latin typeface="+mn-lt"/>
              </a:rPr>
              <a:t>Wskaźnik statyczne płynności</a:t>
            </a:r>
            <a:endParaRPr lang="pl-PL" dirty="0">
              <a:latin typeface="+mn-lt"/>
            </a:endParaRPr>
          </a:p>
        </p:txBody>
      </p:sp>
      <p:grpSp>
        <p:nvGrpSpPr>
          <p:cNvPr id="47108" name="Group 4"/>
          <p:cNvGrpSpPr>
            <a:grpSpLocks/>
          </p:cNvGrpSpPr>
          <p:nvPr/>
        </p:nvGrpSpPr>
        <p:grpSpPr bwMode="auto">
          <a:xfrm>
            <a:off x="1857362" y="4291709"/>
            <a:ext cx="5976938" cy="1871662"/>
            <a:chOff x="884" y="845"/>
            <a:chExt cx="3765" cy="1179"/>
          </a:xfrm>
        </p:grpSpPr>
        <p:grpSp>
          <p:nvGrpSpPr>
            <p:cNvPr id="47109" name="Group 5"/>
            <p:cNvGrpSpPr>
              <a:grpSpLocks/>
            </p:cNvGrpSpPr>
            <p:nvPr/>
          </p:nvGrpSpPr>
          <p:grpSpPr bwMode="auto">
            <a:xfrm>
              <a:off x="884" y="845"/>
              <a:ext cx="3765" cy="1179"/>
              <a:chOff x="1597" y="10597"/>
              <a:chExt cx="7560" cy="2700"/>
            </a:xfrm>
          </p:grpSpPr>
          <p:sp>
            <p:nvSpPr>
              <p:cNvPr id="12297" name="Text Box 6"/>
              <p:cNvSpPr txBox="1">
                <a:spLocks noChangeArrowheads="1"/>
              </p:cNvSpPr>
              <p:nvPr/>
            </p:nvSpPr>
            <p:spPr bwMode="auto">
              <a:xfrm>
                <a:off x="1597" y="11497"/>
                <a:ext cx="34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pl-PL" sz="1600" b="1">
                    <a:solidFill>
                      <a:srgbClr val="0000FF"/>
                    </a:solidFill>
                    <a:latin typeface="+mn-lt"/>
                  </a:rPr>
                  <a:t>Wskaźnik płynności szybkiej</a:t>
                </a:r>
                <a:endParaRPr lang="pl-PL" sz="1600">
                  <a:latin typeface="+mn-lt"/>
                </a:endParaRPr>
              </a:p>
            </p:txBody>
          </p:sp>
          <p:sp>
            <p:nvSpPr>
              <p:cNvPr id="12298" name="Text Box 7"/>
              <p:cNvSpPr txBox="1">
                <a:spLocks noChangeArrowheads="1"/>
              </p:cNvSpPr>
              <p:nvPr/>
            </p:nvSpPr>
            <p:spPr bwMode="auto">
              <a:xfrm>
                <a:off x="1597" y="10597"/>
                <a:ext cx="34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pl-PL" sz="1600" b="1">
                    <a:solidFill>
                      <a:srgbClr val="0000FF"/>
                    </a:solidFill>
                    <a:latin typeface="+mn-lt"/>
                  </a:rPr>
                  <a:t>Wskaźnik płynności bieżącej</a:t>
                </a:r>
                <a:endParaRPr lang="pl-PL" sz="1600">
                  <a:latin typeface="+mn-lt"/>
                </a:endParaRPr>
              </a:p>
            </p:txBody>
          </p:sp>
          <p:sp>
            <p:nvSpPr>
              <p:cNvPr id="12299" name="Text Box 8"/>
              <p:cNvSpPr txBox="1">
                <a:spLocks noChangeArrowheads="1"/>
              </p:cNvSpPr>
              <p:nvPr/>
            </p:nvSpPr>
            <p:spPr bwMode="auto">
              <a:xfrm>
                <a:off x="5017" y="10599"/>
                <a:ext cx="4140" cy="8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600"/>
                  </a:spcAft>
                  <a:defRPr/>
                </a:pPr>
                <a:r>
                  <a:rPr lang="pl-PL" sz="1400" dirty="0">
                    <a:solidFill>
                      <a:srgbClr val="002395"/>
                    </a:solidFill>
                    <a:latin typeface="+mn-lt"/>
                  </a:rPr>
                  <a:t>Aktywa </a:t>
                </a:r>
                <a:r>
                  <a:rPr lang="pl-PL" sz="1400" dirty="0" smtClean="0">
                    <a:solidFill>
                      <a:srgbClr val="002395"/>
                    </a:solidFill>
                    <a:latin typeface="+mn-lt"/>
                  </a:rPr>
                  <a:t>bieżące</a:t>
                </a:r>
                <a:endParaRPr lang="pl-PL" sz="1400" dirty="0">
                  <a:solidFill>
                    <a:srgbClr val="002395"/>
                  </a:solidFill>
                  <a:latin typeface="+mn-lt"/>
                </a:endParaRPr>
              </a:p>
              <a:p>
                <a:pPr algn="ctr">
                  <a:spcAft>
                    <a:spcPts val="600"/>
                  </a:spcAft>
                  <a:defRPr/>
                </a:pPr>
                <a:r>
                  <a:rPr lang="pl-PL" sz="1400" dirty="0">
                    <a:solidFill>
                      <a:srgbClr val="002395"/>
                    </a:solidFill>
                    <a:latin typeface="+mn-lt"/>
                  </a:rPr>
                  <a:t>Pasywa bieżące</a:t>
                </a:r>
              </a:p>
            </p:txBody>
          </p:sp>
          <p:sp>
            <p:nvSpPr>
              <p:cNvPr id="12300" name="Text Box 9"/>
              <p:cNvSpPr txBox="1">
                <a:spLocks noChangeArrowheads="1"/>
              </p:cNvSpPr>
              <p:nvPr/>
            </p:nvSpPr>
            <p:spPr bwMode="auto">
              <a:xfrm>
                <a:off x="5017" y="11497"/>
                <a:ext cx="41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600"/>
                  </a:spcAft>
                  <a:defRPr/>
                </a:pPr>
                <a:r>
                  <a:rPr lang="pl-PL" sz="1400" dirty="0">
                    <a:solidFill>
                      <a:srgbClr val="002395"/>
                    </a:solidFill>
                    <a:latin typeface="+mn-lt"/>
                  </a:rPr>
                  <a:t>Należności + Inwestycje </a:t>
                </a:r>
                <a:r>
                  <a:rPr lang="pl-PL" sz="1400" dirty="0" err="1">
                    <a:solidFill>
                      <a:srgbClr val="002395"/>
                    </a:solidFill>
                    <a:latin typeface="+mn-lt"/>
                  </a:rPr>
                  <a:t>krótkoter</a:t>
                </a:r>
                <a:r>
                  <a:rPr lang="pl-PL" sz="1400" dirty="0">
                    <a:solidFill>
                      <a:srgbClr val="002395"/>
                    </a:solidFill>
                    <a:latin typeface="+mn-lt"/>
                  </a:rPr>
                  <a:t>.</a:t>
                </a:r>
              </a:p>
              <a:p>
                <a:pPr algn="ctr">
                  <a:defRPr/>
                </a:pPr>
                <a:r>
                  <a:rPr lang="pl-PL" sz="1400" dirty="0">
                    <a:solidFill>
                      <a:srgbClr val="002395"/>
                    </a:solidFill>
                    <a:latin typeface="+mn-lt"/>
                  </a:rPr>
                  <a:t>Pasywa bieżące</a:t>
                </a:r>
              </a:p>
            </p:txBody>
          </p:sp>
          <p:sp>
            <p:nvSpPr>
              <p:cNvPr id="12301" name="Text Box 10"/>
              <p:cNvSpPr txBox="1">
                <a:spLocks noChangeArrowheads="1"/>
              </p:cNvSpPr>
              <p:nvPr/>
            </p:nvSpPr>
            <p:spPr bwMode="auto">
              <a:xfrm>
                <a:off x="1597" y="12397"/>
                <a:ext cx="34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pl-PL" sz="1600" b="1">
                    <a:solidFill>
                      <a:srgbClr val="0000FF"/>
                    </a:solidFill>
                    <a:latin typeface="+mn-lt"/>
                  </a:rPr>
                  <a:t>Wskaźnik wypłacalności środkami pieniężnymi</a:t>
                </a:r>
                <a:endParaRPr lang="pl-PL" sz="1600">
                  <a:latin typeface="+mn-lt"/>
                </a:endParaRPr>
              </a:p>
            </p:txBody>
          </p:sp>
          <p:sp>
            <p:nvSpPr>
              <p:cNvPr id="12302" name="Text Box 11"/>
              <p:cNvSpPr txBox="1">
                <a:spLocks noChangeArrowheads="1"/>
              </p:cNvSpPr>
              <p:nvPr/>
            </p:nvSpPr>
            <p:spPr bwMode="auto">
              <a:xfrm>
                <a:off x="5017" y="12395"/>
                <a:ext cx="41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600"/>
                  </a:spcAft>
                  <a:defRPr/>
                </a:pPr>
                <a:r>
                  <a:rPr lang="pl-PL" sz="1400" dirty="0">
                    <a:solidFill>
                      <a:srgbClr val="002395"/>
                    </a:solidFill>
                    <a:latin typeface="+mn-lt"/>
                  </a:rPr>
                  <a:t>Środki pieniężne</a:t>
                </a:r>
              </a:p>
              <a:p>
                <a:pPr algn="ctr">
                  <a:defRPr/>
                </a:pPr>
                <a:r>
                  <a:rPr lang="pl-PL" sz="1400" dirty="0">
                    <a:solidFill>
                      <a:srgbClr val="002395"/>
                    </a:solidFill>
                    <a:latin typeface="+mn-lt"/>
                  </a:rPr>
                  <a:t>Pasywa bieżące</a:t>
                </a:r>
              </a:p>
            </p:txBody>
          </p:sp>
        </p:grpSp>
        <p:sp>
          <p:nvSpPr>
            <p:cNvPr id="12294" name="Line 12"/>
            <p:cNvSpPr>
              <a:spLocks noChangeShapeType="1"/>
            </p:cNvSpPr>
            <p:nvPr/>
          </p:nvSpPr>
          <p:spPr bwMode="auto">
            <a:xfrm>
              <a:off x="3061" y="1044"/>
              <a:ext cx="1131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latin typeface="+mn-lt"/>
              </a:endParaRPr>
            </a:p>
          </p:txBody>
        </p:sp>
        <p:sp>
          <p:nvSpPr>
            <p:cNvPr id="12295" name="Line 13"/>
            <p:cNvSpPr>
              <a:spLocks noChangeShapeType="1"/>
            </p:cNvSpPr>
            <p:nvPr/>
          </p:nvSpPr>
          <p:spPr bwMode="auto">
            <a:xfrm>
              <a:off x="2789" y="1437"/>
              <a:ext cx="1671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latin typeface="+mn-lt"/>
              </a:endParaRPr>
            </a:p>
          </p:txBody>
        </p:sp>
        <p:sp>
          <p:nvSpPr>
            <p:cNvPr id="12296" name="Line 14"/>
            <p:cNvSpPr>
              <a:spLocks noChangeShapeType="1"/>
            </p:cNvSpPr>
            <p:nvPr/>
          </p:nvSpPr>
          <p:spPr bwMode="auto">
            <a:xfrm>
              <a:off x="3060" y="1831"/>
              <a:ext cx="1109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latin typeface="+mn-lt"/>
              </a:endParaRPr>
            </a:p>
          </p:txBody>
        </p:sp>
      </p:grp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2627784" y="1155360"/>
            <a:ext cx="4205782" cy="2520950"/>
            <a:chOff x="2800" y="11418"/>
            <a:chExt cx="4640" cy="2353"/>
          </a:xfrm>
        </p:grpSpPr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2800" y="11418"/>
              <a:ext cx="4639" cy="23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>
              <a:off x="5121" y="11418"/>
              <a:ext cx="0" cy="2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>
              <a:off x="2802" y="12437"/>
              <a:ext cx="23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>
              <a:off x="5121" y="12830"/>
              <a:ext cx="23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3289" y="11732"/>
              <a:ext cx="1466" cy="5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Aktywa </a:t>
              </a:r>
            </a:p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stałe</a:t>
              </a: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3287" y="12909"/>
              <a:ext cx="1466" cy="5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  <a:defRPr/>
              </a:pPr>
              <a:r>
                <a:rPr lang="pl-PL" sz="1200" b="1" dirty="0">
                  <a:solidFill>
                    <a:srgbClr val="002395"/>
                  </a:solidFill>
                  <a:latin typeface="+mj-lt"/>
                </a:rPr>
                <a:t>Aktywa bieżące</a:t>
              </a:r>
              <a:endParaRPr lang="pl-PL" sz="1200" dirty="0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5607" y="11888"/>
              <a:ext cx="1466" cy="6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Kapitały </a:t>
              </a:r>
            </a:p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stałe</a:t>
              </a:r>
              <a:endParaRPr lang="pl-PL" sz="1200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5364" y="12987"/>
              <a:ext cx="1953" cy="6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Kapitały krótkoterminowe</a:t>
              </a:r>
              <a:endParaRPr lang="pl-PL" sz="1200">
                <a:solidFill>
                  <a:srgbClr val="002395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0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608004" y="56951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Kapitał obrotowy netto</a:t>
            </a:r>
            <a:endParaRPr lang="pl-PL" sz="2800" b="1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/>
          </p:nvPr>
        </p:nvGraphicFramePr>
        <p:xfrm>
          <a:off x="323528" y="299136"/>
          <a:ext cx="2893491" cy="1795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Visio" r:id="rId3" imgW="4314735" imgH="2694747" progId="Visio.Drawing.11">
                  <p:embed/>
                </p:oleObj>
              </mc:Choice>
              <mc:Fallback>
                <p:oleObj name="Visio" r:id="rId3" imgW="4314735" imgH="269474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99136"/>
                        <a:ext cx="2893491" cy="17952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>
            <p:extLst/>
          </p:nvPr>
        </p:nvGraphicFramePr>
        <p:xfrm>
          <a:off x="251520" y="2132856"/>
          <a:ext cx="3039346" cy="2269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Visio" r:id="rId5" imgW="4314735" imgH="2829174" progId="Visio.Drawing.11">
                  <p:embed/>
                </p:oleObj>
              </mc:Choice>
              <mc:Fallback>
                <p:oleObj name="Visio" r:id="rId5" imgW="4314735" imgH="28291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132856"/>
                        <a:ext cx="3039346" cy="226965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3563888" y="904364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/>
              <a:t>Dodatni poziom kapitału obrotowego netto</a:t>
            </a:r>
          </a:p>
          <a:p>
            <a:pPr algn="ctr"/>
            <a:endParaRPr lang="pl-PL" sz="1600" dirty="0"/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/>
          </p:nvPr>
        </p:nvGraphicFramePr>
        <p:xfrm>
          <a:off x="251521" y="4509120"/>
          <a:ext cx="3096344" cy="2016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Visio" r:id="rId7" imgW="4314735" imgH="2694747" progId="Visio.Drawing.11">
                  <p:embed/>
                </p:oleObj>
              </mc:Choice>
              <mc:Fallback>
                <p:oleObj name="Visio" r:id="rId7" imgW="4314735" imgH="269474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1" y="4509120"/>
                        <a:ext cx="3096344" cy="2016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3716288" y="306896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/>
              <a:t>Ujemny poziom kapitału obrotowego netto</a:t>
            </a:r>
          </a:p>
          <a:p>
            <a:pPr algn="ctr"/>
            <a:endParaRPr lang="pl-PL" sz="1600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3563888" y="53012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/>
              <a:t>Zerowy poziom kapitału obrotowego netto</a:t>
            </a:r>
          </a:p>
          <a:p>
            <a:pPr algn="ctr"/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37644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051720" y="26064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/>
              <a:t>Zapotrzebowanie na kapitał obrotowy netto</a:t>
            </a:r>
          </a:p>
          <a:p>
            <a:pPr algn="ctr"/>
            <a:endParaRPr lang="pl-PL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39" y="3162468"/>
            <a:ext cx="2664296" cy="1490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wias klamrowy zamykający 3"/>
          <p:cNvSpPr/>
          <p:nvPr/>
        </p:nvSpPr>
        <p:spPr>
          <a:xfrm>
            <a:off x="3491880" y="3162468"/>
            <a:ext cx="288032" cy="8425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4067944" y="3214434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/>
              <a:t>Zapotrzebowanie na kapitał obrotowy netto</a:t>
            </a:r>
          </a:p>
          <a:p>
            <a:pPr algn="ctr"/>
            <a:r>
              <a:rPr lang="pl-PL" sz="1400" b="1" dirty="0"/>
              <a:t>KO </a:t>
            </a:r>
            <a:r>
              <a:rPr lang="pl-PL" sz="1400" b="1" dirty="0" smtClean="0"/>
              <a:t>netto&lt;ZKO </a:t>
            </a:r>
            <a:r>
              <a:rPr lang="pl-PL" sz="1400" b="1" dirty="0"/>
              <a:t>netto</a:t>
            </a:r>
          </a:p>
          <a:p>
            <a:pPr algn="ctr"/>
            <a:endParaRPr lang="pl-PL" sz="1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39" y="5103209"/>
            <a:ext cx="266429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Nawias klamrowy zamykający 7"/>
          <p:cNvSpPr/>
          <p:nvPr/>
        </p:nvSpPr>
        <p:spPr>
          <a:xfrm>
            <a:off x="3477479" y="5373216"/>
            <a:ext cx="288032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211960" y="5363924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/>
              <a:t>Zapotrzebowanie na kapitał obrotowy netto</a:t>
            </a:r>
          </a:p>
          <a:p>
            <a:pPr algn="ctr"/>
            <a:r>
              <a:rPr lang="pl-PL" sz="1400" b="1" dirty="0" smtClean="0"/>
              <a:t>KO netto&gt;ZKO netto</a:t>
            </a:r>
          </a:p>
          <a:p>
            <a:pPr algn="ctr"/>
            <a:endParaRPr lang="pl-PL" sz="1400" dirty="0"/>
          </a:p>
        </p:txBody>
      </p:sp>
      <p:cxnSp>
        <p:nvCxnSpPr>
          <p:cNvPr id="7" name="Łącznik prostoliniowy 6"/>
          <p:cNvCxnSpPr/>
          <p:nvPr/>
        </p:nvCxnSpPr>
        <p:spPr>
          <a:xfrm flipV="1">
            <a:off x="1849387" y="5365102"/>
            <a:ext cx="1406997" cy="81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39" y="1268760"/>
            <a:ext cx="2664296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Nawias klamrowy zamykający 14"/>
          <p:cNvSpPr/>
          <p:nvPr/>
        </p:nvSpPr>
        <p:spPr>
          <a:xfrm>
            <a:off x="3477479" y="1280119"/>
            <a:ext cx="288032" cy="8425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4044821" y="1332085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/>
              <a:t>Zapotrzebowanie na kapitał obrotowy netto</a:t>
            </a:r>
          </a:p>
          <a:p>
            <a:pPr algn="ctr"/>
            <a:r>
              <a:rPr lang="pl-PL" sz="1400" b="1" dirty="0"/>
              <a:t>KO </a:t>
            </a:r>
            <a:r>
              <a:rPr lang="pl-PL" sz="1400" b="1" dirty="0" smtClean="0"/>
              <a:t>netto=ZKO </a:t>
            </a:r>
            <a:r>
              <a:rPr lang="pl-PL" sz="1400" b="1" dirty="0"/>
              <a:t>netto</a:t>
            </a:r>
          </a:p>
          <a:p>
            <a:pPr algn="ctr"/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515308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0313" y="214313"/>
            <a:ext cx="6334125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2000" smtClean="0"/>
              <a:t>W ujęciu bilansowym sposoby przywrócenia równowagi finansowej sprowadzają się do:</a:t>
            </a:r>
            <a:endParaRPr lang="pl-PL" sz="2800" smtClean="0"/>
          </a:p>
        </p:txBody>
      </p:sp>
      <p:sp>
        <p:nvSpPr>
          <p:cNvPr id="48131" name="Rectangle 22"/>
          <p:cNvSpPr>
            <a:spLocks noGrp="1" noChangeArrowheads="1"/>
          </p:cNvSpPr>
          <p:nvPr>
            <p:ph idx="1"/>
          </p:nvPr>
        </p:nvSpPr>
        <p:spPr>
          <a:xfrm>
            <a:off x="358775" y="3929063"/>
            <a:ext cx="8785225" cy="1500187"/>
          </a:xfrm>
        </p:spPr>
        <p:txBody>
          <a:bodyPr>
            <a:normAutofit lnSpcReduction="10000"/>
          </a:bodyPr>
          <a:lstStyle/>
          <a:p>
            <a:pPr marL="355600" indent="-3556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pl-PL" sz="1600" smtClean="0"/>
              <a:t>Zmniejszenia poziomu aktywów bieżących, a zatem ich źródeł finansowania.</a:t>
            </a:r>
          </a:p>
          <a:p>
            <a:pPr marL="355600" indent="-3556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pl-PL" sz="1600" smtClean="0"/>
              <a:t>Podnoszenia poziomu finansowania aktywów firmy źródłami krótkoterminowymi, co wyeliminuje zapotrzebowanie na źródła długoterminowe.</a:t>
            </a:r>
          </a:p>
          <a:p>
            <a:pPr marL="355600" indent="-3556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pl-PL" sz="1600" smtClean="0"/>
              <a:t>Podniesienia kapitałów stałych.</a:t>
            </a:r>
          </a:p>
          <a:p>
            <a:pPr marL="355600" indent="-3556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pl-PL" sz="1600" smtClean="0"/>
              <a:t>Uwolnienia kapitałów stałych zamrożonych w aktywach.</a:t>
            </a:r>
          </a:p>
          <a:p>
            <a:pPr marL="355600" indent="-3556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pl-PL" sz="1600" smtClean="0"/>
              <a:t>Mix finansowy.</a:t>
            </a:r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1285875" y="1214438"/>
            <a:ext cx="6526213" cy="2520950"/>
            <a:chOff x="1581" y="11418"/>
            <a:chExt cx="7200" cy="2353"/>
          </a:xfrm>
        </p:grpSpPr>
        <p:sp>
          <p:nvSpPr>
            <p:cNvPr id="63493" name="Rectangle 5"/>
            <p:cNvSpPr>
              <a:spLocks noChangeArrowheads="1"/>
            </p:cNvSpPr>
            <p:nvPr/>
          </p:nvSpPr>
          <p:spPr bwMode="auto">
            <a:xfrm>
              <a:off x="2800" y="11418"/>
              <a:ext cx="4639" cy="23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46" name="Line 6"/>
            <p:cNvSpPr>
              <a:spLocks noChangeShapeType="1"/>
            </p:cNvSpPr>
            <p:nvPr/>
          </p:nvSpPr>
          <p:spPr bwMode="auto">
            <a:xfrm>
              <a:off x="5121" y="11418"/>
              <a:ext cx="0" cy="2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47" name="Line 7"/>
            <p:cNvSpPr>
              <a:spLocks noChangeShapeType="1"/>
            </p:cNvSpPr>
            <p:nvPr/>
          </p:nvSpPr>
          <p:spPr bwMode="auto">
            <a:xfrm>
              <a:off x="2802" y="12437"/>
              <a:ext cx="23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>
              <a:off x="5121" y="12830"/>
              <a:ext cx="23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49" name="Text Box 9"/>
            <p:cNvSpPr txBox="1">
              <a:spLocks noChangeArrowheads="1"/>
            </p:cNvSpPr>
            <p:nvPr/>
          </p:nvSpPr>
          <p:spPr bwMode="auto">
            <a:xfrm>
              <a:off x="3289" y="11732"/>
              <a:ext cx="1466" cy="5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Aktywa </a:t>
              </a:r>
            </a:p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stałe</a:t>
              </a:r>
            </a:p>
          </p:txBody>
        </p:sp>
        <p:sp>
          <p:nvSpPr>
            <p:cNvPr id="112650" name="Text Box 10"/>
            <p:cNvSpPr txBox="1">
              <a:spLocks noChangeArrowheads="1"/>
            </p:cNvSpPr>
            <p:nvPr/>
          </p:nvSpPr>
          <p:spPr bwMode="auto">
            <a:xfrm>
              <a:off x="3287" y="12909"/>
              <a:ext cx="1466" cy="5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  <a:defRPr/>
              </a:pPr>
              <a:r>
                <a:rPr lang="pl-PL" sz="1200" b="1" dirty="0">
                  <a:solidFill>
                    <a:srgbClr val="002395"/>
                  </a:solidFill>
                  <a:latin typeface="+mj-lt"/>
                </a:rPr>
                <a:t>Aktywa bieżące</a:t>
              </a:r>
              <a:endParaRPr lang="pl-PL" sz="1200" dirty="0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51" name="Text Box 11"/>
            <p:cNvSpPr txBox="1">
              <a:spLocks noChangeArrowheads="1"/>
            </p:cNvSpPr>
            <p:nvPr/>
          </p:nvSpPr>
          <p:spPr bwMode="auto">
            <a:xfrm>
              <a:off x="5607" y="11888"/>
              <a:ext cx="1466" cy="6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Kapitały </a:t>
              </a:r>
            </a:p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stałe</a:t>
              </a:r>
              <a:endParaRPr lang="pl-PL" sz="1200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52" name="Text Box 12"/>
            <p:cNvSpPr txBox="1">
              <a:spLocks noChangeArrowheads="1"/>
            </p:cNvSpPr>
            <p:nvPr/>
          </p:nvSpPr>
          <p:spPr bwMode="auto">
            <a:xfrm>
              <a:off x="5364" y="12987"/>
              <a:ext cx="1953" cy="6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  <a:defRPr/>
              </a:pPr>
              <a:r>
                <a:rPr lang="pl-PL" sz="1200" b="1">
                  <a:solidFill>
                    <a:srgbClr val="002395"/>
                  </a:solidFill>
                  <a:latin typeface="+mj-lt"/>
                </a:rPr>
                <a:t>Kapitały krótkoterminowe</a:t>
              </a:r>
              <a:endParaRPr lang="pl-PL" sz="1200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63501" name="AutoShape 13"/>
            <p:cNvSpPr>
              <a:spLocks noChangeArrowheads="1"/>
            </p:cNvSpPr>
            <p:nvPr/>
          </p:nvSpPr>
          <p:spPr bwMode="auto">
            <a:xfrm>
              <a:off x="2190" y="11575"/>
              <a:ext cx="366" cy="705"/>
            </a:xfrm>
            <a:prstGeom prst="curvedRightArrow">
              <a:avLst>
                <a:gd name="adj1" fmla="val 38579"/>
                <a:gd name="adj2" fmla="val 77158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63502" name="AutoShape 14"/>
            <p:cNvSpPr>
              <a:spLocks noChangeArrowheads="1"/>
            </p:cNvSpPr>
            <p:nvPr/>
          </p:nvSpPr>
          <p:spPr bwMode="auto">
            <a:xfrm>
              <a:off x="2190" y="12595"/>
              <a:ext cx="366" cy="941"/>
            </a:xfrm>
            <a:prstGeom prst="curvedRightArrow">
              <a:avLst>
                <a:gd name="adj1" fmla="val 51475"/>
                <a:gd name="adj2" fmla="val 102951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63503" name="AutoShape 15"/>
            <p:cNvSpPr>
              <a:spLocks noChangeArrowheads="1"/>
            </p:cNvSpPr>
            <p:nvPr/>
          </p:nvSpPr>
          <p:spPr bwMode="auto">
            <a:xfrm rot="16200000">
              <a:off x="7597" y="13118"/>
              <a:ext cx="784" cy="366"/>
            </a:xfrm>
            <a:prstGeom prst="curvedUpArrow">
              <a:avLst>
                <a:gd name="adj1" fmla="val 42896"/>
                <a:gd name="adj2" fmla="val 85792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63504" name="AutoShape 16"/>
            <p:cNvSpPr>
              <a:spLocks noChangeArrowheads="1"/>
            </p:cNvSpPr>
            <p:nvPr/>
          </p:nvSpPr>
          <p:spPr bwMode="auto">
            <a:xfrm rot="16200000">
              <a:off x="7557" y="11902"/>
              <a:ext cx="862" cy="366"/>
            </a:xfrm>
            <a:prstGeom prst="curvedUpArrow">
              <a:avLst>
                <a:gd name="adj1" fmla="val 47158"/>
                <a:gd name="adj2" fmla="val 94317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57" name="Text Box 17"/>
            <p:cNvSpPr txBox="1">
              <a:spLocks noChangeArrowheads="1"/>
            </p:cNvSpPr>
            <p:nvPr/>
          </p:nvSpPr>
          <p:spPr bwMode="auto">
            <a:xfrm>
              <a:off x="1581" y="11811"/>
              <a:ext cx="489" cy="3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l-PL" sz="1000" i="1">
                  <a:solidFill>
                    <a:srgbClr val="002395"/>
                  </a:solidFill>
                  <a:latin typeface="+mj-lt"/>
                </a:rPr>
                <a:t>(4)</a:t>
              </a: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58" name="Text Box 18"/>
            <p:cNvSpPr txBox="1">
              <a:spLocks noChangeArrowheads="1"/>
            </p:cNvSpPr>
            <p:nvPr/>
          </p:nvSpPr>
          <p:spPr bwMode="auto">
            <a:xfrm>
              <a:off x="1581" y="12987"/>
              <a:ext cx="489" cy="39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l-PL" sz="1000" i="1">
                  <a:solidFill>
                    <a:srgbClr val="002395"/>
                  </a:solidFill>
                  <a:latin typeface="+mj-lt"/>
                </a:rPr>
                <a:t>(1)</a:t>
              </a: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59" name="Text Box 19"/>
            <p:cNvSpPr txBox="1">
              <a:spLocks noChangeArrowheads="1"/>
            </p:cNvSpPr>
            <p:nvPr/>
          </p:nvSpPr>
          <p:spPr bwMode="auto">
            <a:xfrm>
              <a:off x="8292" y="13221"/>
              <a:ext cx="489" cy="4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pl-PL" sz="1000" i="1">
                  <a:solidFill>
                    <a:srgbClr val="002395"/>
                  </a:solidFill>
                  <a:latin typeface="+mj-lt"/>
                </a:rPr>
                <a:t>(2)</a:t>
              </a:r>
              <a:endParaRPr lang="pl-PL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12660" name="Text Box 20"/>
            <p:cNvSpPr txBox="1">
              <a:spLocks noChangeArrowheads="1"/>
            </p:cNvSpPr>
            <p:nvPr/>
          </p:nvSpPr>
          <p:spPr bwMode="auto">
            <a:xfrm>
              <a:off x="8292" y="12045"/>
              <a:ext cx="489" cy="3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pl-PL" sz="1000" i="1" dirty="0">
                  <a:solidFill>
                    <a:srgbClr val="002395"/>
                  </a:solidFill>
                  <a:latin typeface="+mj-lt"/>
                </a:rPr>
                <a:t>(3)</a:t>
              </a:r>
              <a:endParaRPr lang="pl-PL" dirty="0">
                <a:solidFill>
                  <a:srgbClr val="002395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48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48"/>
          <p:cNvSpPr>
            <a:spLocks noGrp="1"/>
          </p:cNvSpPr>
          <p:nvPr>
            <p:ph type="title"/>
          </p:nvPr>
        </p:nvSpPr>
        <p:spPr>
          <a:xfrm>
            <a:off x="452437" y="175543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Wskaźnik sprawności działania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3357563"/>
            <a:ext cx="8496300" cy="2659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1800" b="1" dirty="0" smtClean="0"/>
              <a:t>Cykl rotacji środków pieniężnych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1800" dirty="0" smtClean="0"/>
          </a:p>
          <a:p>
            <a:pPr eaLnBrk="1" hangingPunct="1">
              <a:lnSpc>
                <a:spcPct val="90000"/>
              </a:lnSpc>
              <a:spcBef>
                <a:spcPct val="140000"/>
              </a:spcBef>
              <a:buFontTx/>
              <a:buNone/>
            </a:pPr>
            <a:r>
              <a:rPr lang="pl-PL" sz="1600" b="1" dirty="0" smtClean="0"/>
              <a:t>Cykl konwersji gotówki w dniach =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pl-PL" sz="1600" dirty="0" smtClean="0"/>
              <a:t>Rotacja zapasów w dniach + Rotacja należności w dniach – Rotacja zobowiązań w dniach</a:t>
            </a:r>
          </a:p>
        </p:txBody>
      </p:sp>
      <p:pic>
        <p:nvPicPr>
          <p:cNvPr id="50180" name="Picture 30" descr="Rotacja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3754438"/>
            <a:ext cx="82423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181" name="Group 124"/>
          <p:cNvGrpSpPr>
            <a:grpSpLocks/>
          </p:cNvGrpSpPr>
          <p:nvPr/>
        </p:nvGrpSpPr>
        <p:grpSpPr bwMode="auto">
          <a:xfrm>
            <a:off x="304800" y="804863"/>
            <a:ext cx="3887788" cy="2519362"/>
            <a:chOff x="204" y="573"/>
            <a:chExt cx="2449" cy="1587"/>
          </a:xfrm>
        </p:grpSpPr>
        <p:grpSp>
          <p:nvGrpSpPr>
            <p:cNvPr id="50204" name="Group 112"/>
            <p:cNvGrpSpPr>
              <a:grpSpLocks/>
            </p:cNvGrpSpPr>
            <p:nvPr/>
          </p:nvGrpSpPr>
          <p:grpSpPr bwMode="auto">
            <a:xfrm>
              <a:off x="204" y="573"/>
              <a:ext cx="2449" cy="1587"/>
              <a:chOff x="113" y="482"/>
              <a:chExt cx="2449" cy="1587"/>
            </a:xfrm>
          </p:grpSpPr>
          <p:grpSp>
            <p:nvGrpSpPr>
              <p:cNvPr id="50210" name="Group 82"/>
              <p:cNvGrpSpPr>
                <a:grpSpLocks/>
              </p:cNvGrpSpPr>
              <p:nvPr/>
            </p:nvGrpSpPr>
            <p:grpSpPr bwMode="auto">
              <a:xfrm>
                <a:off x="113" y="1752"/>
                <a:ext cx="2449" cy="317"/>
                <a:chOff x="2835" y="2387"/>
                <a:chExt cx="2449" cy="317"/>
              </a:xfrm>
            </p:grpSpPr>
            <p:sp>
              <p:nvSpPr>
                <p:cNvPr id="1438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5" y="2387"/>
                  <a:ext cx="1134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>
                      <a:solidFill>
                        <a:srgbClr val="0000FF"/>
                      </a:solidFill>
                      <a:latin typeface="+mj-lt"/>
                    </a:rPr>
                    <a:t>Wskaźnik rotacji zapasów w dniach</a:t>
                  </a:r>
                  <a:endParaRPr lang="pl-PL" sz="1100">
                    <a:latin typeface="+mj-lt"/>
                  </a:endParaRPr>
                </a:p>
              </p:txBody>
            </p:sp>
            <p:sp>
              <p:nvSpPr>
                <p:cNvPr id="14384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969" y="2387"/>
                  <a:ext cx="1315" cy="317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>
                      <a:solidFill>
                        <a:srgbClr val="002395"/>
                      </a:solidFill>
                      <a:latin typeface="+mj-lt"/>
                    </a:rPr>
                    <a:t>Przeciętny stan zapasów x 365</a:t>
                  </a:r>
                </a:p>
                <a:p>
                  <a:pPr algn="ctr">
                    <a:defRPr/>
                  </a:pPr>
                  <a:r>
                    <a:rPr lang="pl-PL" sz="1050">
                      <a:solidFill>
                        <a:srgbClr val="002395"/>
                      </a:solidFill>
                      <a:latin typeface="+mj-lt"/>
                    </a:rPr>
                    <a:t>Sprzedaż netto</a:t>
                  </a:r>
                </a:p>
              </p:txBody>
            </p:sp>
          </p:grpSp>
          <p:grpSp>
            <p:nvGrpSpPr>
              <p:cNvPr id="50211" name="Group 99"/>
              <p:cNvGrpSpPr>
                <a:grpSpLocks/>
              </p:cNvGrpSpPr>
              <p:nvPr/>
            </p:nvGrpSpPr>
            <p:grpSpPr bwMode="auto">
              <a:xfrm>
                <a:off x="113" y="1434"/>
                <a:ext cx="2449" cy="317"/>
                <a:chOff x="2835" y="2387"/>
                <a:chExt cx="2449" cy="317"/>
              </a:xfrm>
            </p:grpSpPr>
            <p:sp>
              <p:nvSpPr>
                <p:cNvPr id="14381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2835" y="2387"/>
                  <a:ext cx="1134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>
                      <a:solidFill>
                        <a:srgbClr val="0000FF"/>
                      </a:solidFill>
                      <a:latin typeface="+mj-lt"/>
                    </a:rPr>
                    <a:t>Wskaźnik rotacji zapasów</a:t>
                  </a:r>
                  <a:endParaRPr lang="pl-PL" sz="1100">
                    <a:latin typeface="+mj-lt"/>
                  </a:endParaRPr>
                </a:p>
              </p:txBody>
            </p:sp>
            <p:sp>
              <p:nvSpPr>
                <p:cNvPr id="14382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3969" y="2387"/>
                  <a:ext cx="1315" cy="317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>
                      <a:solidFill>
                        <a:srgbClr val="002395"/>
                      </a:solidFill>
                      <a:latin typeface="+mj-lt"/>
                    </a:rPr>
                    <a:t>Sprzedaż netto</a:t>
                  </a:r>
                </a:p>
                <a:p>
                  <a:pPr algn="ctr">
                    <a:defRPr/>
                  </a:pPr>
                  <a:r>
                    <a:rPr lang="pl-PL" sz="1050">
                      <a:solidFill>
                        <a:srgbClr val="002395"/>
                      </a:solidFill>
                      <a:latin typeface="+mj-lt"/>
                    </a:rPr>
                    <a:t>Przeciętny stan zapasów</a:t>
                  </a:r>
                </a:p>
              </p:txBody>
            </p:sp>
          </p:grpSp>
          <p:grpSp>
            <p:nvGrpSpPr>
              <p:cNvPr id="50212" name="Group 102"/>
              <p:cNvGrpSpPr>
                <a:grpSpLocks/>
              </p:cNvGrpSpPr>
              <p:nvPr/>
            </p:nvGrpSpPr>
            <p:grpSpPr bwMode="auto">
              <a:xfrm>
                <a:off x="113" y="1117"/>
                <a:ext cx="2449" cy="317"/>
                <a:chOff x="2835" y="2387"/>
                <a:chExt cx="2449" cy="317"/>
              </a:xfrm>
            </p:grpSpPr>
            <p:sp>
              <p:nvSpPr>
                <p:cNvPr id="14379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2835" y="2387"/>
                  <a:ext cx="1134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>
                      <a:solidFill>
                        <a:srgbClr val="0000FF"/>
                      </a:solidFill>
                      <a:latin typeface="+mj-lt"/>
                    </a:rPr>
                    <a:t>Wskaźnik rotacji majątku obrotowego</a:t>
                  </a:r>
                  <a:endParaRPr lang="pl-PL" sz="1100">
                    <a:latin typeface="+mj-lt"/>
                  </a:endParaRPr>
                </a:p>
              </p:txBody>
            </p:sp>
            <p:sp>
              <p:nvSpPr>
                <p:cNvPr id="1438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3969" y="2387"/>
                  <a:ext cx="1315" cy="317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Sprzedaż netto</a:t>
                  </a:r>
                </a:p>
                <a:p>
                  <a:pPr algn="ctr"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Średni stan </a:t>
                  </a:r>
                  <a:r>
                    <a:rPr lang="pl-PL" sz="1050" dirty="0" smtClean="0">
                      <a:solidFill>
                        <a:srgbClr val="002395"/>
                      </a:solidFill>
                      <a:latin typeface="+mj-lt"/>
                    </a:rPr>
                    <a:t>aktywów obrotowych</a:t>
                  </a:r>
                  <a:endParaRPr lang="pl-PL" sz="1050" dirty="0">
                    <a:solidFill>
                      <a:srgbClr val="002395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50213" name="Group 105"/>
              <p:cNvGrpSpPr>
                <a:grpSpLocks/>
              </p:cNvGrpSpPr>
              <p:nvPr/>
            </p:nvGrpSpPr>
            <p:grpSpPr bwMode="auto">
              <a:xfrm>
                <a:off x="113" y="799"/>
                <a:ext cx="2449" cy="317"/>
                <a:chOff x="2835" y="2387"/>
                <a:chExt cx="2449" cy="317"/>
              </a:xfrm>
            </p:grpSpPr>
            <p:sp>
              <p:nvSpPr>
                <p:cNvPr id="14377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2835" y="2387"/>
                  <a:ext cx="1134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>
                      <a:solidFill>
                        <a:srgbClr val="0000FF"/>
                      </a:solidFill>
                      <a:latin typeface="+mj-lt"/>
                    </a:rPr>
                    <a:t>Wskaźnik rotacji majątku trwałego</a:t>
                  </a:r>
                  <a:endParaRPr lang="pl-PL" sz="1100">
                    <a:latin typeface="+mj-lt"/>
                  </a:endParaRPr>
                </a:p>
              </p:txBody>
            </p:sp>
            <p:sp>
              <p:nvSpPr>
                <p:cNvPr id="14378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3969" y="2387"/>
                  <a:ext cx="1315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Sprzedaż netto</a:t>
                  </a:r>
                </a:p>
                <a:p>
                  <a:pPr algn="ctr"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Średni stan </a:t>
                  </a:r>
                  <a:r>
                    <a:rPr lang="pl-PL" sz="1050" dirty="0" smtClean="0">
                      <a:solidFill>
                        <a:srgbClr val="002395"/>
                      </a:solidFill>
                      <a:latin typeface="+mj-lt"/>
                    </a:rPr>
                    <a:t>aktywów </a:t>
                  </a:r>
                  <a:r>
                    <a:rPr lang="pl-PL" sz="1050" dirty="0" err="1" smtClean="0">
                      <a:solidFill>
                        <a:srgbClr val="002395"/>
                      </a:solidFill>
                      <a:latin typeface="+mj-lt"/>
                    </a:rPr>
                    <a:t>trwalych</a:t>
                  </a:r>
                  <a:endParaRPr lang="pl-PL" sz="1050" dirty="0">
                    <a:solidFill>
                      <a:srgbClr val="002395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50214" name="Group 108"/>
              <p:cNvGrpSpPr>
                <a:grpSpLocks/>
              </p:cNvGrpSpPr>
              <p:nvPr/>
            </p:nvGrpSpPr>
            <p:grpSpPr bwMode="auto">
              <a:xfrm>
                <a:off x="113" y="482"/>
                <a:ext cx="2449" cy="317"/>
                <a:chOff x="2835" y="2387"/>
                <a:chExt cx="2449" cy="317"/>
              </a:xfrm>
            </p:grpSpPr>
            <p:sp>
              <p:nvSpPr>
                <p:cNvPr id="14375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2835" y="2387"/>
                  <a:ext cx="1134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>
                      <a:solidFill>
                        <a:srgbClr val="0000FF"/>
                      </a:solidFill>
                      <a:latin typeface="+mj-lt"/>
                    </a:rPr>
                    <a:t>Wskaźnik rotacji aktywów</a:t>
                  </a:r>
                  <a:endParaRPr lang="pl-PL" sz="1100">
                    <a:latin typeface="+mj-lt"/>
                  </a:endParaRPr>
                </a:p>
              </p:txBody>
            </p:sp>
            <p:sp>
              <p:nvSpPr>
                <p:cNvPr id="14376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3969" y="2387"/>
                  <a:ext cx="1315" cy="317"/>
                </a:xfrm>
                <a:prstGeom prst="rect">
                  <a:avLst/>
                </a:prstGeom>
                <a:noFill/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Sprzedaż netto</a:t>
                  </a:r>
                </a:p>
                <a:p>
                  <a:pPr algn="ctr"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Średni stan aktywów ogółem</a:t>
                  </a:r>
                </a:p>
              </p:txBody>
            </p:sp>
          </p:grpSp>
        </p:grpSp>
        <p:sp>
          <p:nvSpPr>
            <p:cNvPr id="14365" name="Line 115"/>
            <p:cNvSpPr>
              <a:spLocks noChangeShapeType="1"/>
            </p:cNvSpPr>
            <p:nvPr/>
          </p:nvSpPr>
          <p:spPr bwMode="auto">
            <a:xfrm>
              <a:off x="1429" y="732"/>
              <a:ext cx="1133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4366" name="Line 116"/>
            <p:cNvSpPr>
              <a:spLocks noChangeShapeType="1"/>
            </p:cNvSpPr>
            <p:nvPr/>
          </p:nvSpPr>
          <p:spPr bwMode="auto">
            <a:xfrm>
              <a:off x="1429" y="1047"/>
              <a:ext cx="1134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4367" name="Line 117"/>
            <p:cNvSpPr>
              <a:spLocks noChangeShapeType="1"/>
            </p:cNvSpPr>
            <p:nvPr/>
          </p:nvSpPr>
          <p:spPr bwMode="auto">
            <a:xfrm>
              <a:off x="1360" y="1369"/>
              <a:ext cx="1270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4368" name="Line 118"/>
            <p:cNvSpPr>
              <a:spLocks noChangeShapeType="1"/>
            </p:cNvSpPr>
            <p:nvPr/>
          </p:nvSpPr>
          <p:spPr bwMode="auto">
            <a:xfrm>
              <a:off x="1496" y="1684"/>
              <a:ext cx="998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solidFill>
                  <a:srgbClr val="002395"/>
                </a:solidFill>
                <a:latin typeface="+mj-lt"/>
              </a:endParaRPr>
            </a:p>
          </p:txBody>
        </p:sp>
        <p:sp>
          <p:nvSpPr>
            <p:cNvPr id="14369" name="Line 119"/>
            <p:cNvSpPr>
              <a:spLocks noChangeShapeType="1"/>
            </p:cNvSpPr>
            <p:nvPr/>
          </p:nvSpPr>
          <p:spPr bwMode="auto">
            <a:xfrm>
              <a:off x="1383" y="1999"/>
              <a:ext cx="1216" cy="1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solidFill>
                  <a:srgbClr val="002395"/>
                </a:solidFill>
                <a:latin typeface="+mj-lt"/>
              </a:endParaRPr>
            </a:p>
          </p:txBody>
        </p:sp>
      </p:grpSp>
      <p:grpSp>
        <p:nvGrpSpPr>
          <p:cNvPr id="50182" name="Group 123"/>
          <p:cNvGrpSpPr>
            <a:grpSpLocks/>
          </p:cNvGrpSpPr>
          <p:nvPr/>
        </p:nvGrpSpPr>
        <p:grpSpPr bwMode="auto">
          <a:xfrm>
            <a:off x="4395788" y="809625"/>
            <a:ext cx="4573587" cy="2519363"/>
            <a:chOff x="2720" y="572"/>
            <a:chExt cx="2881" cy="1587"/>
          </a:xfrm>
        </p:grpSpPr>
        <p:grpSp>
          <p:nvGrpSpPr>
            <p:cNvPr id="50183" name="Group 48"/>
            <p:cNvGrpSpPr>
              <a:grpSpLocks/>
            </p:cNvGrpSpPr>
            <p:nvPr/>
          </p:nvGrpSpPr>
          <p:grpSpPr bwMode="auto">
            <a:xfrm>
              <a:off x="2720" y="572"/>
              <a:ext cx="2881" cy="1587"/>
              <a:chOff x="2811" y="482"/>
              <a:chExt cx="2881" cy="1587"/>
            </a:xfrm>
          </p:grpSpPr>
          <p:grpSp>
            <p:nvGrpSpPr>
              <p:cNvPr id="50189" name="Group 32"/>
              <p:cNvGrpSpPr>
                <a:grpSpLocks/>
              </p:cNvGrpSpPr>
              <p:nvPr/>
            </p:nvGrpSpPr>
            <p:grpSpPr bwMode="auto">
              <a:xfrm>
                <a:off x="2811" y="1752"/>
                <a:ext cx="2881" cy="317"/>
                <a:chOff x="2811" y="2387"/>
                <a:chExt cx="2881" cy="317"/>
              </a:xfrm>
            </p:grpSpPr>
            <p:sp>
              <p:nvSpPr>
                <p:cNvPr id="14362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11" y="2387"/>
                  <a:ext cx="1202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 dirty="0">
                      <a:solidFill>
                        <a:srgbClr val="0000FF"/>
                      </a:solidFill>
                      <a:latin typeface="+mj-lt"/>
                    </a:rPr>
                    <a:t>Wskaźnik zastosowania kapitału własnego</a:t>
                  </a:r>
                  <a:endParaRPr lang="pl-PL" sz="1100" dirty="0">
                    <a:latin typeface="+mj-lt"/>
                  </a:endParaRPr>
                </a:p>
              </p:txBody>
            </p:sp>
            <p:sp>
              <p:nvSpPr>
                <p:cNvPr id="14363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014" y="2387"/>
                  <a:ext cx="1678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Kapitał własny</a:t>
                  </a:r>
                </a:p>
                <a:p>
                  <a:pPr algn="ctr"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Aktywa trwałe</a:t>
                  </a:r>
                </a:p>
              </p:txBody>
            </p:sp>
          </p:grpSp>
          <p:grpSp>
            <p:nvGrpSpPr>
              <p:cNvPr id="50190" name="Group 35"/>
              <p:cNvGrpSpPr>
                <a:grpSpLocks/>
              </p:cNvGrpSpPr>
              <p:nvPr/>
            </p:nvGrpSpPr>
            <p:grpSpPr bwMode="auto">
              <a:xfrm>
                <a:off x="2811" y="1434"/>
                <a:ext cx="2881" cy="317"/>
                <a:chOff x="2811" y="2387"/>
                <a:chExt cx="2881" cy="317"/>
              </a:xfrm>
            </p:grpSpPr>
            <p:sp>
              <p:nvSpPr>
                <p:cNvPr id="1436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811" y="2387"/>
                  <a:ext cx="1202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>
                      <a:solidFill>
                        <a:srgbClr val="0000FF"/>
                      </a:solidFill>
                      <a:latin typeface="+mj-lt"/>
                    </a:rPr>
                    <a:t>Wskaźnik rotacji zobowiązań w dniach</a:t>
                  </a:r>
                  <a:endParaRPr lang="pl-PL" sz="1100">
                    <a:latin typeface="+mj-lt"/>
                  </a:endParaRPr>
                </a:p>
              </p:txBody>
            </p:sp>
            <p:sp>
              <p:nvSpPr>
                <p:cNvPr id="1436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014" y="2387"/>
                  <a:ext cx="1678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Przeciętny stan </a:t>
                  </a:r>
                  <a:r>
                    <a:rPr lang="pl-PL" sz="1050" dirty="0" err="1">
                      <a:solidFill>
                        <a:srgbClr val="002395"/>
                      </a:solidFill>
                      <a:latin typeface="+mj-lt"/>
                    </a:rPr>
                    <a:t>zobow</a:t>
                  </a: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. </a:t>
                  </a:r>
                  <a:r>
                    <a:rPr lang="pl-PL" sz="1050" dirty="0" err="1">
                      <a:solidFill>
                        <a:srgbClr val="002395"/>
                      </a:solidFill>
                      <a:latin typeface="+mj-lt"/>
                    </a:rPr>
                    <a:t>krótkoter</a:t>
                  </a: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. x 365</a:t>
                  </a:r>
                </a:p>
                <a:p>
                  <a:pPr algn="ctr"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Sprzedaż netto</a:t>
                  </a:r>
                </a:p>
              </p:txBody>
            </p:sp>
          </p:grpSp>
          <p:grpSp>
            <p:nvGrpSpPr>
              <p:cNvPr id="50191" name="Group 38"/>
              <p:cNvGrpSpPr>
                <a:grpSpLocks/>
              </p:cNvGrpSpPr>
              <p:nvPr/>
            </p:nvGrpSpPr>
            <p:grpSpPr bwMode="auto">
              <a:xfrm>
                <a:off x="2811" y="1117"/>
                <a:ext cx="2881" cy="317"/>
                <a:chOff x="2811" y="2387"/>
                <a:chExt cx="2881" cy="317"/>
              </a:xfrm>
            </p:grpSpPr>
            <p:sp>
              <p:nvSpPr>
                <p:cNvPr id="14358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811" y="2387"/>
                  <a:ext cx="1202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>
                      <a:solidFill>
                        <a:srgbClr val="0000FF"/>
                      </a:solidFill>
                      <a:latin typeface="+mj-lt"/>
                    </a:rPr>
                    <a:t>Wskaźnik rotacji zobowiązań</a:t>
                  </a:r>
                  <a:endParaRPr lang="pl-PL" sz="1100">
                    <a:latin typeface="+mj-lt"/>
                  </a:endParaRPr>
                </a:p>
              </p:txBody>
            </p:sp>
            <p:sp>
              <p:nvSpPr>
                <p:cNvPr id="1435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4014" y="2387"/>
                  <a:ext cx="1678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Sprzedaż netto</a:t>
                  </a:r>
                </a:p>
                <a:p>
                  <a:pPr algn="ctr"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Zobowiązania krótkoterminowe</a:t>
                  </a:r>
                </a:p>
              </p:txBody>
            </p:sp>
          </p:grpSp>
          <p:grpSp>
            <p:nvGrpSpPr>
              <p:cNvPr id="50192" name="Group 41"/>
              <p:cNvGrpSpPr>
                <a:grpSpLocks/>
              </p:cNvGrpSpPr>
              <p:nvPr/>
            </p:nvGrpSpPr>
            <p:grpSpPr bwMode="auto">
              <a:xfrm>
                <a:off x="2811" y="799"/>
                <a:ext cx="2881" cy="317"/>
                <a:chOff x="2811" y="2387"/>
                <a:chExt cx="2881" cy="317"/>
              </a:xfrm>
            </p:grpSpPr>
            <p:sp>
              <p:nvSpPr>
                <p:cNvPr id="14356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811" y="2387"/>
                  <a:ext cx="1202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>
                      <a:solidFill>
                        <a:srgbClr val="0000FF"/>
                      </a:solidFill>
                      <a:latin typeface="+mj-lt"/>
                    </a:rPr>
                    <a:t>Wskaźnik rotacji należności w dniach</a:t>
                  </a:r>
                  <a:endParaRPr lang="pl-PL" sz="1100">
                    <a:latin typeface="+mj-lt"/>
                  </a:endParaRPr>
                </a:p>
              </p:txBody>
            </p:sp>
            <p:sp>
              <p:nvSpPr>
                <p:cNvPr id="1435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014" y="2387"/>
                  <a:ext cx="1678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Przeciętny stan należności x 365</a:t>
                  </a:r>
                </a:p>
                <a:p>
                  <a:pPr algn="ctr"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Sprzedaż netto</a:t>
                  </a:r>
                </a:p>
              </p:txBody>
            </p:sp>
          </p:grpSp>
          <p:grpSp>
            <p:nvGrpSpPr>
              <p:cNvPr id="50193" name="Group 44"/>
              <p:cNvGrpSpPr>
                <a:grpSpLocks/>
              </p:cNvGrpSpPr>
              <p:nvPr/>
            </p:nvGrpSpPr>
            <p:grpSpPr bwMode="auto">
              <a:xfrm>
                <a:off x="2811" y="482"/>
                <a:ext cx="2881" cy="317"/>
                <a:chOff x="2811" y="2387"/>
                <a:chExt cx="2881" cy="317"/>
              </a:xfrm>
            </p:grpSpPr>
            <p:sp>
              <p:nvSpPr>
                <p:cNvPr id="14354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811" y="2387"/>
                  <a:ext cx="1202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defRPr/>
                  </a:pPr>
                  <a:r>
                    <a:rPr lang="pl-PL" sz="1100" b="1">
                      <a:solidFill>
                        <a:srgbClr val="0000FF"/>
                      </a:solidFill>
                      <a:latin typeface="+mj-lt"/>
                    </a:rPr>
                    <a:t>Wskaźnik rotacji należności</a:t>
                  </a:r>
                  <a:endParaRPr lang="pl-PL" sz="1100">
                    <a:latin typeface="+mj-lt"/>
                  </a:endParaRPr>
                </a:p>
              </p:txBody>
            </p:sp>
            <p:sp>
              <p:nvSpPr>
                <p:cNvPr id="14355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014" y="2387"/>
                  <a:ext cx="1678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/>
                <a:p>
                  <a:pPr algn="ctr">
                    <a:spcAft>
                      <a:spcPts val="600"/>
                    </a:spcAft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Sprzedaż netto</a:t>
                  </a:r>
                </a:p>
                <a:p>
                  <a:pPr algn="ctr">
                    <a:defRPr/>
                  </a:pPr>
                  <a:r>
                    <a:rPr lang="pl-PL" sz="1050" dirty="0">
                      <a:solidFill>
                        <a:srgbClr val="002395"/>
                      </a:solidFill>
                      <a:latin typeface="+mj-lt"/>
                    </a:rPr>
                    <a:t>Przeciętny stan należności</a:t>
                  </a:r>
                </a:p>
              </p:txBody>
            </p:sp>
          </p:grpSp>
        </p:grpSp>
        <p:sp>
          <p:nvSpPr>
            <p:cNvPr id="14344" name="Line 113"/>
            <p:cNvSpPr>
              <a:spLocks noChangeShapeType="1"/>
            </p:cNvSpPr>
            <p:nvPr/>
          </p:nvSpPr>
          <p:spPr bwMode="auto">
            <a:xfrm>
              <a:off x="4150" y="1367"/>
              <a:ext cx="1225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latin typeface="+mj-lt"/>
              </a:endParaRPr>
            </a:p>
          </p:txBody>
        </p:sp>
        <p:sp>
          <p:nvSpPr>
            <p:cNvPr id="14345" name="Line 114"/>
            <p:cNvSpPr>
              <a:spLocks noChangeShapeType="1"/>
            </p:cNvSpPr>
            <p:nvPr/>
          </p:nvSpPr>
          <p:spPr bwMode="auto">
            <a:xfrm>
              <a:off x="3992" y="1684"/>
              <a:ext cx="1542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latin typeface="+mj-lt"/>
              </a:endParaRPr>
            </a:p>
          </p:txBody>
        </p:sp>
        <p:sp>
          <p:nvSpPr>
            <p:cNvPr id="14346" name="Line 120"/>
            <p:cNvSpPr>
              <a:spLocks noChangeShapeType="1"/>
            </p:cNvSpPr>
            <p:nvPr/>
          </p:nvSpPr>
          <p:spPr bwMode="auto">
            <a:xfrm>
              <a:off x="4468" y="2001"/>
              <a:ext cx="579" cy="1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latin typeface="+mj-lt"/>
              </a:endParaRPr>
            </a:p>
          </p:txBody>
        </p:sp>
        <p:sp>
          <p:nvSpPr>
            <p:cNvPr id="14347" name="Line 121"/>
            <p:cNvSpPr>
              <a:spLocks noChangeShapeType="1"/>
            </p:cNvSpPr>
            <p:nvPr/>
          </p:nvSpPr>
          <p:spPr bwMode="auto">
            <a:xfrm>
              <a:off x="4105" y="1047"/>
              <a:ext cx="1315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latin typeface="+mj-lt"/>
              </a:endParaRPr>
            </a:p>
          </p:txBody>
        </p:sp>
        <p:sp>
          <p:nvSpPr>
            <p:cNvPr id="14348" name="Line 122"/>
            <p:cNvSpPr>
              <a:spLocks noChangeShapeType="1"/>
            </p:cNvSpPr>
            <p:nvPr/>
          </p:nvSpPr>
          <p:spPr bwMode="auto">
            <a:xfrm>
              <a:off x="4241" y="732"/>
              <a:ext cx="1043" cy="0"/>
            </a:xfrm>
            <a:prstGeom prst="line">
              <a:avLst/>
            </a:prstGeom>
            <a:noFill/>
            <a:ln w="25400">
              <a:solidFill>
                <a:srgbClr val="002395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00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903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138" y="548680"/>
            <a:ext cx="7877175" cy="609600"/>
          </a:xfrm>
        </p:spPr>
        <p:txBody>
          <a:bodyPr lIns="91421" tIns="45710" rIns="91421" bIns="45710">
            <a:normAutofit fontScale="90000"/>
          </a:bodyPr>
          <a:lstStyle/>
          <a:p>
            <a:pPr eaLnBrk="1" hangingPunct="1"/>
            <a:r>
              <a:rPr lang="pl-PL" dirty="0" smtClean="0"/>
              <a:t>Zarządzanie cyklem operacyjnym</a:t>
            </a:r>
          </a:p>
        </p:txBody>
      </p:sp>
      <p:grpSp>
        <p:nvGrpSpPr>
          <p:cNvPr id="51203" name="Group 4"/>
          <p:cNvGrpSpPr>
            <a:grpSpLocks/>
          </p:cNvGrpSpPr>
          <p:nvPr/>
        </p:nvGrpSpPr>
        <p:grpSpPr bwMode="auto">
          <a:xfrm>
            <a:off x="1000125" y="1716088"/>
            <a:ext cx="7067550" cy="2965450"/>
            <a:chOff x="703" y="1570"/>
            <a:chExt cx="4452" cy="1869"/>
          </a:xfrm>
        </p:grpSpPr>
        <p:grpSp>
          <p:nvGrpSpPr>
            <p:cNvPr id="51204" name="Group 5"/>
            <p:cNvGrpSpPr>
              <a:grpSpLocks/>
            </p:cNvGrpSpPr>
            <p:nvPr/>
          </p:nvGrpSpPr>
          <p:grpSpPr bwMode="auto">
            <a:xfrm>
              <a:off x="1066" y="1944"/>
              <a:ext cx="3764" cy="1259"/>
              <a:chOff x="1485" y="1944"/>
              <a:chExt cx="2880" cy="864"/>
            </a:xfrm>
          </p:grpSpPr>
          <p:sp>
            <p:nvSpPr>
              <p:cNvPr id="51210" name="Text Box 6"/>
              <p:cNvSpPr txBox="1">
                <a:spLocks noChangeArrowheads="1"/>
              </p:cNvSpPr>
              <p:nvPr/>
            </p:nvSpPr>
            <p:spPr bwMode="auto">
              <a:xfrm>
                <a:off x="1485" y="2160"/>
                <a:ext cx="1440" cy="216"/>
              </a:xfrm>
              <a:prstGeom prst="rect">
                <a:avLst/>
              </a:prstGeom>
              <a:gradFill rotWithShape="0">
                <a:gsLst>
                  <a:gs pos="0">
                    <a:srgbClr val="6C6C6C"/>
                  </a:gs>
                  <a:gs pos="50000">
                    <a:srgbClr val="EAEAEA"/>
                  </a:gs>
                  <a:gs pos="100000">
                    <a:srgbClr val="6C6C6C"/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6762" tIns="48381" rIns="96762" bIns="48381"/>
              <a:lstStyle>
                <a:lvl1pPr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pl-PL" sz="1200" b="1">
                    <a:latin typeface="Arial" charset="0"/>
                  </a:rPr>
                  <a:t>Cykl zapasów</a:t>
                </a:r>
                <a:endParaRPr lang="pl-PL" sz="1200">
                  <a:latin typeface="Arial" charset="0"/>
                </a:endParaRPr>
              </a:p>
            </p:txBody>
          </p:sp>
          <p:sp>
            <p:nvSpPr>
              <p:cNvPr id="51211" name="Text Box 7"/>
              <p:cNvSpPr txBox="1">
                <a:spLocks noChangeArrowheads="1"/>
              </p:cNvSpPr>
              <p:nvPr/>
            </p:nvSpPr>
            <p:spPr bwMode="auto">
              <a:xfrm>
                <a:off x="1485" y="2376"/>
                <a:ext cx="1152" cy="216"/>
              </a:xfrm>
              <a:prstGeom prst="rect">
                <a:avLst/>
              </a:prstGeom>
              <a:gradFill rotWithShape="0">
                <a:gsLst>
                  <a:gs pos="0">
                    <a:srgbClr val="6C6C6C"/>
                  </a:gs>
                  <a:gs pos="50000">
                    <a:srgbClr val="EAEAEA"/>
                  </a:gs>
                  <a:gs pos="100000">
                    <a:srgbClr val="6C6C6C"/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6762" tIns="48381" rIns="96762" bIns="48381"/>
              <a:lstStyle>
                <a:lvl1pPr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pl-PL" sz="1200" b="1">
                    <a:latin typeface="Arial" charset="0"/>
                  </a:rPr>
                  <a:t>Cykl zobowiązań bieżących</a:t>
                </a:r>
                <a:endParaRPr lang="pl-PL" sz="1200">
                  <a:latin typeface="Arial" charset="0"/>
                </a:endParaRPr>
              </a:p>
            </p:txBody>
          </p:sp>
          <p:sp>
            <p:nvSpPr>
              <p:cNvPr id="51212" name="Text Box 8"/>
              <p:cNvSpPr txBox="1">
                <a:spLocks noChangeArrowheads="1"/>
              </p:cNvSpPr>
              <p:nvPr/>
            </p:nvSpPr>
            <p:spPr bwMode="auto">
              <a:xfrm>
                <a:off x="2637" y="2376"/>
                <a:ext cx="1728" cy="216"/>
              </a:xfrm>
              <a:prstGeom prst="rect">
                <a:avLst/>
              </a:prstGeom>
              <a:gradFill rotWithShape="0">
                <a:gsLst>
                  <a:gs pos="0">
                    <a:srgbClr val="6C6C6C"/>
                  </a:gs>
                  <a:gs pos="50000">
                    <a:srgbClr val="EAEAEA"/>
                  </a:gs>
                  <a:gs pos="100000">
                    <a:srgbClr val="6C6C6C"/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6762" tIns="48381" rIns="96762" bIns="48381"/>
              <a:lstStyle>
                <a:lvl1pPr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pl-PL" sz="1200" b="1">
                    <a:latin typeface="Arial" charset="0"/>
                  </a:rPr>
                  <a:t>Cykl konwersji gotówki</a:t>
                </a:r>
                <a:endParaRPr lang="pl-PL" sz="1200">
                  <a:latin typeface="Arial" charset="0"/>
                </a:endParaRPr>
              </a:p>
            </p:txBody>
          </p:sp>
          <p:sp>
            <p:nvSpPr>
              <p:cNvPr id="51213" name="Text Box 9"/>
              <p:cNvSpPr txBox="1">
                <a:spLocks noChangeArrowheads="1"/>
              </p:cNvSpPr>
              <p:nvPr/>
            </p:nvSpPr>
            <p:spPr bwMode="auto">
              <a:xfrm>
                <a:off x="2925" y="2160"/>
                <a:ext cx="1440" cy="216"/>
              </a:xfrm>
              <a:prstGeom prst="rect">
                <a:avLst/>
              </a:prstGeom>
              <a:gradFill rotWithShape="0">
                <a:gsLst>
                  <a:gs pos="0">
                    <a:srgbClr val="6C6C6C"/>
                  </a:gs>
                  <a:gs pos="50000">
                    <a:srgbClr val="EAEAEA"/>
                  </a:gs>
                  <a:gs pos="100000">
                    <a:srgbClr val="6C6C6C"/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6762" tIns="48381" rIns="96762" bIns="48381"/>
              <a:lstStyle>
                <a:lvl1pPr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defTabSz="968375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pl-PL" sz="1200" b="1">
                    <a:latin typeface="Arial" charset="0"/>
                  </a:rPr>
                  <a:t>Cykl należności</a:t>
                </a:r>
                <a:endParaRPr lang="pl-PL" sz="1200">
                  <a:latin typeface="Arial" charset="0"/>
                </a:endParaRPr>
              </a:p>
            </p:txBody>
          </p:sp>
          <p:sp>
            <p:nvSpPr>
              <p:cNvPr id="51214" name="Line 10"/>
              <p:cNvSpPr>
                <a:spLocks noChangeShapeType="1"/>
              </p:cNvSpPr>
              <p:nvPr/>
            </p:nvSpPr>
            <p:spPr bwMode="auto">
              <a:xfrm flipV="1">
                <a:off x="1485" y="1944"/>
                <a:ext cx="0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1215" name="Line 11"/>
              <p:cNvSpPr>
                <a:spLocks noChangeShapeType="1"/>
              </p:cNvSpPr>
              <p:nvPr/>
            </p:nvSpPr>
            <p:spPr bwMode="auto">
              <a:xfrm flipV="1">
                <a:off x="2925" y="1944"/>
                <a:ext cx="0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1216" name="Line 12"/>
              <p:cNvSpPr>
                <a:spLocks noChangeShapeType="1"/>
              </p:cNvSpPr>
              <p:nvPr/>
            </p:nvSpPr>
            <p:spPr bwMode="auto">
              <a:xfrm flipV="1">
                <a:off x="2637" y="2592"/>
                <a:ext cx="0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1217" name="Line 13"/>
              <p:cNvSpPr>
                <a:spLocks noChangeShapeType="1"/>
              </p:cNvSpPr>
              <p:nvPr/>
            </p:nvSpPr>
            <p:spPr bwMode="auto">
              <a:xfrm flipV="1">
                <a:off x="4365" y="1944"/>
                <a:ext cx="0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1218" name="Line 14"/>
              <p:cNvSpPr>
                <a:spLocks noChangeShapeType="1"/>
              </p:cNvSpPr>
              <p:nvPr/>
            </p:nvSpPr>
            <p:spPr bwMode="auto">
              <a:xfrm flipV="1">
                <a:off x="4365" y="2592"/>
                <a:ext cx="0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51205" name="Text Box 15"/>
            <p:cNvSpPr txBox="1">
              <a:spLocks noChangeArrowheads="1"/>
            </p:cNvSpPr>
            <p:nvPr/>
          </p:nvSpPr>
          <p:spPr bwMode="auto">
            <a:xfrm>
              <a:off x="2278" y="3170"/>
              <a:ext cx="729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762" tIns="48381" rIns="96762" bIns="48381">
              <a:spAutoFit/>
            </a:bodyPr>
            <a:lstStyle>
              <a:lvl1pPr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l-PL" sz="1800">
                  <a:latin typeface="Arial" charset="0"/>
                </a:rPr>
                <a:t>Wydatek </a:t>
              </a:r>
            </a:p>
          </p:txBody>
        </p:sp>
        <p:sp>
          <p:nvSpPr>
            <p:cNvPr id="51206" name="Text Box 16"/>
            <p:cNvSpPr txBox="1">
              <a:spLocks noChangeArrowheads="1"/>
            </p:cNvSpPr>
            <p:nvPr/>
          </p:nvSpPr>
          <p:spPr bwMode="auto">
            <a:xfrm>
              <a:off x="4558" y="1616"/>
              <a:ext cx="551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762" tIns="48381" rIns="96762" bIns="48381">
              <a:spAutoFit/>
            </a:bodyPr>
            <a:lstStyle>
              <a:lvl1pPr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l-PL" sz="1800">
                  <a:latin typeface="Arial" charset="0"/>
                </a:rPr>
                <a:t>Wpływ</a:t>
              </a:r>
            </a:p>
          </p:txBody>
        </p:sp>
        <p:sp>
          <p:nvSpPr>
            <p:cNvPr id="51207" name="Text Box 17"/>
            <p:cNvSpPr txBox="1">
              <a:spLocks noChangeArrowheads="1"/>
            </p:cNvSpPr>
            <p:nvPr/>
          </p:nvSpPr>
          <p:spPr bwMode="auto">
            <a:xfrm>
              <a:off x="4604" y="3203"/>
              <a:ext cx="551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762" tIns="48381" rIns="96762" bIns="48381">
              <a:spAutoFit/>
            </a:bodyPr>
            <a:lstStyle>
              <a:lvl1pPr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l-PL" sz="1800">
                  <a:latin typeface="Arial" charset="0"/>
                </a:rPr>
                <a:t>Wpływ</a:t>
              </a:r>
            </a:p>
          </p:txBody>
        </p:sp>
        <p:sp>
          <p:nvSpPr>
            <p:cNvPr id="51208" name="Text Box 18"/>
            <p:cNvSpPr txBox="1">
              <a:spLocks noChangeArrowheads="1"/>
            </p:cNvSpPr>
            <p:nvPr/>
          </p:nvSpPr>
          <p:spPr bwMode="auto">
            <a:xfrm>
              <a:off x="2608" y="1570"/>
              <a:ext cx="739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762" tIns="48381" rIns="96762" bIns="48381">
              <a:spAutoFit/>
            </a:bodyPr>
            <a:lstStyle>
              <a:lvl1pPr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l-PL" sz="1800">
                  <a:latin typeface="Arial" charset="0"/>
                </a:rPr>
                <a:t>Sprzedaż</a:t>
              </a:r>
            </a:p>
          </p:txBody>
        </p:sp>
        <p:sp>
          <p:nvSpPr>
            <p:cNvPr id="51209" name="Text Box 19"/>
            <p:cNvSpPr txBox="1">
              <a:spLocks noChangeArrowheads="1"/>
            </p:cNvSpPr>
            <p:nvPr/>
          </p:nvSpPr>
          <p:spPr bwMode="auto">
            <a:xfrm>
              <a:off x="703" y="1616"/>
              <a:ext cx="528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762" tIns="48381" rIns="96762" bIns="48381">
              <a:spAutoFit/>
            </a:bodyPr>
            <a:lstStyle>
              <a:lvl1pPr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9683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l-PL" sz="1800">
                  <a:latin typeface="Arial" charset="0"/>
                </a:rPr>
                <a:t>Zakup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80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260648"/>
            <a:ext cx="7996759" cy="609600"/>
          </a:xfrm>
        </p:spPr>
        <p:txBody>
          <a:bodyPr lIns="91421" tIns="45710" rIns="91421" bIns="45710">
            <a:normAutofit fontScale="90000"/>
          </a:bodyPr>
          <a:lstStyle/>
          <a:p>
            <a:pPr eaLnBrk="1" hangingPunct="1"/>
            <a:r>
              <a:rPr lang="pl-PL" dirty="0" smtClean="0"/>
              <a:t>Przepływy finansowe </a:t>
            </a:r>
            <a:br>
              <a:rPr lang="pl-PL" dirty="0" smtClean="0"/>
            </a:br>
            <a:r>
              <a:rPr lang="pl-PL" dirty="0" smtClean="0"/>
              <a:t>FCFE, FCFF</a:t>
            </a:r>
          </a:p>
        </p:txBody>
      </p:sp>
      <p:graphicFrame>
        <p:nvGraphicFramePr>
          <p:cNvPr id="106526" name="Group 30"/>
          <p:cNvGraphicFramePr>
            <a:graphicFrameLocks noGrp="1"/>
          </p:cNvGraphicFramePr>
          <p:nvPr/>
        </p:nvGraphicFramePr>
        <p:xfrm>
          <a:off x="285750" y="1285875"/>
          <a:ext cx="8229600" cy="4464050"/>
        </p:xfrm>
        <a:graphic>
          <a:graphicData uri="http://schemas.openxmlformats.org/drawingml/2006/table">
            <a:tbl>
              <a:tblPr/>
              <a:tblGrid>
                <a:gridCol w="4113213"/>
                <a:gridCol w="4116387"/>
              </a:tblGrid>
              <a:tr h="34925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Przepływy operacyjne (FCFF)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37" marR="91437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Przepływy operacyjne (FCFE) 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37" marR="91437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Przepływy z prowadzonej działalności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: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Przychody ze sprzedaży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(-) Zmienne koszty operacyjne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(-) Stałe koszty operacyjne (bez kosztów amortyzacji)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(-) Amortyzacja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(=) Zysk operacyjny (EBIT)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(-) Podatek dochodowy*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(=) Zysk operacyjny po opodatkowaniu (NOPAT)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(+)  Amortyzacja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Dodatkowe nakłady inwestycyjne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: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(-) Dodatkowe wydatki inwestycyjne (CAPEX)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(-) Niezbędne nakłady na zwiększone zapotrzebowanie na kapitał obrotowy netto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343400" algn="l"/>
                        </a:tabLst>
                      </a:pP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37" marR="91437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Przepływy z prowadzonej działalności: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Przychody ze sprzedaży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Zmienne koszty operacyjne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Stałe koszty operacyjne (bez amortyzacji)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Amortyzacja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(=)Zysk operacyjny (EBIT)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koszty finansowe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(=) Zysk brutto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Podatek dochodowy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(=) Zysk netto 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(+) Amortyzacja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Dodatkowe nakłady inwestycyjne</a:t>
                      </a: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: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(-) Dodatkowe wydatki inwestycyjne (CAPEX) pochodzące z kapitałów własnych) (całkowite nakłady – zaciągnięcie kredytów)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(-) Spłata rat kredytów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(-) Niezbędne nakłady na powiększenie kapitału obrotowego   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343400" algn="l"/>
                        </a:tabLst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37" marR="91437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Wartość przedsiębiorstwa </a:t>
            </a:r>
            <a:br>
              <a:rPr lang="pl-PL" dirty="0" smtClean="0"/>
            </a:br>
            <a:r>
              <a:rPr lang="pl-PL" dirty="0" smtClean="0"/>
              <a:t>jak cel strategiczny </a:t>
            </a:r>
            <a:br>
              <a:rPr lang="pl-PL" dirty="0" smtClean="0"/>
            </a:br>
            <a:r>
              <a:rPr lang="pl-PL" dirty="0" smtClean="0"/>
              <a:t>w obszarze finansów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6617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/>
          <a:lstStyle/>
          <a:p>
            <a:r>
              <a:rPr lang="pl-PL" sz="3200" b="1" dirty="0" smtClean="0">
                <a:latin typeface="Times New Roman" pitchFamily="18" charset="0"/>
              </a:rPr>
              <a:t>Kategorie wartości przedsiębiorstwa</a:t>
            </a:r>
            <a:r>
              <a:rPr lang="pl-PL" sz="2400" dirty="0" smtClean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683568" y="1196752"/>
          <a:ext cx="7992888" cy="5360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77420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title"/>
          </p:nvPr>
        </p:nvSpPr>
        <p:spPr>
          <a:xfrm>
            <a:off x="654050" y="188913"/>
            <a:ext cx="8027988" cy="1143000"/>
          </a:xfrm>
        </p:spPr>
        <p:txBody>
          <a:bodyPr/>
          <a:lstStyle/>
          <a:p>
            <a:r>
              <a:rPr lang="pl-PL" sz="3200" smtClean="0"/>
              <a:t>Ewolucja kierunków zarządzania strategicznego  </a:t>
            </a:r>
          </a:p>
        </p:txBody>
      </p:sp>
      <p:pic>
        <p:nvPicPr>
          <p:cNvPr id="296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438275"/>
            <a:ext cx="7423150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1"/>
          <p:cNvSpPr txBox="1">
            <a:spLocks/>
          </p:cNvSpPr>
          <p:nvPr/>
        </p:nvSpPr>
        <p:spPr bwMode="auto">
          <a:xfrm>
            <a:off x="1250950" y="6237288"/>
            <a:ext cx="71643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pl-PL" sz="800" b="0" i="1" dirty="0"/>
              <a:t>Źródło: opracowanie własne na podstawie Skoczylas W. (red nauk.); Determinanty i modele wzrostu wartości przedsiębiorstw, Polskie Wydawnictwo Ekonomiczne, Warszawa 2007, str. 13 </a:t>
            </a:r>
            <a:endParaRPr lang="pl-PL" sz="800" kern="0" dirty="0" smtClean="0"/>
          </a:p>
        </p:txBody>
      </p:sp>
    </p:spTree>
    <p:extLst>
      <p:ext uri="{BB962C8B-B14F-4D97-AF65-F5344CB8AC3E}">
        <p14:creationId xmlns:p14="http://schemas.microsoft.com/office/powerpoint/2010/main" val="299236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>
            <a:off x="467544" y="1700808"/>
            <a:ext cx="8457110" cy="3311121"/>
            <a:chOff x="467544" y="2547129"/>
            <a:chExt cx="4719288" cy="2464799"/>
          </a:xfrm>
        </p:grpSpPr>
        <p:sp>
          <p:nvSpPr>
            <p:cNvPr id="8" name="Dowolny kształt 7"/>
            <p:cNvSpPr/>
            <p:nvPr/>
          </p:nvSpPr>
          <p:spPr>
            <a:xfrm>
              <a:off x="3567107" y="3243397"/>
              <a:ext cx="1619725" cy="28110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0554"/>
                  </a:lnTo>
                  <a:lnTo>
                    <a:pt x="1619725" y="140554"/>
                  </a:lnTo>
                  <a:lnTo>
                    <a:pt x="1619725" y="28110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Dowolny kształt 8"/>
            <p:cNvSpPr/>
            <p:nvPr/>
          </p:nvSpPr>
          <p:spPr>
            <a:xfrm>
              <a:off x="2713579" y="3216437"/>
              <a:ext cx="91440" cy="28110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8110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Dowolny kształt 9"/>
            <p:cNvSpPr/>
            <p:nvPr/>
          </p:nvSpPr>
          <p:spPr>
            <a:xfrm>
              <a:off x="1139574" y="3216437"/>
              <a:ext cx="1619725" cy="28110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619725" y="0"/>
                  </a:moveTo>
                  <a:lnTo>
                    <a:pt x="1619725" y="140554"/>
                  </a:lnTo>
                  <a:lnTo>
                    <a:pt x="0" y="140554"/>
                  </a:lnTo>
                  <a:lnTo>
                    <a:pt x="0" y="28110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Dowolny kształt 10"/>
            <p:cNvSpPr/>
            <p:nvPr/>
          </p:nvSpPr>
          <p:spPr>
            <a:xfrm>
              <a:off x="1391738" y="2547129"/>
              <a:ext cx="2692217" cy="669307"/>
            </a:xfrm>
            <a:custGeom>
              <a:avLst/>
              <a:gdLst>
                <a:gd name="connsiteX0" fmla="*/ 0 w 2151892"/>
                <a:gd name="connsiteY0" fmla="*/ 0 h 669307"/>
                <a:gd name="connsiteX1" fmla="*/ 2151892 w 2151892"/>
                <a:gd name="connsiteY1" fmla="*/ 0 h 669307"/>
                <a:gd name="connsiteX2" fmla="*/ 2151892 w 2151892"/>
                <a:gd name="connsiteY2" fmla="*/ 669307 h 669307"/>
                <a:gd name="connsiteX3" fmla="*/ 0 w 2151892"/>
                <a:gd name="connsiteY3" fmla="*/ 669307 h 669307"/>
                <a:gd name="connsiteX4" fmla="*/ 0 w 2151892"/>
                <a:gd name="connsiteY4" fmla="*/ 0 h 66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1892" h="669307">
                  <a:moveTo>
                    <a:pt x="0" y="0"/>
                  </a:moveTo>
                  <a:lnTo>
                    <a:pt x="2151892" y="0"/>
                  </a:lnTo>
                  <a:lnTo>
                    <a:pt x="2151892" y="669307"/>
                  </a:lnTo>
                  <a:lnTo>
                    <a:pt x="0" y="6693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kern="1200" dirty="0" smtClean="0"/>
                <a:t>Istota zarządzania finansami przedsiębiorstw </a:t>
              </a:r>
              <a:endParaRPr lang="pl-PL" sz="2400" kern="1200" dirty="0"/>
            </a:p>
          </p:txBody>
        </p:sp>
        <p:sp>
          <p:nvSpPr>
            <p:cNvPr id="12" name="Dowolny kształt 11"/>
            <p:cNvSpPr/>
            <p:nvPr/>
          </p:nvSpPr>
          <p:spPr>
            <a:xfrm>
              <a:off x="470267" y="3476257"/>
              <a:ext cx="1338615" cy="669307"/>
            </a:xfrm>
            <a:custGeom>
              <a:avLst/>
              <a:gdLst>
                <a:gd name="connsiteX0" fmla="*/ 0 w 1338615"/>
                <a:gd name="connsiteY0" fmla="*/ 0 h 669307"/>
                <a:gd name="connsiteX1" fmla="*/ 1338615 w 1338615"/>
                <a:gd name="connsiteY1" fmla="*/ 0 h 669307"/>
                <a:gd name="connsiteX2" fmla="*/ 1338615 w 1338615"/>
                <a:gd name="connsiteY2" fmla="*/ 669307 h 669307"/>
                <a:gd name="connsiteX3" fmla="*/ 0 w 1338615"/>
                <a:gd name="connsiteY3" fmla="*/ 669307 h 669307"/>
                <a:gd name="connsiteX4" fmla="*/ 0 w 1338615"/>
                <a:gd name="connsiteY4" fmla="*/ 0 h 66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615" h="669307">
                  <a:moveTo>
                    <a:pt x="0" y="0"/>
                  </a:moveTo>
                  <a:lnTo>
                    <a:pt x="1338615" y="0"/>
                  </a:lnTo>
                  <a:lnTo>
                    <a:pt x="1338615" y="669307"/>
                  </a:lnTo>
                  <a:lnTo>
                    <a:pt x="0" y="6693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kern="1200" dirty="0" smtClean="0"/>
                <a:t>Inwestowanie</a:t>
              </a:r>
              <a:endParaRPr lang="pl-PL" sz="1600" kern="1200" dirty="0"/>
            </a:p>
          </p:txBody>
        </p:sp>
        <p:sp>
          <p:nvSpPr>
            <p:cNvPr id="13" name="Dowolny kształt 12"/>
            <p:cNvSpPr/>
            <p:nvPr/>
          </p:nvSpPr>
          <p:spPr>
            <a:xfrm>
              <a:off x="2089991" y="3497546"/>
              <a:ext cx="1338615" cy="669307"/>
            </a:xfrm>
            <a:custGeom>
              <a:avLst/>
              <a:gdLst>
                <a:gd name="connsiteX0" fmla="*/ 0 w 1338615"/>
                <a:gd name="connsiteY0" fmla="*/ 0 h 669307"/>
                <a:gd name="connsiteX1" fmla="*/ 1338615 w 1338615"/>
                <a:gd name="connsiteY1" fmla="*/ 0 h 669307"/>
                <a:gd name="connsiteX2" fmla="*/ 1338615 w 1338615"/>
                <a:gd name="connsiteY2" fmla="*/ 669307 h 669307"/>
                <a:gd name="connsiteX3" fmla="*/ 0 w 1338615"/>
                <a:gd name="connsiteY3" fmla="*/ 669307 h 669307"/>
                <a:gd name="connsiteX4" fmla="*/ 0 w 1338615"/>
                <a:gd name="connsiteY4" fmla="*/ 0 h 66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615" h="669307">
                  <a:moveTo>
                    <a:pt x="0" y="0"/>
                  </a:moveTo>
                  <a:lnTo>
                    <a:pt x="1338615" y="0"/>
                  </a:lnTo>
                  <a:lnTo>
                    <a:pt x="1338615" y="669307"/>
                  </a:lnTo>
                  <a:lnTo>
                    <a:pt x="0" y="6693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kern="1200" dirty="0" smtClean="0"/>
                <a:t>Finansowanie </a:t>
              </a:r>
              <a:endParaRPr lang="pl-PL" sz="1600" kern="1200" dirty="0"/>
            </a:p>
          </p:txBody>
        </p:sp>
        <p:sp>
          <p:nvSpPr>
            <p:cNvPr id="14" name="Dowolny kształt 13"/>
            <p:cNvSpPr/>
            <p:nvPr/>
          </p:nvSpPr>
          <p:spPr>
            <a:xfrm>
              <a:off x="3709716" y="3497546"/>
              <a:ext cx="1338615" cy="669307"/>
            </a:xfrm>
            <a:custGeom>
              <a:avLst/>
              <a:gdLst>
                <a:gd name="connsiteX0" fmla="*/ 0 w 1338615"/>
                <a:gd name="connsiteY0" fmla="*/ 0 h 669307"/>
                <a:gd name="connsiteX1" fmla="*/ 1338615 w 1338615"/>
                <a:gd name="connsiteY1" fmla="*/ 0 h 669307"/>
                <a:gd name="connsiteX2" fmla="*/ 1338615 w 1338615"/>
                <a:gd name="connsiteY2" fmla="*/ 669307 h 669307"/>
                <a:gd name="connsiteX3" fmla="*/ 0 w 1338615"/>
                <a:gd name="connsiteY3" fmla="*/ 669307 h 669307"/>
                <a:gd name="connsiteX4" fmla="*/ 0 w 1338615"/>
                <a:gd name="connsiteY4" fmla="*/ 0 h 66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615" h="669307">
                  <a:moveTo>
                    <a:pt x="0" y="0"/>
                  </a:moveTo>
                  <a:lnTo>
                    <a:pt x="1338615" y="0"/>
                  </a:lnTo>
                  <a:lnTo>
                    <a:pt x="1338615" y="669307"/>
                  </a:lnTo>
                  <a:lnTo>
                    <a:pt x="0" y="6693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kern="1200" dirty="0" smtClean="0"/>
                <a:t>Podział </a:t>
              </a:r>
              <a:endParaRPr lang="pl-PL" sz="1600" kern="1200" dirty="0"/>
            </a:p>
          </p:txBody>
        </p:sp>
        <p:sp>
          <p:nvSpPr>
            <p:cNvPr id="15" name="Dowolny kształt 14"/>
            <p:cNvSpPr/>
            <p:nvPr/>
          </p:nvSpPr>
          <p:spPr>
            <a:xfrm>
              <a:off x="467544" y="4342621"/>
              <a:ext cx="1338615" cy="669307"/>
            </a:xfrm>
            <a:custGeom>
              <a:avLst/>
              <a:gdLst>
                <a:gd name="connsiteX0" fmla="*/ 0 w 1338615"/>
                <a:gd name="connsiteY0" fmla="*/ 0 h 669307"/>
                <a:gd name="connsiteX1" fmla="*/ 1338615 w 1338615"/>
                <a:gd name="connsiteY1" fmla="*/ 0 h 669307"/>
                <a:gd name="connsiteX2" fmla="*/ 1338615 w 1338615"/>
                <a:gd name="connsiteY2" fmla="*/ 669307 h 669307"/>
                <a:gd name="connsiteX3" fmla="*/ 0 w 1338615"/>
                <a:gd name="connsiteY3" fmla="*/ 669307 h 669307"/>
                <a:gd name="connsiteX4" fmla="*/ 0 w 1338615"/>
                <a:gd name="connsiteY4" fmla="*/ 0 h 66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615" h="669307">
                  <a:moveTo>
                    <a:pt x="0" y="0"/>
                  </a:moveTo>
                  <a:lnTo>
                    <a:pt x="1338615" y="0"/>
                  </a:lnTo>
                  <a:lnTo>
                    <a:pt x="1338615" y="669307"/>
                  </a:lnTo>
                  <a:lnTo>
                    <a:pt x="0" y="6693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kern="1200" dirty="0" smtClean="0"/>
                <a:t>Inwestycje w aktywa zapewniające stopę zwrotu akceptowalną przez właściciela </a:t>
              </a:r>
              <a:endParaRPr lang="pl-PL" sz="1600" kern="1200" dirty="0"/>
            </a:p>
          </p:txBody>
        </p:sp>
        <p:sp>
          <p:nvSpPr>
            <p:cNvPr id="16" name="Dowolny kształt 15"/>
            <p:cNvSpPr/>
            <p:nvPr/>
          </p:nvSpPr>
          <p:spPr>
            <a:xfrm>
              <a:off x="2087936" y="4339616"/>
              <a:ext cx="1338615" cy="669307"/>
            </a:xfrm>
            <a:custGeom>
              <a:avLst/>
              <a:gdLst>
                <a:gd name="connsiteX0" fmla="*/ 0 w 1338615"/>
                <a:gd name="connsiteY0" fmla="*/ 0 h 669307"/>
                <a:gd name="connsiteX1" fmla="*/ 1338615 w 1338615"/>
                <a:gd name="connsiteY1" fmla="*/ 0 h 669307"/>
                <a:gd name="connsiteX2" fmla="*/ 1338615 w 1338615"/>
                <a:gd name="connsiteY2" fmla="*/ 669307 h 669307"/>
                <a:gd name="connsiteX3" fmla="*/ 0 w 1338615"/>
                <a:gd name="connsiteY3" fmla="*/ 669307 h 669307"/>
                <a:gd name="connsiteX4" fmla="*/ 0 w 1338615"/>
                <a:gd name="connsiteY4" fmla="*/ 0 h 66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615" h="669307">
                  <a:moveTo>
                    <a:pt x="0" y="0"/>
                  </a:moveTo>
                  <a:lnTo>
                    <a:pt x="1338615" y="0"/>
                  </a:lnTo>
                  <a:lnTo>
                    <a:pt x="1338615" y="669307"/>
                  </a:lnTo>
                  <a:lnTo>
                    <a:pt x="0" y="6693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kern="1200" dirty="0" smtClean="0"/>
                <a:t>Struktura źródeł finansowania zapewniająca najniższy koszt kapitałów </a:t>
              </a:r>
              <a:endParaRPr lang="pl-PL" sz="1600" kern="1200" dirty="0"/>
            </a:p>
          </p:txBody>
        </p:sp>
        <p:sp>
          <p:nvSpPr>
            <p:cNvPr id="17" name="Dowolny kształt 16"/>
            <p:cNvSpPr/>
            <p:nvPr/>
          </p:nvSpPr>
          <p:spPr>
            <a:xfrm>
              <a:off x="3707662" y="4339616"/>
              <a:ext cx="1338615" cy="669307"/>
            </a:xfrm>
            <a:custGeom>
              <a:avLst/>
              <a:gdLst>
                <a:gd name="connsiteX0" fmla="*/ 0 w 1338615"/>
                <a:gd name="connsiteY0" fmla="*/ 0 h 669307"/>
                <a:gd name="connsiteX1" fmla="*/ 1338615 w 1338615"/>
                <a:gd name="connsiteY1" fmla="*/ 0 h 669307"/>
                <a:gd name="connsiteX2" fmla="*/ 1338615 w 1338615"/>
                <a:gd name="connsiteY2" fmla="*/ 669307 h 669307"/>
                <a:gd name="connsiteX3" fmla="*/ 0 w 1338615"/>
                <a:gd name="connsiteY3" fmla="*/ 669307 h 669307"/>
                <a:gd name="connsiteX4" fmla="*/ 0 w 1338615"/>
                <a:gd name="connsiteY4" fmla="*/ 0 h 66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615" h="669307">
                  <a:moveTo>
                    <a:pt x="0" y="0"/>
                  </a:moveTo>
                  <a:lnTo>
                    <a:pt x="1338615" y="0"/>
                  </a:lnTo>
                  <a:lnTo>
                    <a:pt x="1338615" y="669307"/>
                  </a:lnTo>
                  <a:lnTo>
                    <a:pt x="0" y="6693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kern="1200" dirty="0" smtClean="0"/>
                <a:t>Zasada dywidendy</a:t>
              </a:r>
              <a:endParaRPr lang="pl-PL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3578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smtClean="0"/>
              <a:t>Koncepcja góry lodowej w kontekście dostrzegania </a:t>
            </a:r>
            <a:br>
              <a:rPr lang="pl-PL" sz="2000" smtClean="0"/>
            </a:br>
            <a:r>
              <a:rPr lang="pl-PL" sz="2000" smtClean="0"/>
              <a:t>przez interesariuszy czynników generowania wartości. 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73238"/>
            <a:ext cx="777557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1038225" y="6281738"/>
            <a:ext cx="721042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pl-PL" sz="900" b="0" i="1" kern="0" dirty="0" smtClean="0"/>
              <a:t>Źródło: opracowanie własne na podstawie Marcinkowska M.; Roczny raport z działań i wyników przedsiębiorstw; Oficyna Ekonomiczna; Kraków 2004; str. 63. </a:t>
            </a:r>
            <a:endParaRPr lang="pl-PL" sz="900" kern="0" dirty="0"/>
          </a:p>
        </p:txBody>
      </p:sp>
    </p:spTree>
    <p:extLst>
      <p:ext uri="{BB962C8B-B14F-4D97-AF65-F5344CB8AC3E}">
        <p14:creationId xmlns:p14="http://schemas.microsoft.com/office/powerpoint/2010/main" val="24205179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Metody i mierniki wartości przedsiębiorstwa </a:t>
            </a:r>
            <a:endParaRPr lang="pl-PL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2771800" y="1988840"/>
          <a:ext cx="61206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lipsa 5"/>
          <p:cNvSpPr/>
          <p:nvPr/>
        </p:nvSpPr>
        <p:spPr>
          <a:xfrm>
            <a:off x="279918" y="1916832"/>
            <a:ext cx="2190464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Wartość majątkowa </a:t>
            </a:r>
            <a:endParaRPr lang="pl-PL" sz="2000" dirty="0"/>
          </a:p>
        </p:txBody>
      </p:sp>
      <p:sp>
        <p:nvSpPr>
          <p:cNvPr id="7" name="Elipsa 6"/>
          <p:cNvSpPr/>
          <p:nvPr/>
        </p:nvSpPr>
        <p:spPr>
          <a:xfrm>
            <a:off x="251520" y="3356992"/>
            <a:ext cx="221886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Wartość ekonomiczna</a:t>
            </a:r>
            <a:endParaRPr lang="pl-PL" sz="2000" dirty="0"/>
          </a:p>
        </p:txBody>
      </p:sp>
      <p:sp>
        <p:nvSpPr>
          <p:cNvPr id="8" name="Elipsa 7"/>
          <p:cNvSpPr/>
          <p:nvPr/>
        </p:nvSpPr>
        <p:spPr>
          <a:xfrm>
            <a:off x="395536" y="4725144"/>
            <a:ext cx="216024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Wartość rynkowa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96961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Mierniki kreowania wartości w świetle koncepcji VBM </a:t>
            </a:r>
            <a:endParaRPr lang="pl-PL" dirty="0"/>
          </a:p>
        </p:txBody>
      </p:sp>
      <p:graphicFrame>
        <p:nvGraphicFramePr>
          <p:cNvPr id="12" name="Diagram 11"/>
          <p:cNvGraphicFramePr/>
          <p:nvPr>
            <p:extLst/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862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9764" y="580526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ROIC &gt; WACC</a:t>
            </a:r>
            <a:br>
              <a:rPr lang="pl-PL" sz="3200" dirty="0" smtClean="0"/>
            </a:br>
            <a:r>
              <a:rPr lang="pl-PL" sz="3200" dirty="0" smtClean="0"/>
              <a:t>EVA=[ROIC-WACC]*IC</a:t>
            </a:r>
            <a:endParaRPr lang="pl-PL" sz="3200" dirty="0"/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dirty="0" smtClean="0"/>
              <a:t>Ekonomiczna Wartość Dodana EVA</a:t>
            </a:r>
            <a:endParaRPr lang="pl-PL" dirty="0"/>
          </a:p>
        </p:txBody>
      </p:sp>
      <p:grpSp>
        <p:nvGrpSpPr>
          <p:cNvPr id="15" name="Grupa 14"/>
          <p:cNvGrpSpPr/>
          <p:nvPr/>
        </p:nvGrpSpPr>
        <p:grpSpPr>
          <a:xfrm>
            <a:off x="1258545" y="1700808"/>
            <a:ext cx="6293352" cy="3948333"/>
            <a:chOff x="1258545" y="1700808"/>
            <a:chExt cx="6293352" cy="3948333"/>
          </a:xfrm>
        </p:grpSpPr>
        <p:grpSp>
          <p:nvGrpSpPr>
            <p:cNvPr id="11" name="Grupa 10"/>
            <p:cNvGrpSpPr/>
            <p:nvPr/>
          </p:nvGrpSpPr>
          <p:grpSpPr>
            <a:xfrm>
              <a:off x="1979712" y="1700808"/>
              <a:ext cx="4736639" cy="3312368"/>
              <a:chOff x="1979712" y="2145229"/>
              <a:chExt cx="4736639" cy="3312368"/>
            </a:xfrm>
          </p:grpSpPr>
          <p:sp>
            <p:nvSpPr>
              <p:cNvPr id="4" name="Prostokąt 3"/>
              <p:cNvSpPr/>
              <p:nvPr/>
            </p:nvSpPr>
            <p:spPr>
              <a:xfrm>
                <a:off x="1979712" y="4593501"/>
                <a:ext cx="2079848" cy="8640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1800" dirty="0" smtClean="0"/>
                  <a:t>Inwestycje  </a:t>
                </a:r>
                <a:endParaRPr lang="pl-PL" dirty="0"/>
              </a:p>
            </p:txBody>
          </p:sp>
          <p:sp>
            <p:nvSpPr>
              <p:cNvPr id="5" name="Prostokąt 4"/>
              <p:cNvSpPr/>
              <p:nvPr/>
            </p:nvSpPr>
            <p:spPr>
              <a:xfrm>
                <a:off x="1979712" y="3513381"/>
                <a:ext cx="2079848" cy="108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1800" dirty="0" smtClean="0"/>
                  <a:t>ZKO netto</a:t>
                </a:r>
                <a:endParaRPr lang="pl-PL" dirty="0"/>
              </a:p>
            </p:txBody>
          </p:sp>
          <p:sp>
            <p:nvSpPr>
              <p:cNvPr id="6" name="Prostokąt 5"/>
              <p:cNvSpPr/>
              <p:nvPr/>
            </p:nvSpPr>
            <p:spPr>
              <a:xfrm>
                <a:off x="1979712" y="2145229"/>
                <a:ext cx="2079848" cy="13681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1800" dirty="0" smtClean="0"/>
                  <a:t>Aktywa trwałe</a:t>
                </a:r>
                <a:endParaRPr lang="pl-PL" dirty="0"/>
              </a:p>
            </p:txBody>
          </p:sp>
          <p:sp>
            <p:nvSpPr>
              <p:cNvPr id="8" name="Prostokąt 7"/>
              <p:cNvSpPr/>
              <p:nvPr/>
            </p:nvSpPr>
            <p:spPr>
              <a:xfrm>
                <a:off x="4636503" y="3356993"/>
                <a:ext cx="2079848" cy="210060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1800" dirty="0" smtClean="0"/>
                  <a:t>Kapitał obcy odsetkowy</a:t>
                </a:r>
                <a:endParaRPr lang="pl-PL" dirty="0"/>
              </a:p>
            </p:txBody>
          </p:sp>
          <p:sp>
            <p:nvSpPr>
              <p:cNvPr id="9" name="Prostokąt 8"/>
              <p:cNvSpPr/>
              <p:nvPr/>
            </p:nvSpPr>
            <p:spPr>
              <a:xfrm>
                <a:off x="4636503" y="2145229"/>
                <a:ext cx="2079848" cy="12117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1800" dirty="0" smtClean="0"/>
                  <a:t>Kapitał własny</a:t>
                </a:r>
                <a:endParaRPr lang="pl-PL" dirty="0"/>
              </a:p>
            </p:txBody>
          </p:sp>
        </p:grpSp>
        <p:sp>
          <p:nvSpPr>
            <p:cNvPr id="12" name="pole tekstowe 11"/>
            <p:cNvSpPr txBox="1"/>
            <p:nvPr/>
          </p:nvSpPr>
          <p:spPr>
            <a:xfrm>
              <a:off x="1258545" y="5173217"/>
              <a:ext cx="28135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800" dirty="0" smtClean="0"/>
                <a:t>Kapitał zainwestowany IC</a:t>
              </a:r>
              <a:endParaRPr lang="pl-PL" sz="1800" dirty="0"/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4610066" y="5180385"/>
              <a:ext cx="29418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800" dirty="0" smtClean="0"/>
                <a:t>Kapitał zaangażowany  EC</a:t>
              </a:r>
              <a:endParaRPr lang="pl-PL" sz="1800" dirty="0"/>
            </a:p>
          </p:txBody>
        </p:sp>
        <p:sp>
          <p:nvSpPr>
            <p:cNvPr id="14" name="pole tekstowe 13"/>
            <p:cNvSpPr txBox="1"/>
            <p:nvPr/>
          </p:nvSpPr>
          <p:spPr>
            <a:xfrm>
              <a:off x="4119904" y="5125921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=</a:t>
              </a:r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998712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Ekonomiczna Wartość Dodana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EVA=[EBIT (1-T)]-[WACC*IC]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483768" y="2617676"/>
            <a:ext cx="2079848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800" dirty="0" smtClean="0"/>
              <a:t>Wynik operacyjny po opodatkowaniu </a:t>
            </a:r>
          </a:p>
          <a:p>
            <a:pPr algn="ctr"/>
            <a:r>
              <a:rPr lang="pl-PL" dirty="0" smtClean="0"/>
              <a:t>EBIT (1-T)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716016" y="3789040"/>
            <a:ext cx="1728192" cy="2357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800" dirty="0" smtClean="0"/>
              <a:t>Koszt kapitałów własnych i obcych </a:t>
            </a:r>
          </a:p>
          <a:p>
            <a:pPr algn="ctr"/>
            <a:r>
              <a:rPr lang="pl-PL" dirty="0" smtClean="0"/>
              <a:t>WACC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4716016" y="2617676"/>
            <a:ext cx="1728192" cy="1171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800" dirty="0" smtClean="0"/>
              <a:t>Wartość dodana </a:t>
            </a:r>
          </a:p>
          <a:p>
            <a:pPr algn="ctr"/>
            <a:r>
              <a:rPr lang="pl-PL" dirty="0" smtClean="0"/>
              <a:t>EVA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777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84784" y="400717"/>
            <a:ext cx="6490345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800" b="1" dirty="0" smtClean="0"/>
              <a:t>Rodzaje decyzji podejmowanych </a:t>
            </a:r>
            <a:br>
              <a:rPr lang="pl-PL" sz="2800" b="1" dirty="0" smtClean="0"/>
            </a:br>
            <a:r>
              <a:rPr lang="pl-PL" sz="2800" b="1" dirty="0" smtClean="0"/>
              <a:t>w obszarze zarządzania finansami </a:t>
            </a:r>
            <a:endParaRPr lang="pl-PL" sz="28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14056310"/>
              </p:ext>
            </p:extLst>
          </p:nvPr>
        </p:nvGraphicFramePr>
        <p:xfrm>
          <a:off x="395536" y="1268760"/>
          <a:ext cx="856895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832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/>
        </p:nvGrpSpPr>
        <p:grpSpPr>
          <a:xfrm>
            <a:off x="395537" y="404664"/>
            <a:ext cx="8424935" cy="6048671"/>
            <a:chOff x="3186512" y="1397029"/>
            <a:chExt cx="2466211" cy="4063941"/>
          </a:xfrm>
        </p:grpSpPr>
        <p:sp>
          <p:nvSpPr>
            <p:cNvPr id="6" name="Dowolny kształt 5"/>
            <p:cNvSpPr/>
            <p:nvPr/>
          </p:nvSpPr>
          <p:spPr>
            <a:xfrm>
              <a:off x="3186512" y="1397029"/>
              <a:ext cx="652611" cy="652611"/>
            </a:xfrm>
            <a:custGeom>
              <a:avLst/>
              <a:gdLst>
                <a:gd name="connsiteX0" fmla="*/ 0 w 652611"/>
                <a:gd name="connsiteY0" fmla="*/ 326306 h 652611"/>
                <a:gd name="connsiteX1" fmla="*/ 326306 w 652611"/>
                <a:gd name="connsiteY1" fmla="*/ 0 h 652611"/>
                <a:gd name="connsiteX2" fmla="*/ 652612 w 652611"/>
                <a:gd name="connsiteY2" fmla="*/ 326306 h 652611"/>
                <a:gd name="connsiteX3" fmla="*/ 326306 w 652611"/>
                <a:gd name="connsiteY3" fmla="*/ 652612 h 652611"/>
                <a:gd name="connsiteX4" fmla="*/ 0 w 652611"/>
                <a:gd name="connsiteY4" fmla="*/ 326306 h 652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611" h="652611">
                  <a:moveTo>
                    <a:pt x="0" y="326306"/>
                  </a:moveTo>
                  <a:cubicBezTo>
                    <a:pt x="0" y="146092"/>
                    <a:pt x="146092" y="0"/>
                    <a:pt x="326306" y="0"/>
                  </a:cubicBezTo>
                  <a:cubicBezTo>
                    <a:pt x="506520" y="0"/>
                    <a:pt x="652612" y="146092"/>
                    <a:pt x="652612" y="326306"/>
                  </a:cubicBezTo>
                  <a:cubicBezTo>
                    <a:pt x="652612" y="506520"/>
                    <a:pt x="506520" y="652612"/>
                    <a:pt x="326306" y="652612"/>
                  </a:cubicBezTo>
                  <a:cubicBezTo>
                    <a:pt x="146092" y="652612"/>
                    <a:pt x="0" y="506520"/>
                    <a:pt x="0" y="3263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193" tIns="103193" rIns="103193" bIns="103193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kern="1200" dirty="0" smtClean="0"/>
                <a:t>Decyzje operacyjne </a:t>
              </a:r>
              <a:endParaRPr lang="pl-PL" kern="1200" dirty="0"/>
            </a:p>
          </p:txBody>
        </p:sp>
        <p:sp>
          <p:nvSpPr>
            <p:cNvPr id="7" name="Dowolny kształt 6"/>
            <p:cNvSpPr/>
            <p:nvPr/>
          </p:nvSpPr>
          <p:spPr>
            <a:xfrm>
              <a:off x="3323560" y="2102632"/>
              <a:ext cx="378514" cy="378514"/>
            </a:xfrm>
            <a:custGeom>
              <a:avLst/>
              <a:gdLst>
                <a:gd name="connsiteX0" fmla="*/ 50172 w 378514"/>
                <a:gd name="connsiteY0" fmla="*/ 144744 h 378514"/>
                <a:gd name="connsiteX1" fmla="*/ 144744 w 378514"/>
                <a:gd name="connsiteY1" fmla="*/ 144744 h 378514"/>
                <a:gd name="connsiteX2" fmla="*/ 144744 w 378514"/>
                <a:gd name="connsiteY2" fmla="*/ 50172 h 378514"/>
                <a:gd name="connsiteX3" fmla="*/ 233770 w 378514"/>
                <a:gd name="connsiteY3" fmla="*/ 50172 h 378514"/>
                <a:gd name="connsiteX4" fmla="*/ 233770 w 378514"/>
                <a:gd name="connsiteY4" fmla="*/ 144744 h 378514"/>
                <a:gd name="connsiteX5" fmla="*/ 328342 w 378514"/>
                <a:gd name="connsiteY5" fmla="*/ 144744 h 378514"/>
                <a:gd name="connsiteX6" fmla="*/ 328342 w 378514"/>
                <a:gd name="connsiteY6" fmla="*/ 233770 h 378514"/>
                <a:gd name="connsiteX7" fmla="*/ 233770 w 378514"/>
                <a:gd name="connsiteY7" fmla="*/ 233770 h 378514"/>
                <a:gd name="connsiteX8" fmla="*/ 233770 w 378514"/>
                <a:gd name="connsiteY8" fmla="*/ 328342 h 378514"/>
                <a:gd name="connsiteX9" fmla="*/ 144744 w 378514"/>
                <a:gd name="connsiteY9" fmla="*/ 328342 h 378514"/>
                <a:gd name="connsiteX10" fmla="*/ 144744 w 378514"/>
                <a:gd name="connsiteY10" fmla="*/ 233770 h 378514"/>
                <a:gd name="connsiteX11" fmla="*/ 50172 w 378514"/>
                <a:gd name="connsiteY11" fmla="*/ 233770 h 378514"/>
                <a:gd name="connsiteX12" fmla="*/ 50172 w 378514"/>
                <a:gd name="connsiteY12" fmla="*/ 144744 h 378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8514" h="378514">
                  <a:moveTo>
                    <a:pt x="50172" y="144744"/>
                  </a:moveTo>
                  <a:lnTo>
                    <a:pt x="144744" y="144744"/>
                  </a:lnTo>
                  <a:lnTo>
                    <a:pt x="144744" y="50172"/>
                  </a:lnTo>
                  <a:lnTo>
                    <a:pt x="233770" y="50172"/>
                  </a:lnTo>
                  <a:lnTo>
                    <a:pt x="233770" y="144744"/>
                  </a:lnTo>
                  <a:lnTo>
                    <a:pt x="328342" y="144744"/>
                  </a:lnTo>
                  <a:lnTo>
                    <a:pt x="328342" y="233770"/>
                  </a:lnTo>
                  <a:lnTo>
                    <a:pt x="233770" y="233770"/>
                  </a:lnTo>
                  <a:lnTo>
                    <a:pt x="233770" y="328342"/>
                  </a:lnTo>
                  <a:lnTo>
                    <a:pt x="144744" y="328342"/>
                  </a:lnTo>
                  <a:lnTo>
                    <a:pt x="144744" y="233770"/>
                  </a:lnTo>
                  <a:lnTo>
                    <a:pt x="50172" y="233770"/>
                  </a:lnTo>
                  <a:lnTo>
                    <a:pt x="50172" y="14474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172" tIns="144744" rIns="50172" bIns="14474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500" kern="1200"/>
            </a:p>
          </p:txBody>
        </p:sp>
        <p:sp>
          <p:nvSpPr>
            <p:cNvPr id="8" name="Dowolny kształt 7"/>
            <p:cNvSpPr/>
            <p:nvPr/>
          </p:nvSpPr>
          <p:spPr>
            <a:xfrm>
              <a:off x="3186512" y="2534139"/>
              <a:ext cx="652611" cy="652611"/>
            </a:xfrm>
            <a:custGeom>
              <a:avLst/>
              <a:gdLst>
                <a:gd name="connsiteX0" fmla="*/ 0 w 652611"/>
                <a:gd name="connsiteY0" fmla="*/ 326306 h 652611"/>
                <a:gd name="connsiteX1" fmla="*/ 326306 w 652611"/>
                <a:gd name="connsiteY1" fmla="*/ 0 h 652611"/>
                <a:gd name="connsiteX2" fmla="*/ 652612 w 652611"/>
                <a:gd name="connsiteY2" fmla="*/ 326306 h 652611"/>
                <a:gd name="connsiteX3" fmla="*/ 326306 w 652611"/>
                <a:gd name="connsiteY3" fmla="*/ 652612 h 652611"/>
                <a:gd name="connsiteX4" fmla="*/ 0 w 652611"/>
                <a:gd name="connsiteY4" fmla="*/ 326306 h 652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611" h="652611">
                  <a:moveTo>
                    <a:pt x="0" y="326306"/>
                  </a:moveTo>
                  <a:cubicBezTo>
                    <a:pt x="0" y="146092"/>
                    <a:pt x="146092" y="0"/>
                    <a:pt x="326306" y="0"/>
                  </a:cubicBezTo>
                  <a:cubicBezTo>
                    <a:pt x="506520" y="0"/>
                    <a:pt x="652612" y="146092"/>
                    <a:pt x="652612" y="326306"/>
                  </a:cubicBezTo>
                  <a:cubicBezTo>
                    <a:pt x="652612" y="506520"/>
                    <a:pt x="506520" y="652612"/>
                    <a:pt x="326306" y="652612"/>
                  </a:cubicBezTo>
                  <a:cubicBezTo>
                    <a:pt x="146092" y="652612"/>
                    <a:pt x="0" y="506520"/>
                    <a:pt x="0" y="3263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193" tIns="103193" rIns="103193" bIns="103193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kern="1200" dirty="0" smtClean="0"/>
                <a:t>Decyzje inwestycyjne </a:t>
              </a:r>
              <a:endParaRPr lang="pl-PL" kern="1200" dirty="0"/>
            </a:p>
          </p:txBody>
        </p:sp>
        <p:sp>
          <p:nvSpPr>
            <p:cNvPr id="9" name="Dowolny kształt 8"/>
            <p:cNvSpPr/>
            <p:nvPr/>
          </p:nvSpPr>
          <p:spPr>
            <a:xfrm>
              <a:off x="3323560" y="3239742"/>
              <a:ext cx="378514" cy="378514"/>
            </a:xfrm>
            <a:custGeom>
              <a:avLst/>
              <a:gdLst>
                <a:gd name="connsiteX0" fmla="*/ 50172 w 378514"/>
                <a:gd name="connsiteY0" fmla="*/ 144744 h 378514"/>
                <a:gd name="connsiteX1" fmla="*/ 144744 w 378514"/>
                <a:gd name="connsiteY1" fmla="*/ 144744 h 378514"/>
                <a:gd name="connsiteX2" fmla="*/ 144744 w 378514"/>
                <a:gd name="connsiteY2" fmla="*/ 50172 h 378514"/>
                <a:gd name="connsiteX3" fmla="*/ 233770 w 378514"/>
                <a:gd name="connsiteY3" fmla="*/ 50172 h 378514"/>
                <a:gd name="connsiteX4" fmla="*/ 233770 w 378514"/>
                <a:gd name="connsiteY4" fmla="*/ 144744 h 378514"/>
                <a:gd name="connsiteX5" fmla="*/ 328342 w 378514"/>
                <a:gd name="connsiteY5" fmla="*/ 144744 h 378514"/>
                <a:gd name="connsiteX6" fmla="*/ 328342 w 378514"/>
                <a:gd name="connsiteY6" fmla="*/ 233770 h 378514"/>
                <a:gd name="connsiteX7" fmla="*/ 233770 w 378514"/>
                <a:gd name="connsiteY7" fmla="*/ 233770 h 378514"/>
                <a:gd name="connsiteX8" fmla="*/ 233770 w 378514"/>
                <a:gd name="connsiteY8" fmla="*/ 328342 h 378514"/>
                <a:gd name="connsiteX9" fmla="*/ 144744 w 378514"/>
                <a:gd name="connsiteY9" fmla="*/ 328342 h 378514"/>
                <a:gd name="connsiteX10" fmla="*/ 144744 w 378514"/>
                <a:gd name="connsiteY10" fmla="*/ 233770 h 378514"/>
                <a:gd name="connsiteX11" fmla="*/ 50172 w 378514"/>
                <a:gd name="connsiteY11" fmla="*/ 233770 h 378514"/>
                <a:gd name="connsiteX12" fmla="*/ 50172 w 378514"/>
                <a:gd name="connsiteY12" fmla="*/ 144744 h 378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8514" h="378514">
                  <a:moveTo>
                    <a:pt x="50172" y="144744"/>
                  </a:moveTo>
                  <a:lnTo>
                    <a:pt x="144744" y="144744"/>
                  </a:lnTo>
                  <a:lnTo>
                    <a:pt x="144744" y="50172"/>
                  </a:lnTo>
                  <a:lnTo>
                    <a:pt x="233770" y="50172"/>
                  </a:lnTo>
                  <a:lnTo>
                    <a:pt x="233770" y="144744"/>
                  </a:lnTo>
                  <a:lnTo>
                    <a:pt x="328342" y="144744"/>
                  </a:lnTo>
                  <a:lnTo>
                    <a:pt x="328342" y="233770"/>
                  </a:lnTo>
                  <a:lnTo>
                    <a:pt x="233770" y="233770"/>
                  </a:lnTo>
                  <a:lnTo>
                    <a:pt x="233770" y="328342"/>
                  </a:lnTo>
                  <a:lnTo>
                    <a:pt x="144744" y="328342"/>
                  </a:lnTo>
                  <a:lnTo>
                    <a:pt x="144744" y="233770"/>
                  </a:lnTo>
                  <a:lnTo>
                    <a:pt x="50172" y="233770"/>
                  </a:lnTo>
                  <a:lnTo>
                    <a:pt x="50172" y="14474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172" tIns="144744" rIns="50172" bIns="14474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500" kern="1200"/>
            </a:p>
          </p:txBody>
        </p:sp>
        <p:sp>
          <p:nvSpPr>
            <p:cNvPr id="10" name="Dowolny kształt 9"/>
            <p:cNvSpPr/>
            <p:nvPr/>
          </p:nvSpPr>
          <p:spPr>
            <a:xfrm>
              <a:off x="3186512" y="3671249"/>
              <a:ext cx="652611" cy="652611"/>
            </a:xfrm>
            <a:custGeom>
              <a:avLst/>
              <a:gdLst>
                <a:gd name="connsiteX0" fmla="*/ 0 w 652611"/>
                <a:gd name="connsiteY0" fmla="*/ 326306 h 652611"/>
                <a:gd name="connsiteX1" fmla="*/ 326306 w 652611"/>
                <a:gd name="connsiteY1" fmla="*/ 0 h 652611"/>
                <a:gd name="connsiteX2" fmla="*/ 652612 w 652611"/>
                <a:gd name="connsiteY2" fmla="*/ 326306 h 652611"/>
                <a:gd name="connsiteX3" fmla="*/ 326306 w 652611"/>
                <a:gd name="connsiteY3" fmla="*/ 652612 h 652611"/>
                <a:gd name="connsiteX4" fmla="*/ 0 w 652611"/>
                <a:gd name="connsiteY4" fmla="*/ 326306 h 652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611" h="652611">
                  <a:moveTo>
                    <a:pt x="0" y="326306"/>
                  </a:moveTo>
                  <a:cubicBezTo>
                    <a:pt x="0" y="146092"/>
                    <a:pt x="146092" y="0"/>
                    <a:pt x="326306" y="0"/>
                  </a:cubicBezTo>
                  <a:cubicBezTo>
                    <a:pt x="506520" y="0"/>
                    <a:pt x="652612" y="146092"/>
                    <a:pt x="652612" y="326306"/>
                  </a:cubicBezTo>
                  <a:cubicBezTo>
                    <a:pt x="652612" y="506520"/>
                    <a:pt x="506520" y="652612"/>
                    <a:pt x="326306" y="652612"/>
                  </a:cubicBezTo>
                  <a:cubicBezTo>
                    <a:pt x="146092" y="652612"/>
                    <a:pt x="0" y="506520"/>
                    <a:pt x="0" y="3263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193" tIns="103193" rIns="103193" bIns="103193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kern="1200" dirty="0" smtClean="0"/>
                <a:t>Decyzje finansowe </a:t>
              </a:r>
              <a:endParaRPr lang="pl-PL" kern="1200" dirty="0"/>
            </a:p>
          </p:txBody>
        </p:sp>
        <p:sp>
          <p:nvSpPr>
            <p:cNvPr id="11" name="Dowolny kształt 10"/>
            <p:cNvSpPr/>
            <p:nvPr/>
          </p:nvSpPr>
          <p:spPr>
            <a:xfrm>
              <a:off x="3323560" y="4376852"/>
              <a:ext cx="378514" cy="378514"/>
            </a:xfrm>
            <a:custGeom>
              <a:avLst/>
              <a:gdLst>
                <a:gd name="connsiteX0" fmla="*/ 50172 w 378514"/>
                <a:gd name="connsiteY0" fmla="*/ 144744 h 378514"/>
                <a:gd name="connsiteX1" fmla="*/ 144744 w 378514"/>
                <a:gd name="connsiteY1" fmla="*/ 144744 h 378514"/>
                <a:gd name="connsiteX2" fmla="*/ 144744 w 378514"/>
                <a:gd name="connsiteY2" fmla="*/ 50172 h 378514"/>
                <a:gd name="connsiteX3" fmla="*/ 233770 w 378514"/>
                <a:gd name="connsiteY3" fmla="*/ 50172 h 378514"/>
                <a:gd name="connsiteX4" fmla="*/ 233770 w 378514"/>
                <a:gd name="connsiteY4" fmla="*/ 144744 h 378514"/>
                <a:gd name="connsiteX5" fmla="*/ 328342 w 378514"/>
                <a:gd name="connsiteY5" fmla="*/ 144744 h 378514"/>
                <a:gd name="connsiteX6" fmla="*/ 328342 w 378514"/>
                <a:gd name="connsiteY6" fmla="*/ 233770 h 378514"/>
                <a:gd name="connsiteX7" fmla="*/ 233770 w 378514"/>
                <a:gd name="connsiteY7" fmla="*/ 233770 h 378514"/>
                <a:gd name="connsiteX8" fmla="*/ 233770 w 378514"/>
                <a:gd name="connsiteY8" fmla="*/ 328342 h 378514"/>
                <a:gd name="connsiteX9" fmla="*/ 144744 w 378514"/>
                <a:gd name="connsiteY9" fmla="*/ 328342 h 378514"/>
                <a:gd name="connsiteX10" fmla="*/ 144744 w 378514"/>
                <a:gd name="connsiteY10" fmla="*/ 233770 h 378514"/>
                <a:gd name="connsiteX11" fmla="*/ 50172 w 378514"/>
                <a:gd name="connsiteY11" fmla="*/ 233770 h 378514"/>
                <a:gd name="connsiteX12" fmla="*/ 50172 w 378514"/>
                <a:gd name="connsiteY12" fmla="*/ 144744 h 378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8514" h="378514">
                  <a:moveTo>
                    <a:pt x="50172" y="144744"/>
                  </a:moveTo>
                  <a:lnTo>
                    <a:pt x="144744" y="144744"/>
                  </a:lnTo>
                  <a:lnTo>
                    <a:pt x="144744" y="50172"/>
                  </a:lnTo>
                  <a:lnTo>
                    <a:pt x="233770" y="50172"/>
                  </a:lnTo>
                  <a:lnTo>
                    <a:pt x="233770" y="144744"/>
                  </a:lnTo>
                  <a:lnTo>
                    <a:pt x="328342" y="144744"/>
                  </a:lnTo>
                  <a:lnTo>
                    <a:pt x="328342" y="233770"/>
                  </a:lnTo>
                  <a:lnTo>
                    <a:pt x="233770" y="233770"/>
                  </a:lnTo>
                  <a:lnTo>
                    <a:pt x="233770" y="328342"/>
                  </a:lnTo>
                  <a:lnTo>
                    <a:pt x="144744" y="328342"/>
                  </a:lnTo>
                  <a:lnTo>
                    <a:pt x="144744" y="233770"/>
                  </a:lnTo>
                  <a:lnTo>
                    <a:pt x="50172" y="233770"/>
                  </a:lnTo>
                  <a:lnTo>
                    <a:pt x="50172" y="14474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172" tIns="144744" rIns="50172" bIns="14474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500" kern="1200"/>
            </a:p>
          </p:txBody>
        </p:sp>
        <p:sp>
          <p:nvSpPr>
            <p:cNvPr id="12" name="Dowolny kształt 11"/>
            <p:cNvSpPr/>
            <p:nvPr/>
          </p:nvSpPr>
          <p:spPr>
            <a:xfrm>
              <a:off x="3186512" y="4808359"/>
              <a:ext cx="652611" cy="652611"/>
            </a:xfrm>
            <a:custGeom>
              <a:avLst/>
              <a:gdLst>
                <a:gd name="connsiteX0" fmla="*/ 0 w 652611"/>
                <a:gd name="connsiteY0" fmla="*/ 326306 h 652611"/>
                <a:gd name="connsiteX1" fmla="*/ 326306 w 652611"/>
                <a:gd name="connsiteY1" fmla="*/ 0 h 652611"/>
                <a:gd name="connsiteX2" fmla="*/ 652612 w 652611"/>
                <a:gd name="connsiteY2" fmla="*/ 326306 h 652611"/>
                <a:gd name="connsiteX3" fmla="*/ 326306 w 652611"/>
                <a:gd name="connsiteY3" fmla="*/ 652612 h 652611"/>
                <a:gd name="connsiteX4" fmla="*/ 0 w 652611"/>
                <a:gd name="connsiteY4" fmla="*/ 326306 h 652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611" h="652611">
                  <a:moveTo>
                    <a:pt x="0" y="326306"/>
                  </a:moveTo>
                  <a:cubicBezTo>
                    <a:pt x="0" y="146092"/>
                    <a:pt x="146092" y="0"/>
                    <a:pt x="326306" y="0"/>
                  </a:cubicBezTo>
                  <a:cubicBezTo>
                    <a:pt x="506520" y="0"/>
                    <a:pt x="652612" y="146092"/>
                    <a:pt x="652612" y="326306"/>
                  </a:cubicBezTo>
                  <a:cubicBezTo>
                    <a:pt x="652612" y="506520"/>
                    <a:pt x="506520" y="652612"/>
                    <a:pt x="326306" y="652612"/>
                  </a:cubicBezTo>
                  <a:cubicBezTo>
                    <a:pt x="146092" y="652612"/>
                    <a:pt x="0" y="506520"/>
                    <a:pt x="0" y="3263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193" tIns="103193" rIns="103193" bIns="103193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kern="1200" dirty="0" smtClean="0"/>
                <a:t>Decyzje strategiczne </a:t>
              </a:r>
              <a:endParaRPr lang="pl-PL" kern="1200" dirty="0"/>
            </a:p>
          </p:txBody>
        </p:sp>
        <p:sp>
          <p:nvSpPr>
            <p:cNvPr id="13" name="Dowolny kształt 12"/>
            <p:cNvSpPr/>
            <p:nvPr/>
          </p:nvSpPr>
          <p:spPr>
            <a:xfrm>
              <a:off x="4812831" y="3332687"/>
              <a:ext cx="207530" cy="242771"/>
            </a:xfrm>
            <a:custGeom>
              <a:avLst/>
              <a:gdLst>
                <a:gd name="connsiteX0" fmla="*/ 0 w 207530"/>
                <a:gd name="connsiteY0" fmla="*/ 48554 h 242771"/>
                <a:gd name="connsiteX1" fmla="*/ 103765 w 207530"/>
                <a:gd name="connsiteY1" fmla="*/ 48554 h 242771"/>
                <a:gd name="connsiteX2" fmla="*/ 103765 w 207530"/>
                <a:gd name="connsiteY2" fmla="*/ 0 h 242771"/>
                <a:gd name="connsiteX3" fmla="*/ 207530 w 207530"/>
                <a:gd name="connsiteY3" fmla="*/ 121386 h 242771"/>
                <a:gd name="connsiteX4" fmla="*/ 103765 w 207530"/>
                <a:gd name="connsiteY4" fmla="*/ 242771 h 242771"/>
                <a:gd name="connsiteX5" fmla="*/ 103765 w 207530"/>
                <a:gd name="connsiteY5" fmla="*/ 194217 h 242771"/>
                <a:gd name="connsiteX6" fmla="*/ 0 w 207530"/>
                <a:gd name="connsiteY6" fmla="*/ 194217 h 242771"/>
                <a:gd name="connsiteX7" fmla="*/ 0 w 207530"/>
                <a:gd name="connsiteY7" fmla="*/ 48554 h 242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7530" h="242771">
                  <a:moveTo>
                    <a:pt x="0" y="48554"/>
                  </a:moveTo>
                  <a:lnTo>
                    <a:pt x="103765" y="48554"/>
                  </a:lnTo>
                  <a:lnTo>
                    <a:pt x="103765" y="0"/>
                  </a:lnTo>
                  <a:lnTo>
                    <a:pt x="207530" y="121386"/>
                  </a:lnTo>
                  <a:lnTo>
                    <a:pt x="103765" y="242771"/>
                  </a:lnTo>
                  <a:lnTo>
                    <a:pt x="103765" y="194217"/>
                  </a:lnTo>
                  <a:lnTo>
                    <a:pt x="0" y="194217"/>
                  </a:lnTo>
                  <a:lnTo>
                    <a:pt x="0" y="4855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48554" rIns="62259" bIns="4855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500" kern="1200"/>
            </a:p>
          </p:txBody>
        </p:sp>
        <p:sp>
          <p:nvSpPr>
            <p:cNvPr id="14" name="Dowolny kształt 13"/>
            <p:cNvSpPr/>
            <p:nvPr/>
          </p:nvSpPr>
          <p:spPr>
            <a:xfrm>
              <a:off x="5020361" y="2776388"/>
              <a:ext cx="632362" cy="1305222"/>
            </a:xfrm>
            <a:custGeom>
              <a:avLst/>
              <a:gdLst>
                <a:gd name="connsiteX0" fmla="*/ 0 w 1305222"/>
                <a:gd name="connsiteY0" fmla="*/ 652611 h 1305222"/>
                <a:gd name="connsiteX1" fmla="*/ 652611 w 1305222"/>
                <a:gd name="connsiteY1" fmla="*/ 0 h 1305222"/>
                <a:gd name="connsiteX2" fmla="*/ 1305222 w 1305222"/>
                <a:gd name="connsiteY2" fmla="*/ 652611 h 1305222"/>
                <a:gd name="connsiteX3" fmla="*/ 652611 w 1305222"/>
                <a:gd name="connsiteY3" fmla="*/ 1305222 h 1305222"/>
                <a:gd name="connsiteX4" fmla="*/ 0 w 1305222"/>
                <a:gd name="connsiteY4" fmla="*/ 652611 h 1305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5222" h="1305222">
                  <a:moveTo>
                    <a:pt x="0" y="652611"/>
                  </a:moveTo>
                  <a:cubicBezTo>
                    <a:pt x="0" y="292184"/>
                    <a:pt x="292184" y="0"/>
                    <a:pt x="652611" y="0"/>
                  </a:cubicBezTo>
                  <a:cubicBezTo>
                    <a:pt x="1013038" y="0"/>
                    <a:pt x="1305222" y="292184"/>
                    <a:pt x="1305222" y="652611"/>
                  </a:cubicBezTo>
                  <a:cubicBezTo>
                    <a:pt x="1305222" y="1013038"/>
                    <a:pt x="1013038" y="1305222"/>
                    <a:pt x="652611" y="1305222"/>
                  </a:cubicBezTo>
                  <a:cubicBezTo>
                    <a:pt x="292184" y="1305222"/>
                    <a:pt x="0" y="1013038"/>
                    <a:pt x="0" y="652611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3845" tIns="203845" rIns="203845" bIns="203845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kern="1200" dirty="0" smtClean="0"/>
                <a:t>Wartość przedsiębiorstwa </a:t>
              </a:r>
              <a:endParaRPr lang="pl-PL" kern="1200" dirty="0"/>
            </a:p>
          </p:txBody>
        </p:sp>
      </p:grpSp>
      <p:sp>
        <p:nvSpPr>
          <p:cNvPr id="15" name="Dowolny kształt 14"/>
          <p:cNvSpPr/>
          <p:nvPr/>
        </p:nvSpPr>
        <p:spPr>
          <a:xfrm>
            <a:off x="3517956" y="2578111"/>
            <a:ext cx="2398839" cy="1692446"/>
          </a:xfrm>
          <a:custGeom>
            <a:avLst/>
            <a:gdLst>
              <a:gd name="connsiteX0" fmla="*/ 0 w 1338615"/>
              <a:gd name="connsiteY0" fmla="*/ 0 h 669307"/>
              <a:gd name="connsiteX1" fmla="*/ 1338615 w 1338615"/>
              <a:gd name="connsiteY1" fmla="*/ 0 h 669307"/>
              <a:gd name="connsiteX2" fmla="*/ 1338615 w 1338615"/>
              <a:gd name="connsiteY2" fmla="*/ 669307 h 669307"/>
              <a:gd name="connsiteX3" fmla="*/ 0 w 1338615"/>
              <a:gd name="connsiteY3" fmla="*/ 669307 h 669307"/>
              <a:gd name="connsiteX4" fmla="*/ 0 w 1338615"/>
              <a:gd name="connsiteY4" fmla="*/ 0 h 66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615" h="669307">
                <a:moveTo>
                  <a:pt x="0" y="0"/>
                </a:moveTo>
                <a:lnTo>
                  <a:pt x="1338615" y="0"/>
                </a:lnTo>
                <a:lnTo>
                  <a:pt x="1338615" y="669307"/>
                </a:lnTo>
                <a:lnTo>
                  <a:pt x="0" y="6693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marL="285750" lvl="0" indent="-28575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pl-PL" sz="1600" kern="1200" dirty="0" smtClean="0"/>
              <a:t>Struktura aktywów</a:t>
            </a:r>
          </a:p>
          <a:p>
            <a:pPr marL="285750" lvl="0" indent="-28575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pl-PL" sz="1600" dirty="0" smtClean="0"/>
              <a:t>Struktura pasywów </a:t>
            </a:r>
          </a:p>
          <a:p>
            <a:pPr marL="285750" lvl="0" indent="-28575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pl-PL" sz="1600" kern="1200" dirty="0" smtClean="0"/>
              <a:t>Sposoby zarządzania finansami </a:t>
            </a:r>
            <a:endParaRPr lang="pl-PL" sz="1600" kern="1200" dirty="0"/>
          </a:p>
        </p:txBody>
      </p:sp>
      <p:sp>
        <p:nvSpPr>
          <p:cNvPr id="16" name="Dowolny kształt 15"/>
          <p:cNvSpPr/>
          <p:nvPr/>
        </p:nvSpPr>
        <p:spPr>
          <a:xfrm>
            <a:off x="2773419" y="3248330"/>
            <a:ext cx="708953" cy="361334"/>
          </a:xfrm>
          <a:custGeom>
            <a:avLst/>
            <a:gdLst>
              <a:gd name="connsiteX0" fmla="*/ 0 w 207530"/>
              <a:gd name="connsiteY0" fmla="*/ 48554 h 242771"/>
              <a:gd name="connsiteX1" fmla="*/ 103765 w 207530"/>
              <a:gd name="connsiteY1" fmla="*/ 48554 h 242771"/>
              <a:gd name="connsiteX2" fmla="*/ 103765 w 207530"/>
              <a:gd name="connsiteY2" fmla="*/ 0 h 242771"/>
              <a:gd name="connsiteX3" fmla="*/ 207530 w 207530"/>
              <a:gd name="connsiteY3" fmla="*/ 121386 h 242771"/>
              <a:gd name="connsiteX4" fmla="*/ 103765 w 207530"/>
              <a:gd name="connsiteY4" fmla="*/ 242771 h 242771"/>
              <a:gd name="connsiteX5" fmla="*/ 103765 w 207530"/>
              <a:gd name="connsiteY5" fmla="*/ 194217 h 242771"/>
              <a:gd name="connsiteX6" fmla="*/ 0 w 207530"/>
              <a:gd name="connsiteY6" fmla="*/ 194217 h 242771"/>
              <a:gd name="connsiteX7" fmla="*/ 0 w 207530"/>
              <a:gd name="connsiteY7" fmla="*/ 48554 h 242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530" h="242771">
                <a:moveTo>
                  <a:pt x="0" y="48554"/>
                </a:moveTo>
                <a:lnTo>
                  <a:pt x="103765" y="48554"/>
                </a:lnTo>
                <a:lnTo>
                  <a:pt x="103765" y="0"/>
                </a:lnTo>
                <a:lnTo>
                  <a:pt x="207530" y="121386"/>
                </a:lnTo>
                <a:lnTo>
                  <a:pt x="103765" y="242771"/>
                </a:lnTo>
                <a:lnTo>
                  <a:pt x="103765" y="194217"/>
                </a:lnTo>
                <a:lnTo>
                  <a:pt x="0" y="194217"/>
                </a:lnTo>
                <a:lnTo>
                  <a:pt x="0" y="48554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48554" rIns="62259" bIns="4855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500" kern="1200"/>
          </a:p>
        </p:txBody>
      </p:sp>
      <p:sp>
        <p:nvSpPr>
          <p:cNvPr id="18" name="Dowolny kształt 17"/>
          <p:cNvSpPr/>
          <p:nvPr/>
        </p:nvSpPr>
        <p:spPr>
          <a:xfrm>
            <a:off x="3893487" y="315142"/>
            <a:ext cx="4824536" cy="899123"/>
          </a:xfrm>
          <a:custGeom>
            <a:avLst/>
            <a:gdLst>
              <a:gd name="connsiteX0" fmla="*/ 0 w 2151892"/>
              <a:gd name="connsiteY0" fmla="*/ 0 h 669307"/>
              <a:gd name="connsiteX1" fmla="*/ 2151892 w 2151892"/>
              <a:gd name="connsiteY1" fmla="*/ 0 h 669307"/>
              <a:gd name="connsiteX2" fmla="*/ 2151892 w 2151892"/>
              <a:gd name="connsiteY2" fmla="*/ 669307 h 669307"/>
              <a:gd name="connsiteX3" fmla="*/ 0 w 2151892"/>
              <a:gd name="connsiteY3" fmla="*/ 669307 h 669307"/>
              <a:gd name="connsiteX4" fmla="*/ 0 w 2151892"/>
              <a:gd name="connsiteY4" fmla="*/ 0 h 66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1892" h="669307">
                <a:moveTo>
                  <a:pt x="0" y="0"/>
                </a:moveTo>
                <a:lnTo>
                  <a:pt x="2151892" y="0"/>
                </a:lnTo>
                <a:lnTo>
                  <a:pt x="2151892" y="669307"/>
                </a:lnTo>
                <a:lnTo>
                  <a:pt x="0" y="6693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algn="ctr" fontAlgn="auto">
              <a:spcAft>
                <a:spcPts val="0"/>
              </a:spcAft>
            </a:pPr>
            <a:r>
              <a:rPr lang="pl-PL" sz="2400" b="1" dirty="0" smtClean="0"/>
              <a:t>Model finansowy przedsiębiorstwa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28714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dirty="0"/>
              <a:t>zasada „czas to pieniądz”,</a:t>
            </a:r>
          </a:p>
          <a:p>
            <a:pPr lvl="0"/>
            <a:r>
              <a:rPr lang="pl-PL" dirty="0"/>
              <a:t>zasada awersji do ryzyka,</a:t>
            </a:r>
          </a:p>
          <a:p>
            <a:pPr lvl="0"/>
            <a:r>
              <a:rPr lang="pl-PL" dirty="0"/>
              <a:t>zasada zależności „zwrot – ryzyko”,</a:t>
            </a:r>
          </a:p>
          <a:p>
            <a:pPr lvl="0"/>
            <a:r>
              <a:rPr lang="pl-PL" dirty="0"/>
              <a:t>zasada analiz opartych na przepływach pieniężnych,</a:t>
            </a:r>
          </a:p>
          <a:p>
            <a:pPr lvl="0"/>
            <a:r>
              <a:rPr lang="pl-PL" dirty="0"/>
              <a:t>zasada przyrostu zysku i przepływów pieniężnych,</a:t>
            </a:r>
          </a:p>
          <a:p>
            <a:pPr lvl="0"/>
            <a:r>
              <a:rPr lang="pl-PL" dirty="0"/>
              <a:t>zasada wyboru,</a:t>
            </a:r>
          </a:p>
          <a:p>
            <a:pPr lvl="0"/>
            <a:r>
              <a:rPr lang="pl-PL" dirty="0"/>
              <a:t>zasada wariantowania.</a:t>
            </a:r>
          </a:p>
          <a:p>
            <a:endParaRPr lang="pl-PL" dirty="0"/>
          </a:p>
        </p:txBody>
      </p:sp>
      <p:sp>
        <p:nvSpPr>
          <p:cNvPr id="4" name="Dowolny kształt 3"/>
          <p:cNvSpPr/>
          <p:nvPr/>
        </p:nvSpPr>
        <p:spPr>
          <a:xfrm>
            <a:off x="2070787" y="404664"/>
            <a:ext cx="4824536" cy="899123"/>
          </a:xfrm>
          <a:custGeom>
            <a:avLst/>
            <a:gdLst>
              <a:gd name="connsiteX0" fmla="*/ 0 w 2151892"/>
              <a:gd name="connsiteY0" fmla="*/ 0 h 669307"/>
              <a:gd name="connsiteX1" fmla="*/ 2151892 w 2151892"/>
              <a:gd name="connsiteY1" fmla="*/ 0 h 669307"/>
              <a:gd name="connsiteX2" fmla="*/ 2151892 w 2151892"/>
              <a:gd name="connsiteY2" fmla="*/ 669307 h 669307"/>
              <a:gd name="connsiteX3" fmla="*/ 0 w 2151892"/>
              <a:gd name="connsiteY3" fmla="*/ 669307 h 669307"/>
              <a:gd name="connsiteX4" fmla="*/ 0 w 2151892"/>
              <a:gd name="connsiteY4" fmla="*/ 0 h 66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1892" h="669307">
                <a:moveTo>
                  <a:pt x="0" y="0"/>
                </a:moveTo>
                <a:lnTo>
                  <a:pt x="2151892" y="0"/>
                </a:lnTo>
                <a:lnTo>
                  <a:pt x="2151892" y="669307"/>
                </a:lnTo>
                <a:lnTo>
                  <a:pt x="0" y="6693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algn="ctr" fontAlgn="auto">
              <a:spcAft>
                <a:spcPts val="0"/>
              </a:spcAft>
            </a:pPr>
            <a:r>
              <a:rPr lang="pl-PL" sz="2400" b="1" dirty="0"/>
              <a:t>Zasady służące efektywnemu podejmowaniu decyzji </a:t>
            </a:r>
          </a:p>
        </p:txBody>
      </p:sp>
    </p:spTree>
    <p:extLst>
      <p:ext uri="{BB962C8B-B14F-4D97-AF65-F5344CB8AC3E}">
        <p14:creationId xmlns:p14="http://schemas.microsoft.com/office/powerpoint/2010/main" val="347665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87450" y="1772816"/>
            <a:ext cx="7239000" cy="4176463"/>
            <a:chOff x="2138" y="2858"/>
            <a:chExt cx="13680" cy="4860"/>
          </a:xfrm>
        </p:grpSpPr>
        <p:sp>
          <p:nvSpPr>
            <p:cNvPr id="16389" name="Text Box 5"/>
            <p:cNvSpPr txBox="1">
              <a:spLocks noChangeArrowheads="1"/>
            </p:cNvSpPr>
            <p:nvPr/>
          </p:nvSpPr>
          <p:spPr bwMode="auto">
            <a:xfrm>
              <a:off x="4298" y="2858"/>
              <a:ext cx="8280" cy="12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6762" tIns="48381" rIns="96762" bIns="48381"/>
            <a:lstStyle/>
            <a:p>
              <a:pPr algn="ctr" eaLnBrk="0" hangingPunct="0"/>
              <a:r>
                <a:rPr lang="pl-PL" sz="3200" dirty="0"/>
                <a:t>Finanse przedsiębiorstwa</a:t>
              </a:r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2138" y="5738"/>
              <a:ext cx="5220" cy="1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6762" tIns="48381" rIns="96762" bIns="48381"/>
            <a:lstStyle/>
            <a:p>
              <a:pPr algn="ctr" eaLnBrk="0" hangingPunct="0"/>
              <a:r>
                <a:rPr lang="pl-PL" sz="2500" dirty="0"/>
                <a:t>Rachunkowość finansowa</a:t>
              </a:r>
            </a:p>
          </p:txBody>
        </p:sp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9878" y="5738"/>
              <a:ext cx="5940" cy="1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6762" tIns="48381" rIns="96762" bIns="48381"/>
            <a:lstStyle/>
            <a:p>
              <a:pPr algn="ctr" eaLnBrk="0" hangingPunct="0"/>
              <a:r>
                <a:rPr lang="pl-PL" sz="3000" dirty="0"/>
                <a:t>Rachunkowość zarządcza</a:t>
              </a:r>
            </a:p>
          </p:txBody>
        </p:sp>
        <p:sp>
          <p:nvSpPr>
            <p:cNvPr id="16392" name="AutoShape 8"/>
            <p:cNvSpPr>
              <a:spLocks noChangeArrowheads="1"/>
            </p:cNvSpPr>
            <p:nvPr/>
          </p:nvSpPr>
          <p:spPr bwMode="auto">
            <a:xfrm>
              <a:off x="7358" y="6458"/>
              <a:ext cx="2520" cy="900"/>
            </a:xfrm>
            <a:prstGeom prst="leftRightArrow">
              <a:avLst>
                <a:gd name="adj1" fmla="val 50000"/>
                <a:gd name="adj2" fmla="val 56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>
              <a:off x="5378" y="4118"/>
              <a:ext cx="900" cy="1620"/>
            </a:xfrm>
            <a:prstGeom prst="upDownArrow">
              <a:avLst>
                <a:gd name="adj1" fmla="val 50000"/>
                <a:gd name="adj2" fmla="val 36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6394" name="AutoShape 10"/>
            <p:cNvSpPr>
              <a:spLocks noChangeArrowheads="1"/>
            </p:cNvSpPr>
            <p:nvPr/>
          </p:nvSpPr>
          <p:spPr bwMode="auto">
            <a:xfrm>
              <a:off x="10778" y="4118"/>
              <a:ext cx="900" cy="1620"/>
            </a:xfrm>
            <a:prstGeom prst="upDownArrow">
              <a:avLst>
                <a:gd name="adj1" fmla="val 50000"/>
                <a:gd name="adj2" fmla="val 36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0" name="Dowolny kształt 9"/>
          <p:cNvSpPr/>
          <p:nvPr/>
        </p:nvSpPr>
        <p:spPr>
          <a:xfrm>
            <a:off x="1547664" y="415006"/>
            <a:ext cx="6408712" cy="899123"/>
          </a:xfrm>
          <a:custGeom>
            <a:avLst/>
            <a:gdLst>
              <a:gd name="connsiteX0" fmla="*/ 0 w 2151892"/>
              <a:gd name="connsiteY0" fmla="*/ 0 h 669307"/>
              <a:gd name="connsiteX1" fmla="*/ 2151892 w 2151892"/>
              <a:gd name="connsiteY1" fmla="*/ 0 h 669307"/>
              <a:gd name="connsiteX2" fmla="*/ 2151892 w 2151892"/>
              <a:gd name="connsiteY2" fmla="*/ 669307 h 669307"/>
              <a:gd name="connsiteX3" fmla="*/ 0 w 2151892"/>
              <a:gd name="connsiteY3" fmla="*/ 669307 h 669307"/>
              <a:gd name="connsiteX4" fmla="*/ 0 w 2151892"/>
              <a:gd name="connsiteY4" fmla="*/ 0 h 66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1892" h="669307">
                <a:moveTo>
                  <a:pt x="0" y="0"/>
                </a:moveTo>
                <a:lnTo>
                  <a:pt x="2151892" y="0"/>
                </a:lnTo>
                <a:lnTo>
                  <a:pt x="2151892" y="669307"/>
                </a:lnTo>
                <a:lnTo>
                  <a:pt x="0" y="6693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algn="ctr" fontAlgn="auto">
              <a:spcAft>
                <a:spcPts val="0"/>
              </a:spcAft>
            </a:pPr>
            <a:r>
              <a:rPr lang="pl-PL" sz="2400" b="1" dirty="0"/>
              <a:t>Zadania rachunkowości jako systemu </a:t>
            </a:r>
            <a:br>
              <a:rPr lang="pl-PL" sz="2400" b="1" dirty="0"/>
            </a:br>
            <a:r>
              <a:rPr lang="pl-PL" sz="2400" b="1" dirty="0"/>
              <a:t>wspierającego finanse przedsiębiorstwa </a:t>
            </a:r>
          </a:p>
        </p:txBody>
      </p:sp>
    </p:spTree>
    <p:extLst>
      <p:ext uri="{BB962C8B-B14F-4D97-AF65-F5344CB8AC3E}">
        <p14:creationId xmlns:p14="http://schemas.microsoft.com/office/powerpoint/2010/main" val="5409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75112"/>
              </p:ext>
            </p:extLst>
          </p:nvPr>
        </p:nvGraphicFramePr>
        <p:xfrm>
          <a:off x="1066800" y="1981200"/>
          <a:ext cx="7543800" cy="4254499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  <a:gridCol w="2514600"/>
              </a:tblGrid>
              <a:tr h="368327">
                <a:tc>
                  <a:txBody>
                    <a:bodyPr/>
                    <a:lstStyle/>
                    <a:p>
                      <a:pPr marL="0" marR="0" lvl="0" indent="0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Rachunkowość zarządcza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Rachunkowość finansowa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5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Odbiorcy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wewnętrzni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zewnętrzni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2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Charakter informacji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prospektywny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retrospektywny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Uregulowania prawne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brak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Ustawa o rachunkowości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Ustawy o podatkach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Sposoby wyceny-rachunki kosztów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Rachunek kosztów zmiennych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Rachunek kosztów pełnych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8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Główne cele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Ułatwienie procesu podejmowania decyzji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Kontrola przez podmioty zewnętrzne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Priorytety prezentacji informacji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Istotność, szybkość wpływu na proces decyzyjny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Wiarygodność porównywalność w czasie i przestrzeni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Sposoby prezentacji wyników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Wielopoziomowe, wielostopniowe rachunki marż pokrycia</a:t>
                      </a: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Rachunek zysków i strat w wersji sprawozdawczej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Dowolny kształt 3"/>
          <p:cNvSpPr/>
          <p:nvPr/>
        </p:nvSpPr>
        <p:spPr>
          <a:xfrm>
            <a:off x="1475656" y="518189"/>
            <a:ext cx="6408712" cy="899123"/>
          </a:xfrm>
          <a:custGeom>
            <a:avLst/>
            <a:gdLst>
              <a:gd name="connsiteX0" fmla="*/ 0 w 2151892"/>
              <a:gd name="connsiteY0" fmla="*/ 0 h 669307"/>
              <a:gd name="connsiteX1" fmla="*/ 2151892 w 2151892"/>
              <a:gd name="connsiteY1" fmla="*/ 0 h 669307"/>
              <a:gd name="connsiteX2" fmla="*/ 2151892 w 2151892"/>
              <a:gd name="connsiteY2" fmla="*/ 669307 h 669307"/>
              <a:gd name="connsiteX3" fmla="*/ 0 w 2151892"/>
              <a:gd name="connsiteY3" fmla="*/ 669307 h 669307"/>
              <a:gd name="connsiteX4" fmla="*/ 0 w 2151892"/>
              <a:gd name="connsiteY4" fmla="*/ 0 h 66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1892" h="669307">
                <a:moveTo>
                  <a:pt x="0" y="0"/>
                </a:moveTo>
                <a:lnTo>
                  <a:pt x="2151892" y="0"/>
                </a:lnTo>
                <a:lnTo>
                  <a:pt x="2151892" y="669307"/>
                </a:lnTo>
                <a:lnTo>
                  <a:pt x="0" y="6693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algn="ctr" fontAlgn="auto">
              <a:spcAft>
                <a:spcPts val="0"/>
              </a:spcAft>
            </a:pPr>
            <a:r>
              <a:rPr lang="pl-PL" sz="2400" b="1" dirty="0"/>
              <a:t>Rachunkowość finansowa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a </a:t>
            </a:r>
            <a:r>
              <a:rPr lang="pl-PL" sz="2400" b="1" dirty="0"/>
              <a:t>rachunkowość zarządcza </a:t>
            </a:r>
          </a:p>
        </p:txBody>
      </p:sp>
    </p:spTree>
    <p:extLst>
      <p:ext uri="{BB962C8B-B14F-4D97-AF65-F5344CB8AC3E}">
        <p14:creationId xmlns:p14="http://schemas.microsoft.com/office/powerpoint/2010/main" val="38562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620688"/>
            <a:ext cx="6021388" cy="609600"/>
          </a:xfrm>
        </p:spPr>
        <p:txBody>
          <a:bodyPr>
            <a:normAutofit fontScale="90000"/>
          </a:bodyPr>
          <a:lstStyle/>
          <a:p>
            <a:r>
              <a:rPr lang="pl-PL" dirty="0"/>
              <a:t>Nadrzędne zasady rachunkowości 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8" y="2276475"/>
            <a:ext cx="7848872" cy="3849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z="2000" b="1" dirty="0"/>
              <a:t>Zasada </a:t>
            </a:r>
            <a:r>
              <a:rPr lang="pl-PL" sz="2000" b="1" dirty="0" smtClean="0"/>
              <a:t>memoriału -&gt; zasada współmierności </a:t>
            </a:r>
            <a:endParaRPr lang="pl-PL" sz="2000" dirty="0"/>
          </a:p>
          <a:p>
            <a:r>
              <a:rPr lang="pl-PL" sz="2000" dirty="0" smtClean="0"/>
              <a:t>Zasada kontynuacji działania,</a:t>
            </a:r>
          </a:p>
          <a:p>
            <a:r>
              <a:rPr lang="pl-PL" sz="2000" dirty="0" smtClean="0"/>
              <a:t>Zasada ostrożnej wyceny,</a:t>
            </a:r>
            <a:endParaRPr lang="pl-PL" sz="2000" dirty="0"/>
          </a:p>
          <a:p>
            <a:r>
              <a:rPr lang="pl-PL" sz="2000" dirty="0" smtClean="0"/>
              <a:t>Zasada </a:t>
            </a:r>
            <a:r>
              <a:rPr lang="pl-PL" sz="2000" dirty="0"/>
              <a:t>istotności</a:t>
            </a:r>
            <a:r>
              <a:rPr lang="pl-PL" sz="2000" dirty="0" smtClean="0"/>
              <a:t>,</a:t>
            </a:r>
          </a:p>
          <a:p>
            <a:pPr>
              <a:spcBef>
                <a:spcPts val="0"/>
              </a:spcBef>
            </a:pPr>
            <a:r>
              <a:rPr lang="pl-PL" sz="2000" dirty="0" smtClean="0"/>
              <a:t>Zasada niekompensowania. </a:t>
            </a:r>
            <a:endParaRPr lang="pl-PL" sz="2000" dirty="0"/>
          </a:p>
          <a:p>
            <a:pPr>
              <a:spcBef>
                <a:spcPts val="0"/>
              </a:spcBef>
            </a:pPr>
            <a:r>
              <a:rPr lang="pl-PL" sz="2000" dirty="0" smtClean="0"/>
              <a:t>Zasada </a:t>
            </a:r>
            <a:r>
              <a:rPr lang="pl-PL" sz="2000" dirty="0"/>
              <a:t>periodyzacji,</a:t>
            </a:r>
          </a:p>
          <a:p>
            <a:pPr>
              <a:spcBef>
                <a:spcPts val="0"/>
              </a:spcBef>
            </a:pPr>
            <a:r>
              <a:rPr lang="pl-PL" sz="2000" dirty="0"/>
              <a:t>Zasada podmiotowości</a:t>
            </a:r>
            <a:r>
              <a:rPr lang="pl-PL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1313</Words>
  <Application>Microsoft Office PowerPoint</Application>
  <PresentationFormat>Pokaz na ekranie (4:3)</PresentationFormat>
  <Paragraphs>420</Paragraphs>
  <Slides>34</Slides>
  <Notes>5</Notes>
  <HiddenSlides>0</HiddenSlides>
  <MMClips>0</MMClips>
  <ScaleCrop>false</ScaleCrop>
  <HeadingPairs>
    <vt:vector size="8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45" baseType="lpstr">
      <vt:lpstr>Arial</vt:lpstr>
      <vt:lpstr>Arial Narrow</vt:lpstr>
      <vt:lpstr>Calibri</vt:lpstr>
      <vt:lpstr>Tahoma</vt:lpstr>
      <vt:lpstr>Times New Roman</vt:lpstr>
      <vt:lpstr>Trebuchet MS</vt:lpstr>
      <vt:lpstr>Verdana</vt:lpstr>
      <vt:lpstr>Wingdings</vt:lpstr>
      <vt:lpstr>Motyw pakietu Office</vt:lpstr>
      <vt:lpstr>Projekt domyślny</vt:lpstr>
      <vt:lpstr>Visio</vt:lpstr>
      <vt:lpstr>Prezentacja programu PowerPoint</vt:lpstr>
      <vt:lpstr>Agenda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Nadrzędne zasady rachunkowości </vt:lpstr>
      <vt:lpstr>Prezentacja programu PowerPoint</vt:lpstr>
      <vt:lpstr>Sprawozdanie finansowe jako efekt rachunkowości  – sprawozdawczość finansowa </vt:lpstr>
      <vt:lpstr>Prezentacja programu PowerPoint</vt:lpstr>
      <vt:lpstr>Prezentacja programu PowerPoint</vt:lpstr>
      <vt:lpstr>Prezentacja programu PowerPoint</vt:lpstr>
      <vt:lpstr>Prezentacja programu PowerPoint</vt:lpstr>
      <vt:lpstr>Płynność finansowa  jako cel krótkookresowy funkcjonowania przedsiębiorstw </vt:lpstr>
      <vt:lpstr>Prezentacja programu PowerPoint</vt:lpstr>
      <vt:lpstr>Prezentacja programu PowerPoint</vt:lpstr>
      <vt:lpstr>Prezentacja programu PowerPoint</vt:lpstr>
      <vt:lpstr>Wskaźnik statyczne płynności</vt:lpstr>
      <vt:lpstr>Prezentacja programu PowerPoint</vt:lpstr>
      <vt:lpstr>Prezentacja programu PowerPoint</vt:lpstr>
      <vt:lpstr>W ujęciu bilansowym sposoby przywrócenia równowagi finansowej sprowadzają się do:</vt:lpstr>
      <vt:lpstr>Wskaźnik sprawności działania</vt:lpstr>
      <vt:lpstr>Zarządzanie cyklem operacyjnym</vt:lpstr>
      <vt:lpstr>Przepływy finansowe  FCFE, FCFF</vt:lpstr>
      <vt:lpstr>Wartość przedsiębiorstwa  jak cel strategiczny  w obszarze finansów </vt:lpstr>
      <vt:lpstr>Kategorie wartości przedsiębiorstwa </vt:lpstr>
      <vt:lpstr>Ewolucja kierunków zarządzania strategicznego  </vt:lpstr>
      <vt:lpstr>Koncepcja góry lodowej w kontekście dostrzegania  przez interesariuszy czynników generowania wartości. </vt:lpstr>
      <vt:lpstr>Metody i mierniki wartości przedsiębiorstwa </vt:lpstr>
      <vt:lpstr>Mierniki kreowania wartości w świetle koncepcji VBM </vt:lpstr>
      <vt:lpstr>ROIC &gt; WACC EVA=[ROIC-WACC]*IC</vt:lpstr>
      <vt:lpstr>Ekonomiczna Wartość Dodana   EVA=[EBIT (1-T)]-[WACC*IC]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Controlling i rachunkowość zarządcza w przedsiębiorstwie</dc:title>
  <dc:creator>Arek Kustra</dc:creator>
  <cp:lastModifiedBy>AREK</cp:lastModifiedBy>
  <cp:revision>108</cp:revision>
  <dcterms:created xsi:type="dcterms:W3CDTF">2007-01-26T10:40:20Z</dcterms:created>
  <dcterms:modified xsi:type="dcterms:W3CDTF">2015-03-22T16:21:48Z</dcterms:modified>
</cp:coreProperties>
</file>