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6" r:id="rId2"/>
    <p:sldId id="315" r:id="rId3"/>
    <p:sldId id="332" r:id="rId4"/>
    <p:sldId id="361" r:id="rId5"/>
    <p:sldId id="355" r:id="rId6"/>
    <p:sldId id="357" r:id="rId7"/>
    <p:sldId id="362" r:id="rId8"/>
    <p:sldId id="356" r:id="rId9"/>
    <p:sldId id="358" r:id="rId10"/>
    <p:sldId id="359" r:id="rId11"/>
    <p:sldId id="323" r:id="rId12"/>
    <p:sldId id="333" r:id="rId13"/>
    <p:sldId id="335" r:id="rId14"/>
    <p:sldId id="336" r:id="rId15"/>
    <p:sldId id="337" r:id="rId16"/>
    <p:sldId id="340" r:id="rId17"/>
    <p:sldId id="338" r:id="rId18"/>
    <p:sldId id="339" r:id="rId19"/>
    <p:sldId id="341" r:id="rId20"/>
    <p:sldId id="364" r:id="rId21"/>
    <p:sldId id="366" r:id="rId22"/>
    <p:sldId id="367" r:id="rId23"/>
    <p:sldId id="368" r:id="rId24"/>
    <p:sldId id="369" r:id="rId25"/>
    <p:sldId id="370" r:id="rId26"/>
    <p:sldId id="372" r:id="rId27"/>
    <p:sldId id="373" r:id="rId28"/>
    <p:sldId id="314" r:id="rId29"/>
  </p:sldIdLst>
  <p:sldSz cx="9144000" cy="6858000" type="screen4x3"/>
  <p:notesSz cx="6881813" cy="9167813"/>
  <p:defaultTextStyle>
    <a:defPPr>
      <a:defRPr lang="pl-PL"/>
    </a:defPPr>
    <a:lvl1pPr algn="l" rtl="0" fontAlgn="base">
      <a:spcBef>
        <a:spcPct val="0"/>
      </a:spcBef>
      <a:spcAft>
        <a:spcPct val="0"/>
      </a:spcAft>
      <a:defRPr sz="2800" kern="1200">
        <a:solidFill>
          <a:schemeClr val="tx1"/>
        </a:solidFill>
        <a:latin typeface="Arial" charset="0"/>
        <a:ea typeface="+mn-ea"/>
        <a:cs typeface="+mn-cs"/>
      </a:defRPr>
    </a:lvl1pPr>
    <a:lvl2pPr marL="457200" algn="l" rtl="0" fontAlgn="base">
      <a:spcBef>
        <a:spcPct val="0"/>
      </a:spcBef>
      <a:spcAft>
        <a:spcPct val="0"/>
      </a:spcAft>
      <a:defRPr sz="2800" kern="1200">
        <a:solidFill>
          <a:schemeClr val="tx1"/>
        </a:solidFill>
        <a:latin typeface="Arial" charset="0"/>
        <a:ea typeface="+mn-ea"/>
        <a:cs typeface="+mn-cs"/>
      </a:defRPr>
    </a:lvl2pPr>
    <a:lvl3pPr marL="914400" algn="l" rtl="0" fontAlgn="base">
      <a:spcBef>
        <a:spcPct val="0"/>
      </a:spcBef>
      <a:spcAft>
        <a:spcPct val="0"/>
      </a:spcAft>
      <a:defRPr sz="2800" kern="1200">
        <a:solidFill>
          <a:schemeClr val="tx1"/>
        </a:solidFill>
        <a:latin typeface="Arial" charset="0"/>
        <a:ea typeface="+mn-ea"/>
        <a:cs typeface="+mn-cs"/>
      </a:defRPr>
    </a:lvl3pPr>
    <a:lvl4pPr marL="1371600" algn="l" rtl="0" fontAlgn="base">
      <a:spcBef>
        <a:spcPct val="0"/>
      </a:spcBef>
      <a:spcAft>
        <a:spcPct val="0"/>
      </a:spcAft>
      <a:defRPr sz="2800" kern="1200">
        <a:solidFill>
          <a:schemeClr val="tx1"/>
        </a:solidFill>
        <a:latin typeface="Arial" charset="0"/>
        <a:ea typeface="+mn-ea"/>
        <a:cs typeface="+mn-cs"/>
      </a:defRPr>
    </a:lvl4pPr>
    <a:lvl5pPr marL="1828800" algn="l" rtl="0" fontAlgn="base">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E4E42"/>
    <a:srgbClr val="AF6551"/>
    <a:srgbClr val="907070"/>
    <a:srgbClr val="897D77"/>
    <a:srgbClr val="04FC86"/>
    <a:srgbClr val="92FC04"/>
    <a:srgbClr val="D3FC04"/>
    <a:srgbClr val="D42C2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72" autoAdjust="0"/>
    <p:restoredTop sz="90270" autoAdjust="0"/>
  </p:normalViewPr>
  <p:slideViewPr>
    <p:cSldViewPr>
      <p:cViewPr varScale="1">
        <p:scale>
          <a:sx n="67" d="100"/>
          <a:sy n="67" d="100"/>
        </p:scale>
        <p:origin x="-74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0" d="100"/>
          <a:sy n="50" d="100"/>
        </p:scale>
        <p:origin x="-1266" y="-108"/>
      </p:cViewPr>
      <p:guideLst>
        <p:guide orient="horz" pos="2888"/>
        <p:guide pos="2168"/>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27.wmf"/><Relationship Id="rId4" Type="http://schemas.openxmlformats.org/officeDocument/2006/relationships/image" Target="../media/image34.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7458" name="Rectangle 2"/>
          <p:cNvSpPr>
            <a:spLocks noGrp="1" noChangeArrowheads="1"/>
          </p:cNvSpPr>
          <p:nvPr>
            <p:ph type="hdr" sz="quarter"/>
          </p:nvPr>
        </p:nvSpPr>
        <p:spPr bwMode="auto">
          <a:xfrm>
            <a:off x="0" y="0"/>
            <a:ext cx="2982913" cy="458788"/>
          </a:xfrm>
          <a:prstGeom prst="rect">
            <a:avLst/>
          </a:prstGeom>
          <a:noFill/>
          <a:ln w="9525">
            <a:noFill/>
            <a:miter lim="800000"/>
            <a:headEnd/>
            <a:tailEnd/>
          </a:ln>
          <a:effectLst/>
        </p:spPr>
        <p:txBody>
          <a:bodyPr vert="horz" wrap="square" lIns="91705" tIns="45853" rIns="91705" bIns="45853" numCol="1" anchor="t" anchorCtr="0" compatLnSpc="1">
            <a:prstTxWarp prst="textNoShape">
              <a:avLst/>
            </a:prstTxWarp>
          </a:bodyPr>
          <a:lstStyle>
            <a:lvl1pPr defTabSz="917575" eaLnBrk="0" hangingPunct="0">
              <a:defRPr sz="1200"/>
            </a:lvl1pPr>
          </a:lstStyle>
          <a:p>
            <a:endParaRPr lang="pl-PL"/>
          </a:p>
        </p:txBody>
      </p:sp>
      <p:sp>
        <p:nvSpPr>
          <p:cNvPr id="147459" name="Rectangle 3"/>
          <p:cNvSpPr>
            <a:spLocks noGrp="1" noChangeArrowheads="1"/>
          </p:cNvSpPr>
          <p:nvPr>
            <p:ph type="dt" sz="quarter" idx="1"/>
          </p:nvPr>
        </p:nvSpPr>
        <p:spPr bwMode="auto">
          <a:xfrm>
            <a:off x="3897313" y="0"/>
            <a:ext cx="2982912" cy="458788"/>
          </a:xfrm>
          <a:prstGeom prst="rect">
            <a:avLst/>
          </a:prstGeom>
          <a:noFill/>
          <a:ln w="9525">
            <a:noFill/>
            <a:miter lim="800000"/>
            <a:headEnd/>
            <a:tailEnd/>
          </a:ln>
          <a:effectLst/>
        </p:spPr>
        <p:txBody>
          <a:bodyPr vert="horz" wrap="square" lIns="91705" tIns="45853" rIns="91705" bIns="45853" numCol="1" anchor="t" anchorCtr="0" compatLnSpc="1">
            <a:prstTxWarp prst="textNoShape">
              <a:avLst/>
            </a:prstTxWarp>
          </a:bodyPr>
          <a:lstStyle>
            <a:lvl1pPr algn="r" defTabSz="917575" eaLnBrk="0" hangingPunct="0">
              <a:defRPr sz="1200"/>
            </a:lvl1pPr>
          </a:lstStyle>
          <a:p>
            <a:fld id="{8391DCD2-85FA-46B0-82E8-9658A6B40337}" type="datetimeFigureOut">
              <a:rPr lang="pl-PL"/>
              <a:pPr/>
              <a:t>2012-03-08</a:t>
            </a:fld>
            <a:endParaRPr lang="pl-PL"/>
          </a:p>
        </p:txBody>
      </p:sp>
      <p:sp>
        <p:nvSpPr>
          <p:cNvPr id="147460" name="Rectangle 4"/>
          <p:cNvSpPr>
            <a:spLocks noGrp="1" noChangeArrowheads="1"/>
          </p:cNvSpPr>
          <p:nvPr>
            <p:ph type="ftr" sz="quarter" idx="2"/>
          </p:nvPr>
        </p:nvSpPr>
        <p:spPr bwMode="auto">
          <a:xfrm>
            <a:off x="0" y="8707438"/>
            <a:ext cx="2982913" cy="458787"/>
          </a:xfrm>
          <a:prstGeom prst="rect">
            <a:avLst/>
          </a:prstGeom>
          <a:noFill/>
          <a:ln w="9525">
            <a:noFill/>
            <a:miter lim="800000"/>
            <a:headEnd/>
            <a:tailEnd/>
          </a:ln>
          <a:effectLst/>
        </p:spPr>
        <p:txBody>
          <a:bodyPr vert="horz" wrap="square" lIns="91705" tIns="45853" rIns="91705" bIns="45853" numCol="1" anchor="b" anchorCtr="0" compatLnSpc="1">
            <a:prstTxWarp prst="textNoShape">
              <a:avLst/>
            </a:prstTxWarp>
          </a:bodyPr>
          <a:lstStyle>
            <a:lvl1pPr defTabSz="917575" eaLnBrk="0" hangingPunct="0">
              <a:defRPr sz="1200"/>
            </a:lvl1pPr>
          </a:lstStyle>
          <a:p>
            <a:endParaRPr lang="pl-PL"/>
          </a:p>
        </p:txBody>
      </p:sp>
      <p:sp>
        <p:nvSpPr>
          <p:cNvPr id="147461" name="Rectangle 5"/>
          <p:cNvSpPr>
            <a:spLocks noGrp="1" noChangeArrowheads="1"/>
          </p:cNvSpPr>
          <p:nvPr>
            <p:ph type="sldNum" sz="quarter" idx="3"/>
          </p:nvPr>
        </p:nvSpPr>
        <p:spPr bwMode="auto">
          <a:xfrm>
            <a:off x="3897313" y="8707438"/>
            <a:ext cx="2982912" cy="458787"/>
          </a:xfrm>
          <a:prstGeom prst="rect">
            <a:avLst/>
          </a:prstGeom>
          <a:noFill/>
          <a:ln w="9525">
            <a:noFill/>
            <a:miter lim="800000"/>
            <a:headEnd/>
            <a:tailEnd/>
          </a:ln>
          <a:effectLst/>
        </p:spPr>
        <p:txBody>
          <a:bodyPr vert="horz" wrap="square" lIns="91705" tIns="45853" rIns="91705" bIns="45853" numCol="1" anchor="b" anchorCtr="0" compatLnSpc="1">
            <a:prstTxWarp prst="textNoShape">
              <a:avLst/>
            </a:prstTxWarp>
          </a:bodyPr>
          <a:lstStyle>
            <a:lvl1pPr algn="r" defTabSz="917575" eaLnBrk="0" hangingPunct="0">
              <a:defRPr sz="1200"/>
            </a:lvl1pPr>
          </a:lstStyle>
          <a:p>
            <a:fld id="{F5FE5E25-A24E-4E03-9DF2-3D00B61CC032}" type="slidenum">
              <a:rPr lang="pl-PL"/>
              <a:pPr/>
              <a:t>‹#›</a:t>
            </a:fld>
            <a:endParaRPr lang="pl-PL"/>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82913" cy="458788"/>
          </a:xfrm>
          <a:prstGeom prst="rect">
            <a:avLst/>
          </a:prstGeom>
          <a:noFill/>
          <a:ln w="9525">
            <a:noFill/>
            <a:miter lim="800000"/>
            <a:headEnd/>
            <a:tailEnd/>
          </a:ln>
        </p:spPr>
        <p:txBody>
          <a:bodyPr vert="horz" wrap="square" lIns="91705" tIns="45853" rIns="91705" bIns="45853" numCol="1" anchor="t" anchorCtr="0" compatLnSpc="1">
            <a:prstTxWarp prst="textNoShape">
              <a:avLst/>
            </a:prstTxWarp>
          </a:bodyPr>
          <a:lstStyle>
            <a:lvl1pPr defTabSz="917575" eaLnBrk="0" hangingPunct="0">
              <a:defRPr sz="1200"/>
            </a:lvl1pPr>
          </a:lstStyle>
          <a:p>
            <a:endParaRPr lang="en-US"/>
          </a:p>
        </p:txBody>
      </p:sp>
      <p:sp>
        <p:nvSpPr>
          <p:cNvPr id="34819" name="Rectangle 3"/>
          <p:cNvSpPr>
            <a:spLocks noGrp="1" noChangeArrowheads="1"/>
          </p:cNvSpPr>
          <p:nvPr>
            <p:ph type="dt" idx="1"/>
          </p:nvPr>
        </p:nvSpPr>
        <p:spPr bwMode="auto">
          <a:xfrm>
            <a:off x="3897313" y="0"/>
            <a:ext cx="2982912" cy="458788"/>
          </a:xfrm>
          <a:prstGeom prst="rect">
            <a:avLst/>
          </a:prstGeom>
          <a:noFill/>
          <a:ln w="9525">
            <a:noFill/>
            <a:miter lim="800000"/>
            <a:headEnd/>
            <a:tailEnd/>
          </a:ln>
        </p:spPr>
        <p:txBody>
          <a:bodyPr vert="horz" wrap="square" lIns="91705" tIns="45853" rIns="91705" bIns="45853" numCol="1" anchor="t" anchorCtr="0" compatLnSpc="1">
            <a:prstTxWarp prst="textNoShape">
              <a:avLst/>
            </a:prstTxWarp>
          </a:bodyPr>
          <a:lstStyle>
            <a:lvl1pPr algn="r" defTabSz="917575" eaLnBrk="0" hangingPunct="0">
              <a:defRPr sz="1200"/>
            </a:lvl1pPr>
          </a:lstStyle>
          <a:p>
            <a:fld id="{A31241A5-6F35-432F-8BC6-E3C607EC53DC}" type="datetimeFigureOut">
              <a:rPr lang="pl-PL"/>
              <a:pPr/>
              <a:t>2012-03-08</a:t>
            </a:fld>
            <a:endParaRPr lang="pl-PL"/>
          </a:p>
        </p:txBody>
      </p:sp>
      <p:sp>
        <p:nvSpPr>
          <p:cNvPr id="26628" name="Rectangle 4"/>
          <p:cNvSpPr>
            <a:spLocks noRot="1" noChangeArrowheads="1" noTextEdit="1"/>
          </p:cNvSpPr>
          <p:nvPr>
            <p:ph type="sldImg" idx="2"/>
          </p:nvPr>
        </p:nvSpPr>
        <p:spPr bwMode="auto">
          <a:xfrm>
            <a:off x="1149350" y="687388"/>
            <a:ext cx="4584700" cy="3438525"/>
          </a:xfrm>
          <a:prstGeom prst="rect">
            <a:avLst/>
          </a:prstGeom>
          <a:noFill/>
          <a:ln w="9525">
            <a:solidFill>
              <a:srgbClr val="000000"/>
            </a:solidFill>
            <a:miter lim="800000"/>
            <a:headEnd/>
            <a:tailEnd/>
          </a:ln>
        </p:spPr>
      </p:sp>
      <p:sp>
        <p:nvSpPr>
          <p:cNvPr id="34821" name="Rectangle 5"/>
          <p:cNvSpPr>
            <a:spLocks noGrp="1" noChangeArrowheads="1"/>
          </p:cNvSpPr>
          <p:nvPr>
            <p:ph type="body" sz="quarter" idx="3"/>
          </p:nvPr>
        </p:nvSpPr>
        <p:spPr bwMode="auto">
          <a:xfrm>
            <a:off x="688975" y="4354513"/>
            <a:ext cx="5505450" cy="4125912"/>
          </a:xfrm>
          <a:prstGeom prst="rect">
            <a:avLst/>
          </a:prstGeom>
          <a:noFill/>
          <a:ln w="9525">
            <a:noFill/>
            <a:miter lim="800000"/>
            <a:headEnd/>
            <a:tailEnd/>
          </a:ln>
        </p:spPr>
        <p:txBody>
          <a:bodyPr vert="horz" wrap="square" lIns="91705" tIns="45853" rIns="91705" bIns="45853" numCol="1" anchor="t" anchorCtr="0" compatLnSpc="1">
            <a:prstTxWarp prst="textNoShape">
              <a:avLst/>
            </a:prstTxWarp>
          </a:bodyPr>
          <a:lstStyle/>
          <a:p>
            <a:pPr lvl="0"/>
            <a:r>
              <a:rPr lang="pl-PL" noProof="0" smtClean="0"/>
              <a:t>Kliknij, aby edytować style wzorca tekstu</a:t>
            </a:r>
          </a:p>
          <a:p>
            <a:pPr lvl="1"/>
            <a:r>
              <a:rPr lang="pl-PL" noProof="0" smtClean="0"/>
              <a:t>Drugi poziom</a:t>
            </a:r>
          </a:p>
          <a:p>
            <a:pPr lvl="2"/>
            <a:r>
              <a:rPr lang="pl-PL" noProof="0" smtClean="0"/>
              <a:t>Trzeci poziom</a:t>
            </a:r>
          </a:p>
          <a:p>
            <a:pPr lvl="3"/>
            <a:r>
              <a:rPr lang="pl-PL" noProof="0" smtClean="0"/>
              <a:t>Czwarty poziom</a:t>
            </a:r>
          </a:p>
          <a:p>
            <a:pPr lvl="4"/>
            <a:r>
              <a:rPr lang="pl-PL" noProof="0" smtClean="0"/>
              <a:t>Piąty poziom</a:t>
            </a:r>
          </a:p>
        </p:txBody>
      </p:sp>
      <p:sp>
        <p:nvSpPr>
          <p:cNvPr id="34822" name="Rectangle 6"/>
          <p:cNvSpPr>
            <a:spLocks noGrp="1" noChangeArrowheads="1"/>
          </p:cNvSpPr>
          <p:nvPr>
            <p:ph type="ftr" sz="quarter" idx="4"/>
          </p:nvPr>
        </p:nvSpPr>
        <p:spPr bwMode="auto">
          <a:xfrm>
            <a:off x="0" y="8707438"/>
            <a:ext cx="2982913" cy="458787"/>
          </a:xfrm>
          <a:prstGeom prst="rect">
            <a:avLst/>
          </a:prstGeom>
          <a:noFill/>
          <a:ln w="9525">
            <a:noFill/>
            <a:miter lim="800000"/>
            <a:headEnd/>
            <a:tailEnd/>
          </a:ln>
        </p:spPr>
        <p:txBody>
          <a:bodyPr vert="horz" wrap="square" lIns="91705" tIns="45853" rIns="91705" bIns="45853" numCol="1" anchor="b" anchorCtr="0" compatLnSpc="1">
            <a:prstTxWarp prst="textNoShape">
              <a:avLst/>
            </a:prstTxWarp>
          </a:bodyPr>
          <a:lstStyle>
            <a:lvl1pPr defTabSz="917575" eaLnBrk="0" hangingPunct="0">
              <a:defRPr sz="1200"/>
            </a:lvl1pPr>
          </a:lstStyle>
          <a:p>
            <a:endParaRPr lang="en-US"/>
          </a:p>
        </p:txBody>
      </p:sp>
      <p:sp>
        <p:nvSpPr>
          <p:cNvPr id="34823" name="Rectangle 7"/>
          <p:cNvSpPr>
            <a:spLocks noGrp="1" noChangeArrowheads="1"/>
          </p:cNvSpPr>
          <p:nvPr>
            <p:ph type="sldNum" sz="quarter" idx="5"/>
          </p:nvPr>
        </p:nvSpPr>
        <p:spPr bwMode="auto">
          <a:xfrm>
            <a:off x="3897313" y="8707438"/>
            <a:ext cx="2982912" cy="458787"/>
          </a:xfrm>
          <a:prstGeom prst="rect">
            <a:avLst/>
          </a:prstGeom>
          <a:noFill/>
          <a:ln w="9525">
            <a:noFill/>
            <a:miter lim="800000"/>
            <a:headEnd/>
            <a:tailEnd/>
          </a:ln>
        </p:spPr>
        <p:txBody>
          <a:bodyPr vert="horz" wrap="square" lIns="91705" tIns="45853" rIns="91705" bIns="45853" numCol="1" anchor="b" anchorCtr="0" compatLnSpc="1">
            <a:prstTxWarp prst="textNoShape">
              <a:avLst/>
            </a:prstTxWarp>
          </a:bodyPr>
          <a:lstStyle>
            <a:lvl1pPr algn="r" defTabSz="917575" eaLnBrk="0" hangingPunct="0">
              <a:defRPr sz="1200"/>
            </a:lvl1pPr>
          </a:lstStyle>
          <a:p>
            <a:fld id="{3FCEC351-38DF-4C11-9D08-4E5F1E828514}" type="slidenum">
              <a:rPr lang="pl-PL"/>
              <a:pPr/>
              <a:t>‹#›</a:t>
            </a:fld>
            <a:endParaRPr lang="pl-P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Rot="1" noChangeArrowheads="1" noTextEdit="1"/>
          </p:cNvSpPr>
          <p:nvPr>
            <p:ph type="sldImg"/>
          </p:nvPr>
        </p:nvSpPr>
        <p:spPr>
          <a:ln/>
        </p:spPr>
      </p:sp>
      <p:sp>
        <p:nvSpPr>
          <p:cNvPr id="27651"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Rot="1" noChangeArrowheads="1" noTextEdit="1"/>
          </p:cNvSpPr>
          <p:nvPr>
            <p:ph type="sldImg"/>
          </p:nvPr>
        </p:nvSpPr>
        <p:spPr>
          <a:ln/>
        </p:spPr>
      </p:sp>
      <p:sp>
        <p:nvSpPr>
          <p:cNvPr id="121859"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Rot="1" noChangeArrowheads="1" noTextEdit="1"/>
          </p:cNvSpPr>
          <p:nvPr>
            <p:ph type="sldImg"/>
          </p:nvPr>
        </p:nvSpPr>
        <p:spPr>
          <a:ln/>
        </p:spPr>
      </p:sp>
      <p:sp>
        <p:nvSpPr>
          <p:cNvPr id="122883"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Rot="1" noChangeArrowheads="1" noTextEdit="1"/>
          </p:cNvSpPr>
          <p:nvPr>
            <p:ph type="sldImg"/>
          </p:nvPr>
        </p:nvSpPr>
        <p:spPr>
          <a:ln/>
        </p:spPr>
      </p:sp>
      <p:sp>
        <p:nvSpPr>
          <p:cNvPr id="123907"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Rot="1" noChangeArrowheads="1" noTextEdit="1"/>
          </p:cNvSpPr>
          <p:nvPr>
            <p:ph type="sldImg"/>
          </p:nvPr>
        </p:nvSpPr>
        <p:spPr>
          <a:ln/>
        </p:spPr>
      </p:sp>
      <p:sp>
        <p:nvSpPr>
          <p:cNvPr id="124931"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Rot="1" noChangeArrowheads="1" noTextEdit="1"/>
          </p:cNvSpPr>
          <p:nvPr>
            <p:ph type="sldImg"/>
          </p:nvPr>
        </p:nvSpPr>
        <p:spPr>
          <a:ln/>
        </p:spPr>
      </p:sp>
      <p:sp>
        <p:nvSpPr>
          <p:cNvPr id="125955"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Rot="1" noChangeArrowheads="1" noTextEdit="1"/>
          </p:cNvSpPr>
          <p:nvPr>
            <p:ph type="sldImg"/>
          </p:nvPr>
        </p:nvSpPr>
        <p:spPr>
          <a:ln/>
        </p:spPr>
      </p:sp>
      <p:sp>
        <p:nvSpPr>
          <p:cNvPr id="126979"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Rot="1" noChangeArrowheads="1" noTextEdit="1"/>
          </p:cNvSpPr>
          <p:nvPr>
            <p:ph type="sldImg"/>
          </p:nvPr>
        </p:nvSpPr>
        <p:spPr>
          <a:ln/>
        </p:spPr>
      </p:sp>
      <p:sp>
        <p:nvSpPr>
          <p:cNvPr id="128003"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Rot="1" noChangeArrowheads="1" noTextEdit="1"/>
          </p:cNvSpPr>
          <p:nvPr>
            <p:ph type="sldImg"/>
          </p:nvPr>
        </p:nvSpPr>
        <p:spPr>
          <a:ln/>
        </p:spPr>
      </p:sp>
      <p:sp>
        <p:nvSpPr>
          <p:cNvPr id="129027"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Rot="1" noChangeArrowheads="1" noTextEdit="1"/>
          </p:cNvSpPr>
          <p:nvPr>
            <p:ph type="sldImg"/>
          </p:nvPr>
        </p:nvSpPr>
        <p:spPr>
          <a:ln/>
        </p:spPr>
      </p:sp>
      <p:sp>
        <p:nvSpPr>
          <p:cNvPr id="134147"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Ro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Rot="1" noChangeArrowheads="1" noTextEdit="1"/>
          </p:cNvSpPr>
          <p:nvPr>
            <p:ph type="sldImg"/>
          </p:nvPr>
        </p:nvSpPr>
        <p:spPr>
          <a:ln/>
        </p:spPr>
      </p:sp>
      <p:sp>
        <p:nvSpPr>
          <p:cNvPr id="114691"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Rot="1" noChangeArrowheads="1" noTextEdit="1"/>
          </p:cNvSpPr>
          <p:nvPr>
            <p:ph type="sldImg"/>
          </p:nvPr>
        </p:nvSpPr>
        <p:spPr>
          <a:ln/>
        </p:spPr>
      </p:sp>
      <p:sp>
        <p:nvSpPr>
          <p:cNvPr id="131075"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Rot="1" noChangeArrowheads="1" noTextEdit="1"/>
          </p:cNvSpPr>
          <p:nvPr>
            <p:ph type="sldImg"/>
          </p:nvPr>
        </p:nvSpPr>
        <p:spPr>
          <a:ln/>
        </p:spPr>
      </p:sp>
      <p:sp>
        <p:nvSpPr>
          <p:cNvPr id="133123"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Rot="1" noChangeArrowheads="1" noTextEdit="1"/>
          </p:cNvSpPr>
          <p:nvPr>
            <p:ph type="sldImg"/>
          </p:nvPr>
        </p:nvSpPr>
        <p:spPr>
          <a:ln/>
        </p:spPr>
      </p:sp>
      <p:sp>
        <p:nvSpPr>
          <p:cNvPr id="152579"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Rot="1" noChangeArrowheads="1" noTextEdit="1"/>
          </p:cNvSpPr>
          <p:nvPr>
            <p:ph type="sldImg"/>
          </p:nvPr>
        </p:nvSpPr>
        <p:spPr>
          <a:ln/>
        </p:spPr>
      </p:sp>
      <p:sp>
        <p:nvSpPr>
          <p:cNvPr id="154627"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Rot="1" noChangeArrowheads="1" noTextEdit="1"/>
          </p:cNvSpPr>
          <p:nvPr>
            <p:ph type="sldImg"/>
          </p:nvPr>
        </p:nvSpPr>
        <p:spPr>
          <a:ln/>
        </p:spPr>
      </p:sp>
      <p:sp>
        <p:nvSpPr>
          <p:cNvPr id="156675"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Ro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Rot="1" noChangeArrowheads="1" noTextEdit="1"/>
          </p:cNvSpPr>
          <p:nvPr>
            <p:ph type="sldImg"/>
          </p:nvPr>
        </p:nvSpPr>
        <p:spPr>
          <a:ln/>
        </p:spPr>
      </p:sp>
      <p:sp>
        <p:nvSpPr>
          <p:cNvPr id="162819"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Rot="1" noChangeArrowheads="1" noTextEdit="1"/>
          </p:cNvSpPr>
          <p:nvPr>
            <p:ph type="sldImg"/>
          </p:nvPr>
        </p:nvSpPr>
        <p:spPr>
          <a:ln/>
        </p:spPr>
      </p:sp>
      <p:sp>
        <p:nvSpPr>
          <p:cNvPr id="146435"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Ro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Rot="1" noChangeArrowheads="1" noTextEdit="1"/>
          </p:cNvSpPr>
          <p:nvPr>
            <p:ph type="sldImg"/>
          </p:nvPr>
        </p:nvSpPr>
        <p:spPr>
          <a:ln/>
        </p:spPr>
      </p:sp>
      <p:sp>
        <p:nvSpPr>
          <p:cNvPr id="115715"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Rot="1" noChangeArrowheads="1" noTextEdit="1"/>
          </p:cNvSpPr>
          <p:nvPr>
            <p:ph type="sldImg"/>
          </p:nvPr>
        </p:nvSpPr>
        <p:spPr>
          <a:ln/>
        </p:spPr>
      </p:sp>
      <p:sp>
        <p:nvSpPr>
          <p:cNvPr id="116739"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Rot="1" noChangeArrowheads="1" noTextEdit="1"/>
          </p:cNvSpPr>
          <p:nvPr>
            <p:ph type="sldImg"/>
          </p:nvPr>
        </p:nvSpPr>
        <p:spPr>
          <a:ln/>
        </p:spPr>
      </p:sp>
      <p:sp>
        <p:nvSpPr>
          <p:cNvPr id="117763"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Rot="1" noChangeArrowheads="1" noTextEdit="1"/>
          </p:cNvSpPr>
          <p:nvPr>
            <p:ph type="sldImg"/>
          </p:nvPr>
        </p:nvSpPr>
        <p:spPr>
          <a:ln/>
        </p:spPr>
      </p:sp>
      <p:sp>
        <p:nvSpPr>
          <p:cNvPr id="118787"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Rot="1" noChangeArrowheads="1" noTextEdit="1"/>
          </p:cNvSpPr>
          <p:nvPr>
            <p:ph type="sldImg"/>
          </p:nvPr>
        </p:nvSpPr>
        <p:spPr>
          <a:ln/>
        </p:spPr>
      </p:sp>
      <p:sp>
        <p:nvSpPr>
          <p:cNvPr id="119811"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Rot="1" noChangeArrowheads="1" noTextEdit="1"/>
          </p:cNvSpPr>
          <p:nvPr>
            <p:ph type="sldImg"/>
          </p:nvPr>
        </p:nvSpPr>
        <p:spPr>
          <a:ln/>
        </p:spPr>
      </p:sp>
      <p:sp>
        <p:nvSpPr>
          <p:cNvPr id="120835" name="Rectangle 3"/>
          <p:cNvSpPr>
            <a:spLocks noGrp="1" noChangeArrowheads="1"/>
          </p:cNvSpPr>
          <p:nvPr>
            <p:ph type="body" idx="1"/>
          </p:nvPr>
        </p:nvSpPr>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smtClean="0"/>
              <a:t>Kliknij, aby edytować styl wzorca podtytułu</a:t>
            </a:r>
            <a:endParaRPr lang="pl-PL"/>
          </a:p>
        </p:txBody>
      </p:sp>
      <p:sp>
        <p:nvSpPr>
          <p:cNvPr id="4" name="Rectangle 10"/>
          <p:cNvSpPr>
            <a:spLocks noGrp="1" noChangeArrowheads="1"/>
          </p:cNvSpPr>
          <p:nvPr>
            <p:ph type="ftr" sz="quarter" idx="10"/>
          </p:nvPr>
        </p:nvSpPr>
        <p:spPr>
          <a:ln/>
        </p:spPr>
        <p:txBody>
          <a:bodyPr/>
          <a:lstStyle>
            <a:lvl1pPr>
              <a:defRPr/>
            </a:lvl1pPr>
          </a:lstStyle>
          <a:p>
            <a:r>
              <a:rPr lang="en-US" smtClean="0"/>
              <a:t>Modern Physics, summer 2012</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10"/>
          <p:cNvSpPr>
            <a:spLocks noGrp="1" noChangeArrowheads="1"/>
          </p:cNvSpPr>
          <p:nvPr>
            <p:ph type="ftr" sz="quarter" idx="10"/>
          </p:nvPr>
        </p:nvSpPr>
        <p:spPr>
          <a:ln/>
        </p:spPr>
        <p:txBody>
          <a:bodyPr/>
          <a:lstStyle>
            <a:lvl1pPr>
              <a:defRPr/>
            </a:lvl1pPr>
          </a:lstStyle>
          <a:p>
            <a:r>
              <a:rPr lang="en-US" smtClean="0"/>
              <a:t>Modern Physics, summer 2012</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884988" y="476250"/>
            <a:ext cx="1801812" cy="5649913"/>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1476375" y="476250"/>
            <a:ext cx="5256213" cy="5649913"/>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10"/>
          <p:cNvSpPr>
            <a:spLocks noGrp="1" noChangeArrowheads="1"/>
          </p:cNvSpPr>
          <p:nvPr>
            <p:ph type="ftr" sz="quarter" idx="10"/>
          </p:nvPr>
        </p:nvSpPr>
        <p:spPr>
          <a:ln/>
        </p:spPr>
        <p:txBody>
          <a:bodyPr/>
          <a:lstStyle>
            <a:lvl1pPr>
              <a:defRPr/>
            </a:lvl1pPr>
          </a:lstStyle>
          <a:p>
            <a:r>
              <a:rPr lang="en-US" smtClean="0"/>
              <a:t>Modern Physics, summer 2012</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ytuł i 4 elementy zawartości">
    <p:spTree>
      <p:nvGrpSpPr>
        <p:cNvPr id="1" name=""/>
        <p:cNvGrpSpPr/>
        <p:nvPr/>
      </p:nvGrpSpPr>
      <p:grpSpPr>
        <a:xfrm>
          <a:off x="0" y="0"/>
          <a:ext cx="0" cy="0"/>
          <a:chOff x="0" y="0"/>
          <a:chExt cx="0" cy="0"/>
        </a:xfrm>
      </p:grpSpPr>
      <p:sp>
        <p:nvSpPr>
          <p:cNvPr id="2" name="Tytuł 1"/>
          <p:cNvSpPr>
            <a:spLocks noGrp="1"/>
          </p:cNvSpPr>
          <p:nvPr>
            <p:ph type="title" sz="quarter"/>
          </p:nvPr>
        </p:nvSpPr>
        <p:spPr>
          <a:xfrm>
            <a:off x="1476375" y="476250"/>
            <a:ext cx="7210425" cy="941388"/>
          </a:xfrm>
        </p:spPr>
        <p:txBody>
          <a:bodyPr/>
          <a:lstStyle/>
          <a:p>
            <a:r>
              <a:rPr lang="pl-PL" smtClean="0"/>
              <a:t>Kliknij, aby edytować styl</a:t>
            </a:r>
            <a:endParaRPr lang="pl-PL"/>
          </a:p>
        </p:txBody>
      </p:sp>
      <p:sp>
        <p:nvSpPr>
          <p:cNvPr id="3" name="Symbol zastępczy zawartości 2"/>
          <p:cNvSpPr>
            <a:spLocks noGrp="1"/>
          </p:cNvSpPr>
          <p:nvPr>
            <p:ph sz="quarter" idx="1"/>
          </p:nvPr>
        </p:nvSpPr>
        <p:spPr>
          <a:xfrm>
            <a:off x="1476375" y="1628775"/>
            <a:ext cx="3529013" cy="21717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quarter" idx="2"/>
          </p:nvPr>
        </p:nvSpPr>
        <p:spPr>
          <a:xfrm>
            <a:off x="5157788" y="1628775"/>
            <a:ext cx="3529012" cy="21717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zawartości 4"/>
          <p:cNvSpPr>
            <a:spLocks noGrp="1"/>
          </p:cNvSpPr>
          <p:nvPr>
            <p:ph sz="quarter" idx="3"/>
          </p:nvPr>
        </p:nvSpPr>
        <p:spPr>
          <a:xfrm>
            <a:off x="1476375" y="3952875"/>
            <a:ext cx="3529013" cy="21732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zawartości 5"/>
          <p:cNvSpPr>
            <a:spLocks noGrp="1"/>
          </p:cNvSpPr>
          <p:nvPr>
            <p:ph sz="quarter" idx="4"/>
          </p:nvPr>
        </p:nvSpPr>
        <p:spPr>
          <a:xfrm>
            <a:off x="5157788" y="3952875"/>
            <a:ext cx="3529012" cy="21732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Rectangle 10"/>
          <p:cNvSpPr>
            <a:spLocks noGrp="1" noChangeArrowheads="1"/>
          </p:cNvSpPr>
          <p:nvPr>
            <p:ph type="ftr" sz="quarter" idx="10"/>
          </p:nvPr>
        </p:nvSpPr>
        <p:spPr>
          <a:ln/>
        </p:spPr>
        <p:txBody>
          <a:bodyPr/>
          <a:lstStyle>
            <a:lvl1pPr>
              <a:defRPr/>
            </a:lvl1pPr>
          </a:lstStyle>
          <a:p>
            <a:r>
              <a:rPr lang="en-US" smtClean="0"/>
              <a:t>Modern Physics, summer 2012</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ytuł, zawartość i 2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1476375" y="476250"/>
            <a:ext cx="7210425" cy="941388"/>
          </a:xfrm>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1476375" y="1628775"/>
            <a:ext cx="3529013" cy="44973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quarter" idx="2"/>
          </p:nvPr>
        </p:nvSpPr>
        <p:spPr>
          <a:xfrm>
            <a:off x="5157788" y="1628775"/>
            <a:ext cx="3529012" cy="21717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zawartości 4"/>
          <p:cNvSpPr>
            <a:spLocks noGrp="1"/>
          </p:cNvSpPr>
          <p:nvPr>
            <p:ph sz="quarter" idx="3"/>
          </p:nvPr>
        </p:nvSpPr>
        <p:spPr>
          <a:xfrm>
            <a:off x="5157788" y="3952875"/>
            <a:ext cx="3529012" cy="21732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Rectangle 10"/>
          <p:cNvSpPr>
            <a:spLocks noGrp="1" noChangeArrowheads="1"/>
          </p:cNvSpPr>
          <p:nvPr>
            <p:ph type="ftr" sz="quarter" idx="10"/>
          </p:nvPr>
        </p:nvSpPr>
        <p:spPr>
          <a:ln/>
        </p:spPr>
        <p:txBody>
          <a:bodyPr/>
          <a:lstStyle>
            <a:lvl1pPr>
              <a:defRPr/>
            </a:lvl1pPr>
          </a:lstStyle>
          <a:p>
            <a:r>
              <a:rPr lang="en-US" smtClean="0"/>
              <a:t>Modern Physics, summer 2012</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Zawartość">
    <p:spTree>
      <p:nvGrpSpPr>
        <p:cNvPr id="1" name=""/>
        <p:cNvGrpSpPr/>
        <p:nvPr/>
      </p:nvGrpSpPr>
      <p:grpSpPr>
        <a:xfrm>
          <a:off x="0" y="0"/>
          <a:ext cx="0" cy="0"/>
          <a:chOff x="0" y="0"/>
          <a:chExt cx="0" cy="0"/>
        </a:xfrm>
      </p:grpSpPr>
      <p:sp>
        <p:nvSpPr>
          <p:cNvPr id="2" name="Symbol zastępczy zawartości 1"/>
          <p:cNvSpPr>
            <a:spLocks noGrp="1"/>
          </p:cNvSpPr>
          <p:nvPr>
            <p:ph/>
          </p:nvPr>
        </p:nvSpPr>
        <p:spPr>
          <a:xfrm>
            <a:off x="1476375" y="476250"/>
            <a:ext cx="7210425" cy="5649913"/>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3" name="Symbol zastępczy stopki 2"/>
          <p:cNvSpPr>
            <a:spLocks noGrp="1"/>
          </p:cNvSpPr>
          <p:nvPr>
            <p:ph type="ftr" sz="quarter" idx="10"/>
          </p:nvPr>
        </p:nvSpPr>
        <p:spPr>
          <a:xfrm>
            <a:off x="0" y="6619875"/>
            <a:ext cx="3752850" cy="476250"/>
          </a:xfrm>
        </p:spPr>
        <p:txBody>
          <a:bodyPr/>
          <a:lstStyle>
            <a:lvl1pPr>
              <a:defRPr/>
            </a:lvl1pPr>
          </a:lstStyle>
          <a:p>
            <a:r>
              <a:rPr lang="en-US" smtClean="0"/>
              <a:t>Modern Physics, summer 2012</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10"/>
          <p:cNvSpPr>
            <a:spLocks noGrp="1" noChangeArrowheads="1"/>
          </p:cNvSpPr>
          <p:nvPr>
            <p:ph type="ftr" sz="quarter" idx="10"/>
          </p:nvPr>
        </p:nvSpPr>
        <p:spPr>
          <a:ln/>
        </p:spPr>
        <p:txBody>
          <a:bodyPr/>
          <a:lstStyle>
            <a:lvl1pPr>
              <a:defRPr/>
            </a:lvl1pPr>
          </a:lstStyle>
          <a:p>
            <a:r>
              <a:rPr lang="en-US" smtClean="0"/>
              <a:t>Modern Physics, summer 2012</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
        <p:nvSpPr>
          <p:cNvPr id="4" name="Rectangle 10"/>
          <p:cNvSpPr>
            <a:spLocks noGrp="1" noChangeArrowheads="1"/>
          </p:cNvSpPr>
          <p:nvPr>
            <p:ph type="ftr" sz="quarter" idx="10"/>
          </p:nvPr>
        </p:nvSpPr>
        <p:spPr>
          <a:ln/>
        </p:spPr>
        <p:txBody>
          <a:bodyPr/>
          <a:lstStyle>
            <a:lvl1pPr>
              <a:defRPr/>
            </a:lvl1pPr>
          </a:lstStyle>
          <a:p>
            <a:r>
              <a:rPr lang="en-US" smtClean="0"/>
              <a:t>Modern Physics, summer 2012</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1476375" y="1628775"/>
            <a:ext cx="3529013" cy="4497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5157788" y="1628775"/>
            <a:ext cx="3529012" cy="4497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10"/>
          <p:cNvSpPr>
            <a:spLocks noGrp="1" noChangeArrowheads="1"/>
          </p:cNvSpPr>
          <p:nvPr>
            <p:ph type="ftr" sz="quarter" idx="10"/>
          </p:nvPr>
        </p:nvSpPr>
        <p:spPr>
          <a:ln/>
        </p:spPr>
        <p:txBody>
          <a:bodyPr/>
          <a:lstStyle>
            <a:lvl1pPr>
              <a:defRPr/>
            </a:lvl1pPr>
          </a:lstStyle>
          <a:p>
            <a:r>
              <a:rPr lang="en-US" smtClean="0"/>
              <a:t>Modern Physics, summer 2012</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Rectangle 10"/>
          <p:cNvSpPr>
            <a:spLocks noGrp="1" noChangeArrowheads="1"/>
          </p:cNvSpPr>
          <p:nvPr>
            <p:ph type="ftr" sz="quarter" idx="10"/>
          </p:nvPr>
        </p:nvSpPr>
        <p:spPr>
          <a:ln/>
        </p:spPr>
        <p:txBody>
          <a:bodyPr/>
          <a:lstStyle>
            <a:lvl1pPr>
              <a:defRPr/>
            </a:lvl1pPr>
          </a:lstStyle>
          <a:p>
            <a:r>
              <a:rPr lang="en-US" smtClean="0"/>
              <a:t>Modern Physics, summer 2012</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Rectangle 10"/>
          <p:cNvSpPr>
            <a:spLocks noGrp="1" noChangeArrowheads="1"/>
          </p:cNvSpPr>
          <p:nvPr>
            <p:ph type="ftr" sz="quarter" idx="10"/>
          </p:nvPr>
        </p:nvSpPr>
        <p:spPr>
          <a:ln/>
        </p:spPr>
        <p:txBody>
          <a:bodyPr/>
          <a:lstStyle>
            <a:lvl1pPr>
              <a:defRPr/>
            </a:lvl1pPr>
          </a:lstStyle>
          <a:p>
            <a:r>
              <a:rPr lang="en-US" smtClean="0"/>
              <a:t>Modern Physics, summer 2012</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10"/>
          <p:cNvSpPr>
            <a:spLocks noGrp="1" noChangeArrowheads="1"/>
          </p:cNvSpPr>
          <p:nvPr>
            <p:ph type="ftr" sz="quarter" idx="10"/>
          </p:nvPr>
        </p:nvSpPr>
        <p:spPr>
          <a:ln/>
        </p:spPr>
        <p:txBody>
          <a:bodyPr/>
          <a:lstStyle>
            <a:lvl1pPr>
              <a:defRPr/>
            </a:lvl1pPr>
          </a:lstStyle>
          <a:p>
            <a:r>
              <a:rPr lang="en-US" smtClean="0"/>
              <a:t>Modern Physics, summer 2012</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10"/>
          <p:cNvSpPr>
            <a:spLocks noGrp="1" noChangeArrowheads="1"/>
          </p:cNvSpPr>
          <p:nvPr>
            <p:ph type="ftr" sz="quarter" idx="10"/>
          </p:nvPr>
        </p:nvSpPr>
        <p:spPr>
          <a:ln/>
        </p:spPr>
        <p:txBody>
          <a:bodyPr/>
          <a:lstStyle>
            <a:lvl1pPr>
              <a:defRPr/>
            </a:lvl1pPr>
          </a:lstStyle>
          <a:p>
            <a:r>
              <a:rPr lang="en-US" smtClean="0"/>
              <a:t>Modern Physics, summer 2012</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smtClean="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10"/>
          <p:cNvSpPr>
            <a:spLocks noGrp="1" noChangeArrowheads="1"/>
          </p:cNvSpPr>
          <p:nvPr>
            <p:ph type="ftr" sz="quarter" idx="10"/>
          </p:nvPr>
        </p:nvSpPr>
        <p:spPr>
          <a:ln/>
        </p:spPr>
        <p:txBody>
          <a:bodyPr/>
          <a:lstStyle>
            <a:lvl1pPr>
              <a:defRPr/>
            </a:lvl1pPr>
          </a:lstStyle>
          <a:p>
            <a:r>
              <a:rPr lang="en-US" smtClean="0"/>
              <a:t>Modern Physics, summer 2012</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cstate="print"/>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1476375" y="476250"/>
            <a:ext cx="7210425" cy="9413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 wzorca tytułu</a:t>
            </a:r>
          </a:p>
        </p:txBody>
      </p:sp>
      <p:sp>
        <p:nvSpPr>
          <p:cNvPr id="11267" name="Rectangle 3"/>
          <p:cNvSpPr>
            <a:spLocks noGrp="1" noChangeArrowheads="1"/>
          </p:cNvSpPr>
          <p:nvPr>
            <p:ph type="body" idx="1"/>
          </p:nvPr>
        </p:nvSpPr>
        <p:spPr bwMode="auto">
          <a:xfrm>
            <a:off x="1476375" y="1628775"/>
            <a:ext cx="7210425" cy="44973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p>
        </p:txBody>
      </p:sp>
      <p:sp>
        <p:nvSpPr>
          <p:cNvPr id="11271" name="Text Box 7"/>
          <p:cNvSpPr txBox="1">
            <a:spLocks noChangeArrowheads="1"/>
          </p:cNvSpPr>
          <p:nvPr userDrawn="1"/>
        </p:nvSpPr>
        <p:spPr bwMode="auto">
          <a:xfrm>
            <a:off x="1042988" y="6669088"/>
            <a:ext cx="2881312" cy="519112"/>
          </a:xfrm>
          <a:prstGeom prst="rect">
            <a:avLst/>
          </a:prstGeom>
          <a:noFill/>
          <a:ln w="9525">
            <a:noFill/>
            <a:miter lim="800000"/>
            <a:headEnd/>
            <a:tailEnd/>
          </a:ln>
          <a:effectLst/>
        </p:spPr>
        <p:txBody>
          <a:bodyPr>
            <a:spAutoFit/>
          </a:bodyPr>
          <a:lstStyle/>
          <a:p>
            <a:pPr>
              <a:spcBef>
                <a:spcPct val="50000"/>
              </a:spcBef>
            </a:pPr>
            <a:endParaRPr lang="en-US"/>
          </a:p>
        </p:txBody>
      </p:sp>
      <p:sp>
        <p:nvSpPr>
          <p:cNvPr id="1030" name="Rectangle 6"/>
          <p:cNvSpPr>
            <a:spLocks noChangeArrowheads="1"/>
          </p:cNvSpPr>
          <p:nvPr/>
        </p:nvSpPr>
        <p:spPr bwMode="auto">
          <a:xfrm>
            <a:off x="7164388" y="6616700"/>
            <a:ext cx="1728787" cy="215900"/>
          </a:xfrm>
          <a:prstGeom prst="rect">
            <a:avLst/>
          </a:prstGeom>
          <a:noFill/>
          <a:ln w="9525">
            <a:noFill/>
            <a:miter lim="800000"/>
            <a:headEnd/>
            <a:tailEnd/>
          </a:ln>
        </p:spPr>
        <p:txBody>
          <a:bodyPr/>
          <a:lstStyle>
            <a:lvl1pPr algn="r">
              <a:defRPr sz="1400" b="1">
                <a:solidFill>
                  <a:schemeClr val="bg1"/>
                </a:solidFill>
                <a:latin typeface="Verdana" pitchFamily="34" charset="0"/>
              </a:defRPr>
            </a:lvl1pPr>
          </a:lstStyle>
          <a:p>
            <a:pPr>
              <a:defRPr/>
            </a:pPr>
            <a:fld id="{00F2C2DA-9CB4-45C3-8329-74121E4F4031}" type="slidenum">
              <a:rPr lang="pl-PL" smtClean="0"/>
              <a:pPr>
                <a:defRPr/>
              </a:pPr>
              <a:t>‹#›</a:t>
            </a:fld>
            <a:endParaRPr lang="pl-PL" smtClean="0"/>
          </a:p>
        </p:txBody>
      </p:sp>
      <p:sp>
        <p:nvSpPr>
          <p:cNvPr id="11274" name="Rectangle 10"/>
          <p:cNvSpPr>
            <a:spLocks noGrp="1" noChangeArrowheads="1"/>
          </p:cNvSpPr>
          <p:nvPr>
            <p:ph type="ftr" sz="quarter" idx="3"/>
          </p:nvPr>
        </p:nvSpPr>
        <p:spPr bwMode="auto">
          <a:xfrm>
            <a:off x="0" y="6619875"/>
            <a:ext cx="37528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chemeClr val="bg1"/>
                </a:solidFill>
              </a:defRPr>
            </a:lvl1pPr>
          </a:lstStyle>
          <a:p>
            <a:r>
              <a:rPr lang="en-US" smtClean="0"/>
              <a:t>Modern Physics, summer 2012</a:t>
            </a: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 id="2147483649" r:id="rId13"/>
    <p:sldLayoutId id="2147483662" r:id="rId14"/>
  </p:sldLayoutIdLst>
  <p:hf sldNum="0" hdr="0" dt="0"/>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Verdana" pitchFamily="34" charset="0"/>
        </a:defRPr>
      </a:lvl2pPr>
      <a:lvl3pPr algn="l" rtl="0" eaLnBrk="0" fontAlgn="base" hangingPunct="0">
        <a:spcBef>
          <a:spcPct val="0"/>
        </a:spcBef>
        <a:spcAft>
          <a:spcPct val="0"/>
        </a:spcAft>
        <a:defRPr sz="2400" b="1">
          <a:solidFill>
            <a:schemeClr val="tx2"/>
          </a:solidFill>
          <a:latin typeface="Verdana" pitchFamily="34" charset="0"/>
        </a:defRPr>
      </a:lvl3pPr>
      <a:lvl4pPr algn="l" rtl="0" eaLnBrk="0" fontAlgn="base" hangingPunct="0">
        <a:spcBef>
          <a:spcPct val="0"/>
        </a:spcBef>
        <a:spcAft>
          <a:spcPct val="0"/>
        </a:spcAft>
        <a:defRPr sz="2400" b="1">
          <a:solidFill>
            <a:schemeClr val="tx2"/>
          </a:solidFill>
          <a:latin typeface="Verdana" pitchFamily="34" charset="0"/>
        </a:defRPr>
      </a:lvl4pPr>
      <a:lvl5pPr algn="l" rtl="0" eaLnBrk="0" fontAlgn="base" hangingPunct="0">
        <a:spcBef>
          <a:spcPct val="0"/>
        </a:spcBef>
        <a:spcAft>
          <a:spcPct val="0"/>
        </a:spcAft>
        <a:defRPr sz="2400" b="1">
          <a:solidFill>
            <a:schemeClr val="tx2"/>
          </a:solidFill>
          <a:latin typeface="Verdana" pitchFamily="34" charset="0"/>
        </a:defRPr>
      </a:lvl5pPr>
      <a:lvl6pPr marL="457200" algn="l" rtl="0" fontAlgn="base">
        <a:spcBef>
          <a:spcPct val="0"/>
        </a:spcBef>
        <a:spcAft>
          <a:spcPct val="0"/>
        </a:spcAft>
        <a:defRPr sz="2400" b="1">
          <a:solidFill>
            <a:schemeClr val="tx2"/>
          </a:solidFill>
          <a:latin typeface="Verdana" pitchFamily="34" charset="0"/>
        </a:defRPr>
      </a:lvl6pPr>
      <a:lvl7pPr marL="914400" algn="l" rtl="0" fontAlgn="base">
        <a:spcBef>
          <a:spcPct val="0"/>
        </a:spcBef>
        <a:spcAft>
          <a:spcPct val="0"/>
        </a:spcAft>
        <a:defRPr sz="2400" b="1">
          <a:solidFill>
            <a:schemeClr val="tx2"/>
          </a:solidFill>
          <a:latin typeface="Verdana" pitchFamily="34" charset="0"/>
        </a:defRPr>
      </a:lvl7pPr>
      <a:lvl8pPr marL="1371600" algn="l" rtl="0" fontAlgn="base">
        <a:spcBef>
          <a:spcPct val="0"/>
        </a:spcBef>
        <a:spcAft>
          <a:spcPct val="0"/>
        </a:spcAft>
        <a:defRPr sz="2400" b="1">
          <a:solidFill>
            <a:schemeClr val="tx2"/>
          </a:solidFill>
          <a:latin typeface="Verdana" pitchFamily="34" charset="0"/>
        </a:defRPr>
      </a:lvl8pPr>
      <a:lvl9pPr marL="1828800" algn="l" rtl="0" fontAlgn="base">
        <a:spcBef>
          <a:spcPct val="0"/>
        </a:spcBef>
        <a:spcAft>
          <a:spcPct val="0"/>
        </a:spcAft>
        <a:defRPr sz="2400" b="1">
          <a:solidFill>
            <a:schemeClr val="tx2"/>
          </a:solidFill>
          <a:latin typeface="Verdana" pitchFamily="34"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2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zak@agh.edu.pl"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8.bin"/><Relationship Id="rId5" Type="http://schemas.openxmlformats.org/officeDocument/2006/relationships/oleObject" Target="../embeddings/oleObject7.bin"/><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17.jpeg"/><Relationship Id="rId4" Type="http://schemas.openxmlformats.org/officeDocument/2006/relationships/oleObject" Target="../embeddings/oleObject9.bin"/></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oleObject" Target="../embeddings/oleObject10.bin"/><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oleObject" Target="../embeddings/oleObject11.bin"/><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3.w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oleObject" Target="../embeddings/oleObject13.bin"/><Relationship Id="rId4" Type="http://schemas.openxmlformats.org/officeDocument/2006/relationships/oleObject" Target="../embeddings/oleObject12.bin"/></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oleObject" Target="../embeddings/oleObject14.bin"/><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oleObject" Target="../embeddings/oleObject16.bin"/><Relationship Id="rId5" Type="http://schemas.openxmlformats.org/officeDocument/2006/relationships/oleObject" Target="../embeddings/oleObject15.bin"/><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oleObject" Target="../embeddings/oleObject17.bin"/></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oleObject" Target="../embeddings/oleObject20.bin"/><Relationship Id="rId5" Type="http://schemas.openxmlformats.org/officeDocument/2006/relationships/oleObject" Target="../embeddings/oleObject19.bin"/><Relationship Id="rId4" Type="http://schemas.openxmlformats.org/officeDocument/2006/relationships/oleObject" Target="../embeddings/oleObject18.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oleObject" Target="../embeddings/oleObject23.bin"/><Relationship Id="rId4" Type="http://schemas.openxmlformats.org/officeDocument/2006/relationships/oleObject" Target="../embeddings/oleObject22.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oleObject" Target="../embeddings/oleObject24.bin"/><Relationship Id="rId4" Type="http://schemas.openxmlformats.org/officeDocument/2006/relationships/image" Target="../media/image31.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9.jpeg"/><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4.xml"/><Relationship Id="rId1" Type="http://schemas.openxmlformats.org/officeDocument/2006/relationships/vmlDrawing" Target="../drawings/vmlDrawing4.vml"/><Relationship Id="rId6" Type="http://schemas.openxmlformats.org/officeDocument/2006/relationships/image" Target="../media/image13.png"/><Relationship Id="rId5" Type="http://schemas.openxmlformats.org/officeDocument/2006/relationships/oleObject" Target="../embeddings/oleObject6.bin"/><Relationship Id="rId4" Type="http://schemas.openxmlformats.org/officeDocument/2006/relationships/hyperlink" Target="http://www.ecse.rpi.edu&#16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 name="Rectangle 10"/>
          <p:cNvSpPr>
            <a:spLocks noGrp="1" noChangeArrowheads="1"/>
          </p:cNvSpPr>
          <p:nvPr>
            <p:ph type="ftr" sz="quarter" idx="10"/>
          </p:nvPr>
        </p:nvSpPr>
        <p:spPr>
          <a:ln/>
        </p:spPr>
        <p:txBody>
          <a:bodyPr/>
          <a:lstStyle/>
          <a:p>
            <a:r>
              <a:rPr lang="en-US" smtClean="0"/>
              <a:t>Modern Physics, summer 2012</a:t>
            </a:r>
            <a:endParaRPr lang="en-US"/>
          </a:p>
        </p:txBody>
      </p:sp>
      <p:sp>
        <p:nvSpPr>
          <p:cNvPr id="12292" name="Rectangle 2"/>
          <p:cNvSpPr>
            <a:spLocks noGrp="1" noChangeArrowheads="1"/>
          </p:cNvSpPr>
          <p:nvPr>
            <p:ph type="ctrTitle"/>
          </p:nvPr>
        </p:nvSpPr>
        <p:spPr>
          <a:xfrm>
            <a:off x="1042988" y="2492375"/>
            <a:ext cx="7273925" cy="1223963"/>
          </a:xfrm>
          <a:noFill/>
        </p:spPr>
        <p:txBody>
          <a:bodyPr lIns="0" tIns="0" rIns="0" bIns="0" anchor="t"/>
          <a:lstStyle/>
          <a:p>
            <a:pPr algn="ctr" eaLnBrk="1" hangingPunct="1">
              <a:lnSpc>
                <a:spcPts val="3800"/>
              </a:lnSpc>
            </a:pPr>
            <a:r>
              <a:rPr lang="pl-PL" sz="4400" smtClean="0">
                <a:solidFill>
                  <a:schemeClr val="tx1"/>
                </a:solidFill>
              </a:rPr>
              <a:t>Modern </a:t>
            </a:r>
            <a:r>
              <a:rPr lang="en-US" sz="4400" smtClean="0">
                <a:solidFill>
                  <a:schemeClr val="tx1"/>
                </a:solidFill>
              </a:rPr>
              <a:t>physics</a:t>
            </a:r>
          </a:p>
        </p:txBody>
      </p:sp>
      <p:sp>
        <p:nvSpPr>
          <p:cNvPr id="12293" name="Rectangle 38"/>
          <p:cNvSpPr>
            <a:spLocks noChangeArrowheads="1"/>
          </p:cNvSpPr>
          <p:nvPr/>
        </p:nvSpPr>
        <p:spPr bwMode="auto">
          <a:xfrm>
            <a:off x="827088" y="3357563"/>
            <a:ext cx="7273925" cy="519112"/>
          </a:xfrm>
          <a:prstGeom prst="rect">
            <a:avLst/>
          </a:prstGeom>
          <a:noFill/>
          <a:ln w="9525">
            <a:noFill/>
            <a:miter lim="800000"/>
            <a:headEnd/>
            <a:tailEnd/>
          </a:ln>
        </p:spPr>
        <p:txBody>
          <a:bodyPr wrap="none">
            <a:spAutoFit/>
          </a:bodyPr>
          <a:lstStyle/>
          <a:p>
            <a:r>
              <a:rPr lang="en-US">
                <a:solidFill>
                  <a:srgbClr val="FF0000"/>
                </a:solidFill>
              </a:rPr>
              <a:t>Historical introduction to quantum mechanics</a:t>
            </a:r>
            <a:endParaRPr lang="pl-PL">
              <a:solidFill>
                <a:srgbClr val="FF0000"/>
              </a:solidFill>
            </a:endParaRPr>
          </a:p>
        </p:txBody>
      </p:sp>
      <p:sp>
        <p:nvSpPr>
          <p:cNvPr id="12294" name="Rectangle 6"/>
          <p:cNvSpPr>
            <a:spLocks noChangeArrowheads="1"/>
          </p:cNvSpPr>
          <p:nvPr/>
        </p:nvSpPr>
        <p:spPr bwMode="auto">
          <a:xfrm>
            <a:off x="0" y="4581525"/>
            <a:ext cx="9144000" cy="1616075"/>
          </a:xfrm>
          <a:prstGeom prst="rect">
            <a:avLst/>
          </a:prstGeom>
          <a:noFill/>
          <a:ln w="9525">
            <a:noFill/>
            <a:miter lim="800000"/>
            <a:headEnd/>
            <a:tailEnd/>
          </a:ln>
          <a:effectLst/>
        </p:spPr>
        <p:txBody>
          <a:bodyPr>
            <a:spAutoFit/>
          </a:bodyPr>
          <a:lstStyle/>
          <a:p>
            <a:r>
              <a:rPr lang="pl-PL" sz="2000">
                <a:effectLst>
                  <a:outerShdw blurRad="38100" dist="38100" dir="2700000" algn="tl">
                    <a:srgbClr val="C0C0C0"/>
                  </a:outerShdw>
                </a:effectLst>
              </a:rPr>
              <a:t>dr hab. inż. Katarzyna </a:t>
            </a:r>
            <a:r>
              <a:rPr lang="pl-PL" sz="2000" b="1">
                <a:effectLst>
                  <a:outerShdw blurRad="38100" dist="38100" dir="2700000" algn="tl">
                    <a:srgbClr val="C0C0C0"/>
                  </a:outerShdw>
                </a:effectLst>
              </a:rPr>
              <a:t>ZAKRZEWSKA, </a:t>
            </a:r>
            <a:r>
              <a:rPr lang="pl-PL" sz="2000"/>
              <a:t>prof. AGH</a:t>
            </a:r>
          </a:p>
          <a:p>
            <a:endParaRPr lang="pl-PL" sz="2000"/>
          </a:p>
          <a:p>
            <a:r>
              <a:rPr lang="pl-PL" sz="2000">
                <a:effectLst>
                  <a:outerShdw blurRad="38100" dist="38100" dir="2700000" algn="tl">
                    <a:srgbClr val="C0C0C0"/>
                  </a:outerShdw>
                </a:effectLst>
              </a:rPr>
              <a:t>KATEDRA ELEKTRONIKI, C-1, office 317, 3rd floor,  phone 617 29 01, mobile phone 0 601 51 33 35 </a:t>
            </a:r>
          </a:p>
          <a:p>
            <a:r>
              <a:rPr lang="pl-PL" sz="2000" i="1">
                <a:effectLst>
                  <a:outerShdw blurRad="38100" dist="38100" dir="2700000" algn="tl">
                    <a:srgbClr val="C0C0C0"/>
                  </a:outerShdw>
                </a:effectLst>
              </a:rPr>
              <a:t>e-mail: </a:t>
            </a:r>
            <a:r>
              <a:rPr lang="pl-PL" sz="2000" i="1">
                <a:effectLst>
                  <a:outerShdw blurRad="38100" dist="38100" dir="2700000" algn="tl">
                    <a:srgbClr val="C0C0C0"/>
                  </a:outerShdw>
                </a:effectLst>
                <a:hlinkClick r:id="rId4"/>
              </a:rPr>
              <a:t>zak@agh.edu.pl</a:t>
            </a:r>
            <a:r>
              <a:rPr lang="pl-PL" sz="2000" i="1">
                <a:effectLst>
                  <a:outerShdw blurRad="38100" dist="38100" dir="2700000" algn="tl">
                    <a:srgbClr val="C0C0C0"/>
                  </a:outerShdw>
                </a:effectLst>
              </a:rPr>
              <a:t>, Internet site   http://home.agh.edu.pl/~zak</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Rectangle 10"/>
          <p:cNvSpPr>
            <a:spLocks noGrp="1" noChangeArrowheads="1"/>
          </p:cNvSpPr>
          <p:nvPr>
            <p:ph type="ftr" sz="quarter" idx="10"/>
          </p:nvPr>
        </p:nvSpPr>
        <p:spPr>
          <a:ln/>
        </p:spPr>
        <p:txBody>
          <a:bodyPr/>
          <a:lstStyle/>
          <a:p>
            <a:r>
              <a:rPr lang="en-US" smtClean="0"/>
              <a:t>Modern Physics, summer 2012</a:t>
            </a:r>
            <a:endParaRPr lang="en-US"/>
          </a:p>
        </p:txBody>
      </p:sp>
      <p:pic>
        <p:nvPicPr>
          <p:cNvPr id="106500" name="Picture 3" descr="C:\Users\Lukasz\Desktop\planck_black-body_radiation (1).png"/>
          <p:cNvPicPr>
            <a:picLocks noChangeAspect="1" noChangeArrowheads="1"/>
          </p:cNvPicPr>
          <p:nvPr/>
        </p:nvPicPr>
        <p:blipFill>
          <a:blip r:embed="rId4" cstate="print"/>
          <a:srcRect/>
          <a:stretch>
            <a:fillRect/>
          </a:stretch>
        </p:blipFill>
        <p:spPr bwMode="auto">
          <a:xfrm>
            <a:off x="79375" y="1641475"/>
            <a:ext cx="2736850" cy="1500188"/>
          </a:xfrm>
          <a:prstGeom prst="rect">
            <a:avLst/>
          </a:prstGeom>
          <a:noFill/>
          <a:ln w="9525">
            <a:noFill/>
            <a:miter lim="800000"/>
            <a:headEnd/>
            <a:tailEnd/>
          </a:ln>
        </p:spPr>
      </p:pic>
      <p:sp>
        <p:nvSpPr>
          <p:cNvPr id="106501" name="Rectangle 2"/>
          <p:cNvSpPr>
            <a:spLocks noChangeArrowheads="1"/>
          </p:cNvSpPr>
          <p:nvPr/>
        </p:nvSpPr>
        <p:spPr bwMode="auto">
          <a:xfrm>
            <a:off x="1692275" y="476250"/>
            <a:ext cx="6264275" cy="576263"/>
          </a:xfrm>
          <a:prstGeom prst="rect">
            <a:avLst/>
          </a:prstGeom>
          <a:noFill/>
          <a:ln w="9525">
            <a:noFill/>
            <a:miter lim="800000"/>
            <a:headEnd/>
            <a:tailEnd/>
          </a:ln>
        </p:spPr>
        <p:txBody>
          <a:bodyPr anchor="ctr"/>
          <a:lstStyle/>
          <a:p>
            <a:pPr algn="ctr"/>
            <a:r>
              <a:rPr lang="pl-PL" b="1">
                <a:solidFill>
                  <a:schemeClr val="tx2"/>
                </a:solidFill>
                <a:latin typeface="Verdana" pitchFamily="34" charset="0"/>
              </a:rPr>
              <a:t> Blackbody radiation</a:t>
            </a:r>
          </a:p>
        </p:txBody>
      </p:sp>
      <p:sp>
        <p:nvSpPr>
          <p:cNvPr id="106502" name="Text Box 6"/>
          <p:cNvSpPr txBox="1">
            <a:spLocks noChangeArrowheads="1"/>
          </p:cNvSpPr>
          <p:nvPr/>
        </p:nvSpPr>
        <p:spPr bwMode="auto">
          <a:xfrm>
            <a:off x="2771775" y="1412875"/>
            <a:ext cx="6121400" cy="731838"/>
          </a:xfrm>
          <a:prstGeom prst="rect">
            <a:avLst/>
          </a:prstGeom>
          <a:noFill/>
          <a:ln w="9525">
            <a:noFill/>
            <a:miter lim="800000"/>
            <a:headEnd/>
            <a:tailEnd/>
          </a:ln>
          <a:effectLst/>
        </p:spPr>
        <p:txBody>
          <a:bodyPr>
            <a:spAutoFit/>
          </a:bodyPr>
          <a:lstStyle/>
          <a:p>
            <a:pPr>
              <a:spcBef>
                <a:spcPct val="50000"/>
              </a:spcBef>
            </a:pPr>
            <a:r>
              <a:rPr lang="en-US" sz="2000">
                <a:latin typeface="Verdana" pitchFamily="34" charset="0"/>
              </a:rPr>
              <a:t>The blackbody spectrum attains a maximum at roughly</a:t>
            </a:r>
            <a:r>
              <a:rPr lang="pl-PL" sz="2000">
                <a:latin typeface="Verdana" pitchFamily="34" charset="0"/>
              </a:rPr>
              <a:t>:</a:t>
            </a:r>
            <a:r>
              <a:rPr lang="pl-PL" sz="2200" i="1">
                <a:latin typeface="Verdana" pitchFamily="34" charset="0"/>
              </a:rPr>
              <a:t>     </a:t>
            </a:r>
            <a:endParaRPr lang="pl-PL" sz="2200">
              <a:latin typeface="Verdana" pitchFamily="34" charset="0"/>
            </a:endParaRPr>
          </a:p>
        </p:txBody>
      </p:sp>
      <p:sp>
        <p:nvSpPr>
          <p:cNvPr id="106503" name="Text Box 7"/>
          <p:cNvSpPr txBox="1">
            <a:spLocks noChangeArrowheads="1"/>
          </p:cNvSpPr>
          <p:nvPr/>
        </p:nvSpPr>
        <p:spPr bwMode="auto">
          <a:xfrm>
            <a:off x="468313" y="3213100"/>
            <a:ext cx="8424862" cy="396875"/>
          </a:xfrm>
          <a:prstGeom prst="rect">
            <a:avLst/>
          </a:prstGeom>
          <a:noFill/>
          <a:ln w="9525">
            <a:noFill/>
            <a:miter lim="800000"/>
            <a:headEnd/>
            <a:tailEnd/>
          </a:ln>
          <a:effectLst/>
        </p:spPr>
        <p:txBody>
          <a:bodyPr>
            <a:spAutoFit/>
          </a:bodyPr>
          <a:lstStyle/>
          <a:p>
            <a:pPr>
              <a:spcBef>
                <a:spcPct val="50000"/>
              </a:spcBef>
            </a:pPr>
            <a:r>
              <a:rPr lang="en-US" sz="2000">
                <a:latin typeface="Verdana" pitchFamily="34" charset="0"/>
              </a:rPr>
              <a:t>This result is known as the </a:t>
            </a:r>
            <a:r>
              <a:rPr lang="en-US" sz="2000" b="1">
                <a:latin typeface="Verdana" pitchFamily="34" charset="0"/>
              </a:rPr>
              <a:t>Wien displacement law</a:t>
            </a:r>
          </a:p>
        </p:txBody>
      </p:sp>
      <p:graphicFrame>
        <p:nvGraphicFramePr>
          <p:cNvPr id="106504" name="Object 9"/>
          <p:cNvGraphicFramePr>
            <a:graphicFrameLocks noChangeAspect="1"/>
          </p:cNvGraphicFramePr>
          <p:nvPr/>
        </p:nvGraphicFramePr>
        <p:xfrm>
          <a:off x="2843213" y="2168525"/>
          <a:ext cx="5464175" cy="973138"/>
        </p:xfrm>
        <a:graphic>
          <a:graphicData uri="http://schemas.openxmlformats.org/presentationml/2006/ole">
            <p:oleObj spid="_x0000_s106504" name="Równanie" r:id="rId5" imgW="2209680" imgH="393480" progId="Equation.3">
              <p:embed/>
            </p:oleObj>
          </a:graphicData>
        </a:graphic>
      </p:graphicFrame>
      <p:sp>
        <p:nvSpPr>
          <p:cNvPr id="106505" name="Rectangle 9"/>
          <p:cNvSpPr>
            <a:spLocks noChangeArrowheads="1"/>
          </p:cNvSpPr>
          <p:nvPr/>
        </p:nvSpPr>
        <p:spPr bwMode="auto">
          <a:xfrm>
            <a:off x="2843213" y="2205038"/>
            <a:ext cx="5472112" cy="936625"/>
          </a:xfrm>
          <a:prstGeom prst="rect">
            <a:avLst/>
          </a:prstGeom>
          <a:noFill/>
          <a:ln w="9525">
            <a:solidFill>
              <a:srgbClr val="FF0000"/>
            </a:solidFill>
            <a:miter lim="800000"/>
            <a:headEnd/>
            <a:tailEnd/>
          </a:ln>
          <a:effectLst/>
        </p:spPr>
        <p:txBody>
          <a:bodyPr wrap="none" anchor="ctr"/>
          <a:lstStyle/>
          <a:p>
            <a:endParaRPr lang="pl-PL"/>
          </a:p>
        </p:txBody>
      </p:sp>
      <p:sp>
        <p:nvSpPr>
          <p:cNvPr id="106506" name="Text Box 10"/>
          <p:cNvSpPr txBox="1">
            <a:spLocks noChangeArrowheads="1"/>
          </p:cNvSpPr>
          <p:nvPr/>
        </p:nvSpPr>
        <p:spPr bwMode="auto">
          <a:xfrm>
            <a:off x="323850" y="3716338"/>
            <a:ext cx="8820150" cy="641350"/>
          </a:xfrm>
          <a:prstGeom prst="rect">
            <a:avLst/>
          </a:prstGeom>
          <a:noFill/>
          <a:ln w="9525">
            <a:noFill/>
            <a:miter lim="800000"/>
            <a:headEnd/>
            <a:tailEnd/>
          </a:ln>
          <a:effectLst/>
        </p:spPr>
        <p:txBody>
          <a:bodyPr>
            <a:spAutoFit/>
          </a:bodyPr>
          <a:lstStyle/>
          <a:p>
            <a:pPr>
              <a:spcBef>
                <a:spcPct val="50000"/>
              </a:spcBef>
            </a:pPr>
            <a:r>
              <a:rPr lang="en-US" sz="1800">
                <a:latin typeface="Verdana" pitchFamily="34" charset="0"/>
              </a:rPr>
              <a:t>Since measurements with gratings involve wavelengths,</a:t>
            </a:r>
            <a:r>
              <a:rPr lang="pl-PL" sz="1800">
                <a:latin typeface="Verdana" pitchFamily="34" charset="0"/>
              </a:rPr>
              <a:t> </a:t>
            </a:r>
            <a:r>
              <a:rPr lang="en-US" sz="1800">
                <a:latin typeface="Verdana" pitchFamily="34" charset="0"/>
              </a:rPr>
              <a:t>one should convert the distribution in wavelength</a:t>
            </a:r>
          </a:p>
        </p:txBody>
      </p:sp>
      <p:graphicFrame>
        <p:nvGraphicFramePr>
          <p:cNvPr id="106507" name="Object 9"/>
          <p:cNvGraphicFramePr>
            <a:graphicFrameLocks noChangeAspect="1"/>
          </p:cNvGraphicFramePr>
          <p:nvPr/>
        </p:nvGraphicFramePr>
        <p:xfrm>
          <a:off x="2771775" y="4437063"/>
          <a:ext cx="3390900" cy="595312"/>
        </p:xfrm>
        <a:graphic>
          <a:graphicData uri="http://schemas.openxmlformats.org/presentationml/2006/ole">
            <p:oleObj spid="_x0000_s106507" name="Równanie" r:id="rId6" imgW="1371600" imgH="241200" progId="Equation.3">
              <p:embed/>
            </p:oleObj>
          </a:graphicData>
        </a:graphic>
      </p:graphicFrame>
      <p:sp>
        <p:nvSpPr>
          <p:cNvPr id="106508" name="Rectangle 12"/>
          <p:cNvSpPr>
            <a:spLocks noChangeArrowheads="1"/>
          </p:cNvSpPr>
          <p:nvPr/>
        </p:nvSpPr>
        <p:spPr bwMode="auto">
          <a:xfrm>
            <a:off x="2700338" y="4365625"/>
            <a:ext cx="3744912" cy="720725"/>
          </a:xfrm>
          <a:prstGeom prst="rect">
            <a:avLst/>
          </a:prstGeom>
          <a:noFill/>
          <a:ln w="9525">
            <a:solidFill>
              <a:srgbClr val="FF0000"/>
            </a:solidFill>
            <a:miter lim="800000"/>
            <a:headEnd/>
            <a:tailEnd/>
          </a:ln>
          <a:effectLst/>
        </p:spPr>
        <p:txBody>
          <a:bodyPr wrap="none" anchor="ctr"/>
          <a:lstStyle/>
          <a:p>
            <a:endParaRPr lang="pl-PL"/>
          </a:p>
        </p:txBody>
      </p:sp>
      <p:sp>
        <p:nvSpPr>
          <p:cNvPr id="106509" name="Text Box 13"/>
          <p:cNvSpPr txBox="1">
            <a:spLocks noChangeArrowheads="1"/>
          </p:cNvSpPr>
          <p:nvPr/>
        </p:nvSpPr>
        <p:spPr bwMode="auto">
          <a:xfrm>
            <a:off x="0" y="5157788"/>
            <a:ext cx="8820150" cy="1311275"/>
          </a:xfrm>
          <a:prstGeom prst="rect">
            <a:avLst/>
          </a:prstGeom>
          <a:noFill/>
          <a:ln w="9525">
            <a:noFill/>
            <a:miter lim="800000"/>
            <a:headEnd/>
            <a:tailEnd/>
          </a:ln>
          <a:effectLst/>
        </p:spPr>
        <p:txBody>
          <a:bodyPr>
            <a:spAutoFit/>
          </a:bodyPr>
          <a:lstStyle/>
          <a:p>
            <a:pPr>
              <a:spcBef>
                <a:spcPct val="50000"/>
              </a:spcBef>
            </a:pPr>
            <a:r>
              <a:rPr lang="en-US" sz="2000">
                <a:latin typeface="Verdana" pitchFamily="34" charset="0"/>
              </a:rPr>
              <a:t>The presence of such a maximum is what gives the predominant color to the radiation of a blackbody.</a:t>
            </a:r>
            <a:r>
              <a:rPr lang="pl-PL" sz="2000">
                <a:latin typeface="Verdana" pitchFamily="34" charset="0"/>
              </a:rPr>
              <a:t> </a:t>
            </a:r>
            <a:r>
              <a:rPr lang="en-US" sz="2000">
                <a:latin typeface="Verdana" pitchFamily="34" charset="0"/>
              </a:rPr>
              <a:t>The Sun’s surface is at about 6000 K and this gives λ</a:t>
            </a:r>
            <a:r>
              <a:rPr lang="en-US" sz="2000" baseline="-25000">
                <a:latin typeface="Verdana" pitchFamily="34" charset="0"/>
              </a:rPr>
              <a:t>max</a:t>
            </a:r>
            <a:r>
              <a:rPr lang="en-US" sz="2000">
                <a:latin typeface="Verdana" pitchFamily="34" charset="0"/>
              </a:rPr>
              <a:t>=480 nm,</a:t>
            </a:r>
            <a:r>
              <a:rPr lang="pl-PL" sz="2000">
                <a:latin typeface="Verdana" pitchFamily="34" charset="0"/>
              </a:rPr>
              <a:t> </a:t>
            </a:r>
            <a:r>
              <a:rPr lang="en-US" sz="2000">
                <a:latin typeface="Verdana" pitchFamily="34" charset="0"/>
              </a:rPr>
              <a:t>in the middle of the visible range for the human eye</a:t>
            </a:r>
            <a:r>
              <a:rPr lang="pl-PL" sz="2000">
                <a:latin typeface="Verdana" pitchFamily="34" charset="0"/>
              </a:rPr>
              <a:t>.</a:t>
            </a:r>
            <a:endParaRPr lang="el-GR" sz="2000">
              <a:latin typeface="Verdan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6503"/>
                                        </p:tgtEl>
                                        <p:attrNameLst>
                                          <p:attrName>style.visibility</p:attrName>
                                        </p:attrNameLst>
                                      </p:cBhvr>
                                      <p:to>
                                        <p:strVal val="visible"/>
                                      </p:to>
                                    </p:set>
                                    <p:animEffect transition="in" filter="wipe(left)">
                                      <p:cBhvr>
                                        <p:cTn id="7" dur="500"/>
                                        <p:tgtEl>
                                          <p:spTgt spid="10650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6506"/>
                                        </p:tgtEl>
                                        <p:attrNameLst>
                                          <p:attrName>style.visibility</p:attrName>
                                        </p:attrNameLst>
                                      </p:cBhvr>
                                      <p:to>
                                        <p:strVal val="visible"/>
                                      </p:to>
                                    </p:set>
                                    <p:animEffect transition="in" filter="wipe(left)">
                                      <p:cBhvr>
                                        <p:cTn id="12" dur="500"/>
                                        <p:tgtEl>
                                          <p:spTgt spid="10650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650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650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06509"/>
                                        </p:tgtEl>
                                        <p:attrNameLst>
                                          <p:attrName>style.visibility</p:attrName>
                                        </p:attrNameLst>
                                      </p:cBhvr>
                                      <p:to>
                                        <p:strVal val="visible"/>
                                      </p:to>
                                    </p:set>
                                    <p:animEffect transition="in" filter="wipe(left)">
                                      <p:cBhvr>
                                        <p:cTn id="23" dur="500"/>
                                        <p:tgtEl>
                                          <p:spTgt spid="106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3" grpId="0"/>
      <p:bldP spid="106506" grpId="0"/>
      <p:bldP spid="106508" grpId="0" animBg="1"/>
      <p:bldP spid="10650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Grp="1" noChangeArrowheads="1"/>
          </p:cNvSpPr>
          <p:nvPr>
            <p:ph type="ftr" sz="quarter" idx="10"/>
          </p:nvPr>
        </p:nvSpPr>
        <p:spPr>
          <a:ln/>
        </p:spPr>
        <p:txBody>
          <a:bodyPr/>
          <a:lstStyle/>
          <a:p>
            <a:r>
              <a:rPr lang="en-US" smtClean="0"/>
              <a:t>Modern Physics, summer 2012</a:t>
            </a:r>
            <a:endParaRPr lang="en-US"/>
          </a:p>
        </p:txBody>
      </p:sp>
      <p:sp>
        <p:nvSpPr>
          <p:cNvPr id="3077" name="Rectangle 2"/>
          <p:cNvSpPr>
            <a:spLocks noGrp="1" noChangeArrowheads="1"/>
          </p:cNvSpPr>
          <p:nvPr>
            <p:ph type="title" idx="4294967295"/>
          </p:nvPr>
        </p:nvSpPr>
        <p:spPr>
          <a:xfrm>
            <a:off x="1692275" y="476250"/>
            <a:ext cx="6264275" cy="576263"/>
          </a:xfrm>
        </p:spPr>
        <p:txBody>
          <a:bodyPr/>
          <a:lstStyle/>
          <a:p>
            <a:pPr algn="ctr" eaLnBrk="1" hangingPunct="1"/>
            <a:r>
              <a:rPr lang="pl-PL" sz="2800" smtClean="0"/>
              <a:t>Historical introduction to quantum mechanics</a:t>
            </a:r>
          </a:p>
        </p:txBody>
      </p:sp>
      <p:sp>
        <p:nvSpPr>
          <p:cNvPr id="3078" name="Rectangle 3"/>
          <p:cNvSpPr>
            <a:spLocks noGrp="1" noChangeArrowheads="1"/>
          </p:cNvSpPr>
          <p:nvPr>
            <p:ph type="body" idx="4294967295"/>
          </p:nvPr>
        </p:nvSpPr>
        <p:spPr>
          <a:xfrm>
            <a:off x="2500313" y="1557338"/>
            <a:ext cx="6643687" cy="2728912"/>
          </a:xfrm>
        </p:spPr>
        <p:txBody>
          <a:bodyPr/>
          <a:lstStyle/>
          <a:p>
            <a:pPr eaLnBrk="1" hangingPunct="1">
              <a:lnSpc>
                <a:spcPct val="90000"/>
              </a:lnSpc>
              <a:buFontTx/>
              <a:buNone/>
            </a:pPr>
            <a:r>
              <a:rPr lang="pl-PL" smtClean="0"/>
              <a:t>	</a:t>
            </a:r>
            <a:r>
              <a:rPr lang="en-US" smtClean="0"/>
              <a:t>Mid-1880 Austrian theoretical physicist </a:t>
            </a:r>
            <a:r>
              <a:rPr lang="en-US" b="1" smtClean="0"/>
              <a:t>Ludwig Boltzmann</a:t>
            </a:r>
            <a:r>
              <a:rPr lang="en-US" smtClean="0"/>
              <a:t> using the laws of thermodynamics for an expansion of cylinder with a piston at one end that reflects the blackbody radiation was able to show that the total energy density (integrated over all wavelengths) u</a:t>
            </a:r>
            <a:r>
              <a:rPr lang="en-US" baseline="-25000" smtClean="0"/>
              <a:t>tot</a:t>
            </a:r>
            <a:r>
              <a:rPr lang="en-US" smtClean="0"/>
              <a:t>(T) was given as:</a:t>
            </a:r>
          </a:p>
        </p:txBody>
      </p:sp>
      <p:sp>
        <p:nvSpPr>
          <p:cNvPr id="3079" name="Text Box 4"/>
          <p:cNvSpPr txBox="1">
            <a:spLocks noChangeArrowheads="1"/>
          </p:cNvSpPr>
          <p:nvPr/>
        </p:nvSpPr>
        <p:spPr bwMode="auto">
          <a:xfrm>
            <a:off x="0" y="5805488"/>
            <a:ext cx="8893175" cy="641350"/>
          </a:xfrm>
          <a:prstGeom prst="rect">
            <a:avLst/>
          </a:prstGeom>
          <a:noFill/>
          <a:ln w="9525">
            <a:noFill/>
            <a:miter lim="800000"/>
            <a:headEnd/>
            <a:tailEnd/>
          </a:ln>
        </p:spPr>
        <p:txBody>
          <a:bodyPr>
            <a:spAutoFit/>
          </a:bodyPr>
          <a:lstStyle/>
          <a:p>
            <a:pPr>
              <a:spcBef>
                <a:spcPct val="50000"/>
              </a:spcBef>
            </a:pPr>
            <a:r>
              <a:rPr lang="en-US" sz="1800" i="1">
                <a:latin typeface="Verdana" pitchFamily="34" charset="0"/>
              </a:rPr>
              <a:t>By this time Maxwell had formulated his equations. The electromagnetic</a:t>
            </a:r>
            <a:r>
              <a:rPr lang="en-US" sz="1800">
                <a:latin typeface="Verdana" pitchFamily="34" charset="0"/>
              </a:rPr>
              <a:t> </a:t>
            </a:r>
            <a:r>
              <a:rPr lang="en-US" sz="1800" i="1">
                <a:latin typeface="Verdana" pitchFamily="34" charset="0"/>
              </a:rPr>
              <a:t>radiation produces</a:t>
            </a:r>
            <a:r>
              <a:rPr lang="en-US" sz="1800">
                <a:latin typeface="Verdana" pitchFamily="34" charset="0"/>
              </a:rPr>
              <a:t> pressure. </a:t>
            </a:r>
            <a:endParaRPr lang="en-US" sz="2400" i="1">
              <a:latin typeface="Verdana" pitchFamily="34" charset="0"/>
            </a:endParaRPr>
          </a:p>
        </p:txBody>
      </p:sp>
      <p:graphicFrame>
        <p:nvGraphicFramePr>
          <p:cNvPr id="3074" name="Object 5"/>
          <p:cNvGraphicFramePr>
            <a:graphicFrameLocks noChangeAspect="1"/>
          </p:cNvGraphicFramePr>
          <p:nvPr/>
        </p:nvGraphicFramePr>
        <p:xfrm>
          <a:off x="3851275" y="4365625"/>
          <a:ext cx="1835150" cy="696913"/>
        </p:xfrm>
        <a:graphic>
          <a:graphicData uri="http://schemas.openxmlformats.org/presentationml/2006/ole">
            <p:oleObj spid="_x0000_s3074" name="Równanie" r:id="rId4" imgW="634680" imgH="241200" progId="Equation.3">
              <p:embed/>
            </p:oleObj>
          </a:graphicData>
        </a:graphic>
      </p:graphicFrame>
      <p:sp>
        <p:nvSpPr>
          <p:cNvPr id="3080" name="Text Box 6"/>
          <p:cNvSpPr txBox="1">
            <a:spLocks noChangeArrowheads="1"/>
          </p:cNvSpPr>
          <p:nvPr/>
        </p:nvSpPr>
        <p:spPr bwMode="auto">
          <a:xfrm>
            <a:off x="827088" y="5229225"/>
            <a:ext cx="7704137" cy="366713"/>
          </a:xfrm>
          <a:prstGeom prst="rect">
            <a:avLst/>
          </a:prstGeom>
          <a:noFill/>
          <a:ln w="9525">
            <a:noFill/>
            <a:miter lim="800000"/>
            <a:headEnd/>
            <a:tailEnd/>
          </a:ln>
        </p:spPr>
        <p:txBody>
          <a:bodyPr>
            <a:spAutoFit/>
          </a:bodyPr>
          <a:lstStyle/>
          <a:p>
            <a:pPr>
              <a:spcBef>
                <a:spcPct val="50000"/>
              </a:spcBef>
            </a:pPr>
            <a:r>
              <a:rPr lang="el-GR" sz="1800">
                <a:latin typeface="Verdana" pitchFamily="34" charset="0"/>
              </a:rPr>
              <a:t>σ</a:t>
            </a:r>
            <a:r>
              <a:rPr lang="en-US" sz="1800">
                <a:latin typeface="Verdana" pitchFamily="34" charset="0"/>
              </a:rPr>
              <a:t>- Stefan-Boltzmann constant</a:t>
            </a:r>
            <a:r>
              <a:rPr lang="pl-PL" sz="1800">
                <a:latin typeface="Verdana" pitchFamily="34" charset="0"/>
              </a:rPr>
              <a:t> 5.68</a:t>
            </a:r>
            <a:r>
              <a:rPr lang="en-US" sz="1800">
                <a:latin typeface="Verdana" pitchFamily="34" charset="0"/>
              </a:rPr>
              <a:t>·</a:t>
            </a:r>
            <a:r>
              <a:rPr lang="pl-PL" sz="1800">
                <a:latin typeface="Verdana" pitchFamily="34" charset="0"/>
              </a:rPr>
              <a:t>10</a:t>
            </a:r>
            <a:r>
              <a:rPr lang="pl-PL" sz="1800" baseline="30000">
                <a:latin typeface="Verdana" pitchFamily="34" charset="0"/>
              </a:rPr>
              <a:t>-8</a:t>
            </a:r>
            <a:r>
              <a:rPr lang="pl-PL" sz="1800">
                <a:latin typeface="Verdana" pitchFamily="34" charset="0"/>
              </a:rPr>
              <a:t> W/(m</a:t>
            </a:r>
            <a:r>
              <a:rPr lang="pl-PL" sz="1800" baseline="30000">
                <a:latin typeface="Verdana" pitchFamily="34" charset="0"/>
              </a:rPr>
              <a:t>2 </a:t>
            </a:r>
            <a:r>
              <a:rPr lang="en-US" sz="1800">
                <a:latin typeface="Verdana" pitchFamily="34" charset="0"/>
                <a:cs typeface="Arial" charset="0"/>
              </a:rPr>
              <a:t>·</a:t>
            </a:r>
            <a:r>
              <a:rPr lang="pl-PL" sz="1800">
                <a:latin typeface="Verdana" pitchFamily="34" charset="0"/>
                <a:cs typeface="Arial" charset="0"/>
              </a:rPr>
              <a:t>K</a:t>
            </a:r>
            <a:r>
              <a:rPr lang="pl-PL" sz="1800" baseline="30000">
                <a:latin typeface="Verdana" pitchFamily="34" charset="0"/>
                <a:cs typeface="Arial" charset="0"/>
              </a:rPr>
              <a:t>4</a:t>
            </a:r>
            <a:r>
              <a:rPr lang="pl-PL" sz="1800">
                <a:latin typeface="Verdana" pitchFamily="34" charset="0"/>
                <a:cs typeface="Arial" charset="0"/>
              </a:rPr>
              <a:t>)</a:t>
            </a:r>
            <a:endParaRPr lang="en-US" sz="1800">
              <a:latin typeface="Verdana" pitchFamily="34" charset="0"/>
              <a:cs typeface="Arial" charset="0"/>
            </a:endParaRPr>
          </a:p>
        </p:txBody>
      </p:sp>
      <p:pic>
        <p:nvPicPr>
          <p:cNvPr id="3081" name="Picture 7" descr="Boltzmann"/>
          <p:cNvPicPr>
            <a:picLocks noChangeAspect="1" noChangeArrowheads="1"/>
          </p:cNvPicPr>
          <p:nvPr/>
        </p:nvPicPr>
        <p:blipFill>
          <a:blip r:embed="rId5" cstate="print"/>
          <a:srcRect/>
          <a:stretch>
            <a:fillRect/>
          </a:stretch>
        </p:blipFill>
        <p:spPr bwMode="auto">
          <a:xfrm>
            <a:off x="636588" y="1697038"/>
            <a:ext cx="1577975" cy="2089150"/>
          </a:xfrm>
          <a:prstGeom prst="rect">
            <a:avLst/>
          </a:prstGeom>
          <a:noFill/>
          <a:ln w="9525">
            <a:noFill/>
            <a:miter lim="800000"/>
            <a:headEnd/>
            <a:tailEnd/>
          </a:ln>
        </p:spPr>
      </p:pic>
      <p:sp>
        <p:nvSpPr>
          <p:cNvPr id="3082" name="Rectangle 8"/>
          <p:cNvSpPr>
            <a:spLocks noChangeArrowheads="1"/>
          </p:cNvSpPr>
          <p:nvPr/>
        </p:nvSpPr>
        <p:spPr bwMode="auto">
          <a:xfrm>
            <a:off x="3635375" y="4292600"/>
            <a:ext cx="2376488" cy="865188"/>
          </a:xfrm>
          <a:prstGeom prst="rect">
            <a:avLst/>
          </a:prstGeom>
          <a:noFill/>
          <a:ln w="9525">
            <a:solidFill>
              <a:srgbClr val="FF0000"/>
            </a:solidFill>
            <a:miter lim="800000"/>
            <a:headEnd/>
            <a:tailEnd/>
          </a:ln>
        </p:spPr>
        <p:txBody>
          <a:bodyPr wrap="none" anchor="ctr"/>
          <a:lstStyle/>
          <a:p>
            <a:endParaRPr lang="en-US"/>
          </a:p>
        </p:txBody>
      </p:sp>
      <p:sp>
        <p:nvSpPr>
          <p:cNvPr id="3083" name="Text Box 9"/>
          <p:cNvSpPr txBox="1">
            <a:spLocks noChangeArrowheads="1"/>
          </p:cNvSpPr>
          <p:nvPr/>
        </p:nvSpPr>
        <p:spPr bwMode="auto">
          <a:xfrm>
            <a:off x="698500" y="4357688"/>
            <a:ext cx="1873250" cy="396875"/>
          </a:xfrm>
          <a:prstGeom prst="rect">
            <a:avLst/>
          </a:prstGeom>
          <a:noFill/>
          <a:ln w="9525">
            <a:noFill/>
            <a:miter lim="800000"/>
            <a:headEnd/>
            <a:tailEnd/>
          </a:ln>
        </p:spPr>
        <p:txBody>
          <a:bodyPr>
            <a:spAutoFit/>
          </a:bodyPr>
          <a:lstStyle/>
          <a:p>
            <a:pPr>
              <a:spcBef>
                <a:spcPct val="50000"/>
              </a:spcBef>
            </a:pPr>
            <a:r>
              <a:rPr lang="pl-PL" sz="2000"/>
              <a:t>(1835-1893)</a:t>
            </a:r>
          </a:p>
        </p:txBody>
      </p:sp>
      <p:sp>
        <p:nvSpPr>
          <p:cNvPr id="3084" name="Rectangle 10"/>
          <p:cNvSpPr>
            <a:spLocks noChangeArrowheads="1"/>
          </p:cNvSpPr>
          <p:nvPr/>
        </p:nvSpPr>
        <p:spPr bwMode="auto">
          <a:xfrm>
            <a:off x="0" y="3933825"/>
            <a:ext cx="2828925" cy="396875"/>
          </a:xfrm>
          <a:prstGeom prst="rect">
            <a:avLst/>
          </a:prstGeom>
          <a:noFill/>
          <a:ln w="9525">
            <a:noFill/>
            <a:miter lim="800000"/>
            <a:headEnd/>
            <a:tailEnd/>
          </a:ln>
        </p:spPr>
        <p:txBody>
          <a:bodyPr wrap="none">
            <a:spAutoFit/>
          </a:bodyPr>
          <a:lstStyle/>
          <a:p>
            <a:r>
              <a:rPr lang="en-US" sz="2000" b="1">
                <a:latin typeface="Verdana" pitchFamily="34" charset="0"/>
              </a:rPr>
              <a:t>Ludwig Boltzmann</a:t>
            </a:r>
            <a:endParaRPr lang="pl-PL" sz="2000" b="1">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8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8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build="p"/>
      <p:bldP spid="3079" grpId="0"/>
      <p:bldP spid="3080" grpId="0"/>
      <p:bldP spid="308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
          <p:cNvSpPr>
            <a:spLocks noGrp="1" noChangeArrowheads="1"/>
          </p:cNvSpPr>
          <p:nvPr>
            <p:ph type="ftr" sz="quarter" idx="10"/>
          </p:nvPr>
        </p:nvSpPr>
        <p:spPr>
          <a:ln/>
        </p:spPr>
        <p:txBody>
          <a:bodyPr/>
          <a:lstStyle/>
          <a:p>
            <a:r>
              <a:rPr lang="en-US" smtClean="0"/>
              <a:t>Modern Physics, summer 2012</a:t>
            </a:r>
            <a:endParaRPr lang="en-US"/>
          </a:p>
        </p:txBody>
      </p:sp>
      <p:sp>
        <p:nvSpPr>
          <p:cNvPr id="15364" name="Rectangle 2"/>
          <p:cNvSpPr>
            <a:spLocks noGrp="1" noChangeArrowheads="1"/>
          </p:cNvSpPr>
          <p:nvPr>
            <p:ph type="title" idx="4294967295"/>
          </p:nvPr>
        </p:nvSpPr>
        <p:spPr>
          <a:xfrm>
            <a:off x="1692275" y="476250"/>
            <a:ext cx="6264275" cy="576263"/>
          </a:xfrm>
        </p:spPr>
        <p:txBody>
          <a:bodyPr/>
          <a:lstStyle/>
          <a:p>
            <a:pPr algn="ctr" eaLnBrk="1" hangingPunct="1"/>
            <a:r>
              <a:rPr lang="pl-PL" sz="2800" smtClean="0"/>
              <a:t>Historical introduction to quantum mechanics</a:t>
            </a:r>
          </a:p>
        </p:txBody>
      </p:sp>
      <p:sp>
        <p:nvSpPr>
          <p:cNvPr id="15365" name="Rectangle 3"/>
          <p:cNvSpPr>
            <a:spLocks noGrp="1" noChangeArrowheads="1"/>
          </p:cNvSpPr>
          <p:nvPr>
            <p:ph type="body" idx="4294967295"/>
          </p:nvPr>
        </p:nvSpPr>
        <p:spPr>
          <a:xfrm>
            <a:off x="2000250" y="1557338"/>
            <a:ext cx="6983413" cy="2514600"/>
          </a:xfrm>
        </p:spPr>
        <p:txBody>
          <a:bodyPr/>
          <a:lstStyle/>
          <a:p>
            <a:pPr algn="just" eaLnBrk="1" hangingPunct="1">
              <a:lnSpc>
                <a:spcPct val="90000"/>
              </a:lnSpc>
              <a:buFontTx/>
              <a:buNone/>
            </a:pPr>
            <a:r>
              <a:rPr lang="pl-PL" smtClean="0"/>
              <a:t>	</a:t>
            </a:r>
            <a:r>
              <a:rPr lang="en-US" sz="2200" smtClean="0"/>
              <a:t>The next important steps forward were taken a decade later by the German </a:t>
            </a:r>
            <a:r>
              <a:rPr lang="en-US" sz="2200" b="1" smtClean="0"/>
              <a:t>Wilhelm Wien</a:t>
            </a:r>
            <a:r>
              <a:rPr lang="en-US" sz="2200" smtClean="0"/>
              <a:t>, who made two contributions towards finding Kirchhoff’s function K(λ,T). One contribution was based on an analogy between the Boltzmann energy distribution for a classical gas consisting of particles in equilibrium and the radiation in the cavity.</a:t>
            </a:r>
            <a:r>
              <a:rPr lang="pl-PL" sz="2200" smtClean="0"/>
              <a:t> </a:t>
            </a:r>
            <a:endParaRPr lang="el-GR" sz="2200" smtClean="0"/>
          </a:p>
        </p:txBody>
      </p:sp>
      <p:pic>
        <p:nvPicPr>
          <p:cNvPr id="15366" name="Picture 8" descr="Wien"/>
          <p:cNvPicPr>
            <a:picLocks noChangeAspect="1" noChangeArrowheads="1"/>
          </p:cNvPicPr>
          <p:nvPr/>
        </p:nvPicPr>
        <p:blipFill>
          <a:blip r:embed="rId3" cstate="print"/>
          <a:srcRect/>
          <a:stretch>
            <a:fillRect/>
          </a:stretch>
        </p:blipFill>
        <p:spPr bwMode="auto">
          <a:xfrm>
            <a:off x="212725" y="1571625"/>
            <a:ext cx="1716088" cy="2089150"/>
          </a:xfrm>
          <a:prstGeom prst="rect">
            <a:avLst/>
          </a:prstGeom>
          <a:noFill/>
          <a:ln w="9525">
            <a:noFill/>
            <a:miter lim="800000"/>
            <a:headEnd/>
            <a:tailEnd/>
          </a:ln>
        </p:spPr>
      </p:pic>
      <p:sp>
        <p:nvSpPr>
          <p:cNvPr id="15367" name="Text Box 9"/>
          <p:cNvSpPr txBox="1">
            <a:spLocks noChangeArrowheads="1"/>
          </p:cNvSpPr>
          <p:nvPr/>
        </p:nvSpPr>
        <p:spPr bwMode="auto">
          <a:xfrm>
            <a:off x="269875" y="3716338"/>
            <a:ext cx="1873250" cy="396875"/>
          </a:xfrm>
          <a:prstGeom prst="rect">
            <a:avLst/>
          </a:prstGeom>
          <a:noFill/>
          <a:ln w="9525">
            <a:noFill/>
            <a:miter lim="800000"/>
            <a:headEnd/>
            <a:tailEnd/>
          </a:ln>
        </p:spPr>
        <p:txBody>
          <a:bodyPr>
            <a:spAutoFit/>
          </a:bodyPr>
          <a:lstStyle/>
          <a:p>
            <a:pPr>
              <a:spcBef>
                <a:spcPct val="50000"/>
              </a:spcBef>
            </a:pPr>
            <a:r>
              <a:rPr lang="pl-PL" sz="2000"/>
              <a:t>(1864-1928)</a:t>
            </a:r>
          </a:p>
        </p:txBody>
      </p:sp>
      <p:sp>
        <p:nvSpPr>
          <p:cNvPr id="15368" name="Text Box 10"/>
          <p:cNvSpPr txBox="1">
            <a:spLocks noChangeArrowheads="1"/>
          </p:cNvSpPr>
          <p:nvPr/>
        </p:nvSpPr>
        <p:spPr bwMode="auto">
          <a:xfrm>
            <a:off x="142875" y="4359275"/>
            <a:ext cx="8858250" cy="1784350"/>
          </a:xfrm>
          <a:prstGeom prst="rect">
            <a:avLst/>
          </a:prstGeom>
          <a:noFill/>
          <a:ln w="9525">
            <a:noFill/>
            <a:miter lim="800000"/>
            <a:headEnd/>
            <a:tailEnd/>
          </a:ln>
        </p:spPr>
        <p:txBody>
          <a:bodyPr>
            <a:spAutoFit/>
          </a:bodyPr>
          <a:lstStyle/>
          <a:p>
            <a:pPr algn="just">
              <a:spcBef>
                <a:spcPct val="50000"/>
              </a:spcBef>
            </a:pPr>
            <a:r>
              <a:rPr lang="en-US" sz="2000">
                <a:latin typeface="Verdana" pitchFamily="34" charset="0"/>
              </a:rPr>
              <a:t>The Boltzmann energy distribution describes the relative probability that a molecule in a gas at a temperature T has a given energy E. </a:t>
            </a:r>
          </a:p>
          <a:p>
            <a:pPr algn="just">
              <a:spcBef>
                <a:spcPct val="50000"/>
              </a:spcBef>
            </a:pPr>
            <a:r>
              <a:rPr lang="en-US" sz="2000">
                <a:latin typeface="Verdana" pitchFamily="34" charset="0"/>
              </a:rPr>
              <a:t>This probability is proportional to exp(-E/kT), where k Boltzmann constant 1.38·10</a:t>
            </a:r>
            <a:r>
              <a:rPr lang="en-US" sz="2000" baseline="30000">
                <a:latin typeface="Verdana" pitchFamily="34" charset="0"/>
              </a:rPr>
              <a:t>-23</a:t>
            </a:r>
            <a:r>
              <a:rPr lang="en-US" sz="2000">
                <a:latin typeface="Verdana" pitchFamily="34" charset="0"/>
              </a:rPr>
              <a:t> J/K, so that higher energies are less likely, and average energy rises with temperature</a:t>
            </a:r>
            <a:r>
              <a:rPr lang="pl-PL" sz="2000">
                <a:latin typeface="Verdana" pitchFamily="34" charset="0"/>
              </a:rPr>
              <a:t>.</a:t>
            </a:r>
            <a:endParaRPr lang="en-US" sz="2000">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build="p"/>
      <p:bldP spid="1536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0"/>
          <p:cNvSpPr>
            <a:spLocks noGrp="1" noChangeArrowheads="1"/>
          </p:cNvSpPr>
          <p:nvPr>
            <p:ph type="ftr" sz="quarter" idx="10"/>
          </p:nvPr>
        </p:nvSpPr>
        <p:spPr>
          <a:ln/>
        </p:spPr>
        <p:txBody>
          <a:bodyPr/>
          <a:lstStyle/>
          <a:p>
            <a:r>
              <a:rPr lang="en-US" smtClean="0"/>
              <a:t>Modern Physics, summer 2012</a:t>
            </a:r>
            <a:endParaRPr lang="en-US"/>
          </a:p>
        </p:txBody>
      </p:sp>
      <p:sp>
        <p:nvSpPr>
          <p:cNvPr id="4101" name="Rectangle 2"/>
          <p:cNvSpPr>
            <a:spLocks noGrp="1" noChangeArrowheads="1"/>
          </p:cNvSpPr>
          <p:nvPr>
            <p:ph type="title" idx="4294967295"/>
          </p:nvPr>
        </p:nvSpPr>
        <p:spPr>
          <a:xfrm>
            <a:off x="1692275" y="476250"/>
            <a:ext cx="6264275" cy="576263"/>
          </a:xfrm>
        </p:spPr>
        <p:txBody>
          <a:bodyPr/>
          <a:lstStyle/>
          <a:p>
            <a:pPr algn="ctr" eaLnBrk="1" hangingPunct="1"/>
            <a:r>
              <a:rPr lang="pl-PL" sz="2800" smtClean="0"/>
              <a:t>Historical introduction to quantum mechanics</a:t>
            </a:r>
          </a:p>
        </p:txBody>
      </p:sp>
      <p:sp>
        <p:nvSpPr>
          <p:cNvPr id="4102" name="Rectangle 3"/>
          <p:cNvSpPr>
            <a:spLocks noGrp="1" noChangeArrowheads="1"/>
          </p:cNvSpPr>
          <p:nvPr>
            <p:ph type="body" idx="4294967295"/>
          </p:nvPr>
        </p:nvSpPr>
        <p:spPr>
          <a:xfrm>
            <a:off x="2160588" y="1412875"/>
            <a:ext cx="6983412" cy="1658938"/>
          </a:xfrm>
        </p:spPr>
        <p:txBody>
          <a:bodyPr/>
          <a:lstStyle/>
          <a:p>
            <a:pPr algn="just" eaLnBrk="1" hangingPunct="1">
              <a:lnSpc>
                <a:spcPct val="90000"/>
              </a:lnSpc>
              <a:buFontTx/>
              <a:buNone/>
            </a:pPr>
            <a:r>
              <a:rPr lang="pl-PL" smtClean="0"/>
              <a:t>	</a:t>
            </a:r>
            <a:r>
              <a:rPr lang="en-US" sz="2200" smtClean="0"/>
              <a:t>Wien’s analogy suggested that it as also less likely to have radiation of high frequency (small wavelength) and that an exponential involving temper</a:t>
            </a:r>
            <a:r>
              <a:rPr lang="pl-PL" sz="2200" smtClean="0"/>
              <a:t>a</a:t>
            </a:r>
            <a:r>
              <a:rPr lang="en-US" sz="2200" smtClean="0"/>
              <a:t>ture would play a role. Wien’s distribution is given by:</a:t>
            </a:r>
          </a:p>
        </p:txBody>
      </p:sp>
      <p:pic>
        <p:nvPicPr>
          <p:cNvPr id="4103" name="Picture 4" descr="Wien"/>
          <p:cNvPicPr>
            <a:picLocks noChangeAspect="1" noChangeArrowheads="1"/>
          </p:cNvPicPr>
          <p:nvPr/>
        </p:nvPicPr>
        <p:blipFill>
          <a:blip r:embed="rId4" cstate="print"/>
          <a:srcRect/>
          <a:stretch>
            <a:fillRect/>
          </a:stretch>
        </p:blipFill>
        <p:spPr bwMode="auto">
          <a:xfrm>
            <a:off x="127000" y="1484313"/>
            <a:ext cx="1716088" cy="2089150"/>
          </a:xfrm>
          <a:prstGeom prst="rect">
            <a:avLst/>
          </a:prstGeom>
          <a:noFill/>
          <a:ln w="9525">
            <a:noFill/>
            <a:miter lim="800000"/>
            <a:headEnd/>
            <a:tailEnd/>
          </a:ln>
        </p:spPr>
      </p:pic>
      <p:sp>
        <p:nvSpPr>
          <p:cNvPr id="4104" name="Text Box 5"/>
          <p:cNvSpPr txBox="1">
            <a:spLocks noChangeArrowheads="1"/>
          </p:cNvSpPr>
          <p:nvPr/>
        </p:nvSpPr>
        <p:spPr bwMode="auto">
          <a:xfrm>
            <a:off x="177800" y="3716338"/>
            <a:ext cx="1873250" cy="396875"/>
          </a:xfrm>
          <a:prstGeom prst="rect">
            <a:avLst/>
          </a:prstGeom>
          <a:noFill/>
          <a:ln w="9525">
            <a:noFill/>
            <a:miter lim="800000"/>
            <a:headEnd/>
            <a:tailEnd/>
          </a:ln>
        </p:spPr>
        <p:txBody>
          <a:bodyPr>
            <a:spAutoFit/>
          </a:bodyPr>
          <a:lstStyle/>
          <a:p>
            <a:pPr>
              <a:spcBef>
                <a:spcPct val="50000"/>
              </a:spcBef>
            </a:pPr>
            <a:r>
              <a:rPr lang="pl-PL" sz="2000"/>
              <a:t>(1864-1928)</a:t>
            </a:r>
          </a:p>
        </p:txBody>
      </p:sp>
      <p:sp>
        <p:nvSpPr>
          <p:cNvPr id="4105" name="Text Box 6"/>
          <p:cNvSpPr txBox="1">
            <a:spLocks noChangeArrowheads="1"/>
          </p:cNvSpPr>
          <p:nvPr/>
        </p:nvSpPr>
        <p:spPr bwMode="auto">
          <a:xfrm>
            <a:off x="142875" y="4437063"/>
            <a:ext cx="8135938" cy="2073275"/>
          </a:xfrm>
          <a:prstGeom prst="rect">
            <a:avLst/>
          </a:prstGeom>
          <a:noFill/>
          <a:ln w="9525">
            <a:noFill/>
            <a:miter lim="800000"/>
            <a:headEnd/>
            <a:tailEnd/>
          </a:ln>
        </p:spPr>
        <p:txBody>
          <a:bodyPr>
            <a:spAutoFit/>
          </a:bodyPr>
          <a:lstStyle/>
          <a:p>
            <a:pPr algn="just">
              <a:spcBef>
                <a:spcPct val="50000"/>
              </a:spcBef>
            </a:pPr>
            <a:r>
              <a:rPr lang="en-US" sz="2000">
                <a:latin typeface="Verdana" pitchFamily="34" charset="0"/>
              </a:rPr>
              <a:t>In fact, Wien’s analogy is not very good. It fits the small-wavelength (or, equivalently, the high-frequency) part of the blackbody spectrum that experiments were beginning to reveal. </a:t>
            </a:r>
          </a:p>
          <a:p>
            <a:pPr algn="just">
              <a:spcBef>
                <a:spcPct val="50000"/>
              </a:spcBef>
            </a:pPr>
            <a:r>
              <a:rPr lang="en-US" sz="2000">
                <a:latin typeface="Verdana" pitchFamily="34" charset="0"/>
              </a:rPr>
              <a:t>It represents the first attempt to „derive” Kirchhoff’s function from the classical physics which is </a:t>
            </a:r>
            <a:r>
              <a:rPr lang="en-US" sz="2000" b="1">
                <a:solidFill>
                  <a:srgbClr val="FF0000"/>
                </a:solidFill>
                <a:latin typeface="Verdana" pitchFamily="34" charset="0"/>
              </a:rPr>
              <a:t>impossible</a:t>
            </a:r>
          </a:p>
        </p:txBody>
      </p:sp>
      <p:graphicFrame>
        <p:nvGraphicFramePr>
          <p:cNvPr id="4098" name="Object 7"/>
          <p:cNvGraphicFramePr>
            <a:graphicFrameLocks noChangeAspect="1"/>
          </p:cNvGraphicFramePr>
          <p:nvPr/>
        </p:nvGraphicFramePr>
        <p:xfrm>
          <a:off x="2843213" y="3213100"/>
          <a:ext cx="4679950" cy="596900"/>
        </p:xfrm>
        <a:graphic>
          <a:graphicData uri="http://schemas.openxmlformats.org/presentationml/2006/ole">
            <p:oleObj spid="_x0000_s4098" name="Równanie" r:id="rId5" imgW="1892160" imgH="241200" progId="Equation.3">
              <p:embed/>
            </p:oleObj>
          </a:graphicData>
        </a:graphic>
      </p:graphicFrame>
      <p:sp>
        <p:nvSpPr>
          <p:cNvPr id="4106" name="Rectangle 8"/>
          <p:cNvSpPr>
            <a:spLocks noChangeArrowheads="1"/>
          </p:cNvSpPr>
          <p:nvPr/>
        </p:nvSpPr>
        <p:spPr bwMode="auto">
          <a:xfrm>
            <a:off x="2771775" y="3141663"/>
            <a:ext cx="4824413" cy="792162"/>
          </a:xfrm>
          <a:prstGeom prst="rect">
            <a:avLst/>
          </a:prstGeom>
          <a:noFill/>
          <a:ln w="9525">
            <a:solidFill>
              <a:srgbClr val="FF0000"/>
            </a:solidFill>
            <a:miter lim="800000"/>
            <a:headEnd/>
            <a:tailEnd/>
          </a:ln>
        </p:spPr>
        <p:txBody>
          <a:bodyPr wrap="none" anchor="ctr"/>
          <a:lstStyle/>
          <a:p>
            <a:endParaRPr lang="en-US"/>
          </a:p>
        </p:txBody>
      </p:sp>
      <p:sp>
        <p:nvSpPr>
          <p:cNvPr id="4107" name="Text Box 9"/>
          <p:cNvSpPr txBox="1">
            <a:spLocks noChangeArrowheads="1"/>
          </p:cNvSpPr>
          <p:nvPr/>
        </p:nvSpPr>
        <p:spPr bwMode="auto">
          <a:xfrm>
            <a:off x="1692275" y="4005263"/>
            <a:ext cx="7056438" cy="396875"/>
          </a:xfrm>
          <a:prstGeom prst="rect">
            <a:avLst/>
          </a:prstGeom>
          <a:noFill/>
          <a:ln w="9525">
            <a:noFill/>
            <a:miter lim="800000"/>
            <a:headEnd/>
            <a:tailEnd/>
          </a:ln>
        </p:spPr>
        <p:txBody>
          <a:bodyPr>
            <a:spAutoFit/>
          </a:bodyPr>
          <a:lstStyle/>
          <a:p>
            <a:pPr>
              <a:spcBef>
                <a:spcPct val="50000"/>
              </a:spcBef>
            </a:pPr>
            <a:r>
              <a:rPr lang="en-US" sz="2000">
                <a:latin typeface="Verdana" pitchFamily="34" charset="0"/>
              </a:rPr>
              <a:t>a, b are constants to be determined experimentally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0"/>
          <p:cNvSpPr>
            <a:spLocks noGrp="1" noChangeArrowheads="1"/>
          </p:cNvSpPr>
          <p:nvPr>
            <p:ph type="ftr" sz="quarter" idx="10"/>
          </p:nvPr>
        </p:nvSpPr>
        <p:spPr>
          <a:ln/>
        </p:spPr>
        <p:txBody>
          <a:bodyPr/>
          <a:lstStyle/>
          <a:p>
            <a:r>
              <a:rPr lang="en-US" smtClean="0"/>
              <a:t>Modern Physics, summer 2012</a:t>
            </a:r>
            <a:endParaRPr lang="en-US"/>
          </a:p>
        </p:txBody>
      </p:sp>
      <p:sp>
        <p:nvSpPr>
          <p:cNvPr id="5125" name="Rectangle 2"/>
          <p:cNvSpPr>
            <a:spLocks noGrp="1" noChangeArrowheads="1"/>
          </p:cNvSpPr>
          <p:nvPr>
            <p:ph type="title" idx="4294967295"/>
          </p:nvPr>
        </p:nvSpPr>
        <p:spPr>
          <a:xfrm>
            <a:off x="1692275" y="476250"/>
            <a:ext cx="6264275" cy="576263"/>
          </a:xfrm>
        </p:spPr>
        <p:txBody>
          <a:bodyPr/>
          <a:lstStyle/>
          <a:p>
            <a:pPr algn="ctr" eaLnBrk="1" hangingPunct="1"/>
            <a:r>
              <a:rPr lang="pl-PL" sz="2800" smtClean="0"/>
              <a:t>Historical introduction to quantum mechanics</a:t>
            </a:r>
          </a:p>
        </p:txBody>
      </p:sp>
      <p:sp>
        <p:nvSpPr>
          <p:cNvPr id="5126" name="Rectangle 3"/>
          <p:cNvSpPr>
            <a:spLocks noGrp="1" noChangeArrowheads="1"/>
          </p:cNvSpPr>
          <p:nvPr>
            <p:ph type="body" idx="4294967295"/>
          </p:nvPr>
        </p:nvSpPr>
        <p:spPr>
          <a:xfrm>
            <a:off x="1979613" y="1557338"/>
            <a:ext cx="6983412" cy="2014537"/>
          </a:xfrm>
        </p:spPr>
        <p:txBody>
          <a:bodyPr/>
          <a:lstStyle/>
          <a:p>
            <a:pPr algn="just" eaLnBrk="1" hangingPunct="1">
              <a:lnSpc>
                <a:spcPct val="90000"/>
              </a:lnSpc>
              <a:buFontTx/>
              <a:buNone/>
            </a:pPr>
            <a:r>
              <a:rPr lang="pl-PL" smtClean="0"/>
              <a:t>	</a:t>
            </a:r>
            <a:r>
              <a:rPr lang="en-US" sz="2200" smtClean="0"/>
              <a:t>Second contribution of Wien (more general observation) that on the basis of thermodynamics alone, one can show that Kirchhoff’s function, or equivalently, the energy density function u(λ,T), is of the form:</a:t>
            </a:r>
            <a:endParaRPr lang="pl-PL" sz="2200" smtClean="0"/>
          </a:p>
        </p:txBody>
      </p:sp>
      <p:pic>
        <p:nvPicPr>
          <p:cNvPr id="5127" name="Picture 4" descr="Wien"/>
          <p:cNvPicPr>
            <a:picLocks noChangeAspect="1" noChangeArrowheads="1"/>
          </p:cNvPicPr>
          <p:nvPr/>
        </p:nvPicPr>
        <p:blipFill>
          <a:blip r:embed="rId4" cstate="print"/>
          <a:srcRect/>
          <a:stretch>
            <a:fillRect/>
          </a:stretch>
        </p:blipFill>
        <p:spPr bwMode="auto">
          <a:xfrm>
            <a:off x="127000" y="1484313"/>
            <a:ext cx="1716088" cy="2089150"/>
          </a:xfrm>
          <a:prstGeom prst="rect">
            <a:avLst/>
          </a:prstGeom>
          <a:noFill/>
          <a:ln w="9525">
            <a:noFill/>
            <a:miter lim="800000"/>
            <a:headEnd/>
            <a:tailEnd/>
          </a:ln>
        </p:spPr>
      </p:pic>
      <p:sp>
        <p:nvSpPr>
          <p:cNvPr id="5128" name="Text Box 5"/>
          <p:cNvSpPr txBox="1">
            <a:spLocks noChangeArrowheads="1"/>
          </p:cNvSpPr>
          <p:nvPr/>
        </p:nvSpPr>
        <p:spPr bwMode="auto">
          <a:xfrm>
            <a:off x="177800" y="3716338"/>
            <a:ext cx="1873250" cy="396875"/>
          </a:xfrm>
          <a:prstGeom prst="rect">
            <a:avLst/>
          </a:prstGeom>
          <a:noFill/>
          <a:ln w="9525">
            <a:noFill/>
            <a:miter lim="800000"/>
            <a:headEnd/>
            <a:tailEnd/>
          </a:ln>
        </p:spPr>
        <p:txBody>
          <a:bodyPr>
            <a:spAutoFit/>
          </a:bodyPr>
          <a:lstStyle/>
          <a:p>
            <a:pPr>
              <a:spcBef>
                <a:spcPct val="50000"/>
              </a:spcBef>
            </a:pPr>
            <a:r>
              <a:rPr lang="pl-PL" sz="2000"/>
              <a:t>(1864-1928)</a:t>
            </a:r>
          </a:p>
        </p:txBody>
      </p:sp>
      <p:sp>
        <p:nvSpPr>
          <p:cNvPr id="5129" name="Text Box 6"/>
          <p:cNvSpPr txBox="1">
            <a:spLocks noChangeArrowheads="1"/>
          </p:cNvSpPr>
          <p:nvPr/>
        </p:nvSpPr>
        <p:spPr bwMode="auto">
          <a:xfrm>
            <a:off x="539750" y="5300663"/>
            <a:ext cx="8135938" cy="762000"/>
          </a:xfrm>
          <a:prstGeom prst="rect">
            <a:avLst/>
          </a:prstGeom>
          <a:noFill/>
          <a:ln w="9525">
            <a:noFill/>
            <a:miter lim="800000"/>
            <a:headEnd/>
            <a:tailEnd/>
          </a:ln>
        </p:spPr>
        <p:txBody>
          <a:bodyPr>
            <a:spAutoFit/>
          </a:bodyPr>
          <a:lstStyle/>
          <a:p>
            <a:pPr algn="just">
              <a:spcBef>
                <a:spcPct val="50000"/>
              </a:spcBef>
            </a:pPr>
            <a:r>
              <a:rPr lang="en-US" sz="2200">
                <a:latin typeface="Verdana" pitchFamily="34" charset="0"/>
              </a:rPr>
              <a:t>But this is as far as thermodynamics can go; it cannot determine the function φ.</a:t>
            </a:r>
            <a:r>
              <a:rPr lang="en-US" sz="2000">
                <a:latin typeface="Verdana" pitchFamily="34" charset="0"/>
              </a:rPr>
              <a:t> </a:t>
            </a:r>
          </a:p>
        </p:txBody>
      </p:sp>
      <p:graphicFrame>
        <p:nvGraphicFramePr>
          <p:cNvPr id="5122" name="Object 7"/>
          <p:cNvGraphicFramePr>
            <a:graphicFrameLocks noChangeAspect="1"/>
          </p:cNvGraphicFramePr>
          <p:nvPr/>
        </p:nvGraphicFramePr>
        <p:xfrm>
          <a:off x="3419475" y="4005263"/>
          <a:ext cx="2952750" cy="565150"/>
        </p:xfrm>
        <a:graphic>
          <a:graphicData uri="http://schemas.openxmlformats.org/presentationml/2006/ole">
            <p:oleObj spid="_x0000_s5122" name="Równanie" r:id="rId5" imgW="1193760" imgH="228600" progId="Equation.3">
              <p:embed/>
            </p:oleObj>
          </a:graphicData>
        </a:graphic>
      </p:graphicFrame>
      <p:sp>
        <p:nvSpPr>
          <p:cNvPr id="5130" name="Rectangle 8"/>
          <p:cNvSpPr>
            <a:spLocks noChangeArrowheads="1"/>
          </p:cNvSpPr>
          <p:nvPr/>
        </p:nvSpPr>
        <p:spPr bwMode="auto">
          <a:xfrm>
            <a:off x="3348038" y="3933825"/>
            <a:ext cx="3024187" cy="720725"/>
          </a:xfrm>
          <a:prstGeom prst="rect">
            <a:avLst/>
          </a:prstGeom>
          <a:noFill/>
          <a:ln w="9525">
            <a:solidFill>
              <a:srgbClr val="FF0000"/>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
          <p:cNvSpPr>
            <a:spLocks noGrp="1" noChangeArrowheads="1"/>
          </p:cNvSpPr>
          <p:nvPr>
            <p:ph type="ftr" sz="quarter" idx="10"/>
          </p:nvPr>
        </p:nvSpPr>
        <p:spPr>
          <a:ln/>
        </p:spPr>
        <p:txBody>
          <a:bodyPr/>
          <a:lstStyle/>
          <a:p>
            <a:r>
              <a:rPr lang="en-US" smtClean="0"/>
              <a:t>Modern Physics, summer 2012</a:t>
            </a:r>
            <a:endParaRPr lang="en-US"/>
          </a:p>
        </p:txBody>
      </p:sp>
      <p:sp>
        <p:nvSpPr>
          <p:cNvPr id="16388" name="Rectangle 2"/>
          <p:cNvSpPr>
            <a:spLocks noGrp="1" noChangeArrowheads="1"/>
          </p:cNvSpPr>
          <p:nvPr>
            <p:ph type="title" idx="4294967295"/>
          </p:nvPr>
        </p:nvSpPr>
        <p:spPr>
          <a:xfrm>
            <a:off x="1692275" y="476250"/>
            <a:ext cx="6264275" cy="576263"/>
          </a:xfrm>
        </p:spPr>
        <p:txBody>
          <a:bodyPr/>
          <a:lstStyle/>
          <a:p>
            <a:pPr algn="ctr" eaLnBrk="1" hangingPunct="1"/>
            <a:r>
              <a:rPr lang="pl-PL" sz="2800" smtClean="0"/>
              <a:t>Historical introduction to quantum mechanics</a:t>
            </a:r>
          </a:p>
        </p:txBody>
      </p:sp>
      <p:sp>
        <p:nvSpPr>
          <p:cNvPr id="16389" name="Rectangle 3"/>
          <p:cNvSpPr>
            <a:spLocks noGrp="1" noChangeArrowheads="1"/>
          </p:cNvSpPr>
          <p:nvPr>
            <p:ph type="body" idx="4294967295"/>
          </p:nvPr>
        </p:nvSpPr>
        <p:spPr>
          <a:xfrm>
            <a:off x="0" y="4221163"/>
            <a:ext cx="8929688" cy="2208212"/>
          </a:xfrm>
        </p:spPr>
        <p:txBody>
          <a:bodyPr/>
          <a:lstStyle/>
          <a:p>
            <a:pPr algn="just" eaLnBrk="1" hangingPunct="1">
              <a:lnSpc>
                <a:spcPct val="90000"/>
              </a:lnSpc>
              <a:buFontTx/>
              <a:buNone/>
            </a:pPr>
            <a:r>
              <a:rPr lang="pl-PL" smtClean="0"/>
              <a:t>	</a:t>
            </a:r>
            <a:r>
              <a:rPr lang="en-US" sz="2200" smtClean="0"/>
              <a:t>Planck studied under Kirchhoff at the University of Berlin, and after his death in 1887, Planck succeeded him as a professor of physics there. Planck had a great interest in laws of physics that appeared to be universal. Therefore, he wanted to derive Wien’s law from Maxwell’s electromagnetic theory and thermodynamics. But this cannot be done!!!</a:t>
            </a:r>
            <a:endParaRPr lang="pl-PL" smtClean="0"/>
          </a:p>
        </p:txBody>
      </p:sp>
      <p:sp>
        <p:nvSpPr>
          <p:cNvPr id="16390" name="Text Box 5"/>
          <p:cNvSpPr txBox="1">
            <a:spLocks noChangeArrowheads="1"/>
          </p:cNvSpPr>
          <p:nvPr/>
        </p:nvSpPr>
        <p:spPr bwMode="auto">
          <a:xfrm>
            <a:off x="323850" y="3716338"/>
            <a:ext cx="1873250" cy="396875"/>
          </a:xfrm>
          <a:prstGeom prst="rect">
            <a:avLst/>
          </a:prstGeom>
          <a:noFill/>
          <a:ln w="9525">
            <a:noFill/>
            <a:miter lim="800000"/>
            <a:headEnd/>
            <a:tailEnd/>
          </a:ln>
        </p:spPr>
        <p:txBody>
          <a:bodyPr>
            <a:spAutoFit/>
          </a:bodyPr>
          <a:lstStyle/>
          <a:p>
            <a:pPr>
              <a:spcBef>
                <a:spcPct val="50000"/>
              </a:spcBef>
            </a:pPr>
            <a:r>
              <a:rPr lang="pl-PL" sz="2000"/>
              <a:t>(1858-1947)</a:t>
            </a:r>
          </a:p>
        </p:txBody>
      </p:sp>
      <p:pic>
        <p:nvPicPr>
          <p:cNvPr id="16391" name="Picture 9" descr="Planck"/>
          <p:cNvPicPr>
            <a:picLocks noChangeAspect="1" noChangeArrowheads="1"/>
          </p:cNvPicPr>
          <p:nvPr/>
        </p:nvPicPr>
        <p:blipFill>
          <a:blip r:embed="rId3" cstate="print"/>
          <a:srcRect/>
          <a:stretch>
            <a:fillRect/>
          </a:stretch>
        </p:blipFill>
        <p:spPr bwMode="auto">
          <a:xfrm>
            <a:off x="323850" y="1484313"/>
            <a:ext cx="1657350" cy="2016125"/>
          </a:xfrm>
          <a:prstGeom prst="rect">
            <a:avLst/>
          </a:prstGeom>
          <a:noFill/>
          <a:ln w="9525">
            <a:noFill/>
            <a:miter lim="800000"/>
            <a:headEnd/>
            <a:tailEnd/>
          </a:ln>
        </p:spPr>
      </p:pic>
      <p:sp>
        <p:nvSpPr>
          <p:cNvPr id="16392" name="Text Box 12"/>
          <p:cNvSpPr txBox="1">
            <a:spLocks noChangeArrowheads="1"/>
          </p:cNvSpPr>
          <p:nvPr/>
        </p:nvSpPr>
        <p:spPr bwMode="auto">
          <a:xfrm>
            <a:off x="2268538" y="1484313"/>
            <a:ext cx="6589712" cy="2462212"/>
          </a:xfrm>
          <a:prstGeom prst="rect">
            <a:avLst/>
          </a:prstGeom>
          <a:noFill/>
          <a:ln w="9525">
            <a:noFill/>
            <a:miter lim="800000"/>
            <a:headEnd/>
            <a:tailEnd/>
          </a:ln>
        </p:spPr>
        <p:txBody>
          <a:bodyPr>
            <a:spAutoFit/>
          </a:bodyPr>
          <a:lstStyle/>
          <a:p>
            <a:pPr algn="just">
              <a:spcBef>
                <a:spcPct val="50000"/>
              </a:spcBef>
            </a:pPr>
            <a:r>
              <a:rPr lang="en-US" sz="2200" b="1">
                <a:latin typeface="Verdana" pitchFamily="34" charset="0"/>
              </a:rPr>
              <a:t>Max Planck</a:t>
            </a:r>
            <a:r>
              <a:rPr lang="en-US" sz="2200">
                <a:latin typeface="Verdana" pitchFamily="34" charset="0"/>
              </a:rPr>
              <a:t> was a „reluctant revolutionary”.</a:t>
            </a:r>
            <a:r>
              <a:rPr lang="pl-PL" sz="2200">
                <a:latin typeface="Verdana" pitchFamily="34" charset="0"/>
              </a:rPr>
              <a:t> </a:t>
            </a:r>
            <a:r>
              <a:rPr lang="en-US" sz="2200">
                <a:latin typeface="Verdana" pitchFamily="34" charset="0"/>
              </a:rPr>
              <a:t>He never intended to invent the quantum theory, and it took him many years before he began to admit that classical physics was wrong. He was advised against studying physics because </a:t>
            </a:r>
            <a:r>
              <a:rPr lang="en-US" sz="2200" i="1">
                <a:solidFill>
                  <a:srgbClr val="FF0000"/>
                </a:solidFill>
                <a:latin typeface="Verdana" pitchFamily="34" charset="0"/>
              </a:rPr>
              <a:t>all problems had been solved</a:t>
            </a:r>
            <a:r>
              <a:rPr lang="en-US" sz="2200">
                <a:latin typeface="Verdana"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build="p"/>
      <p:bldP spid="1639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
          <p:cNvSpPr>
            <a:spLocks noGrp="1" noChangeArrowheads="1"/>
          </p:cNvSpPr>
          <p:nvPr>
            <p:ph type="ftr" sz="quarter" idx="10"/>
          </p:nvPr>
        </p:nvSpPr>
        <p:spPr>
          <a:ln/>
        </p:spPr>
        <p:txBody>
          <a:bodyPr/>
          <a:lstStyle/>
          <a:p>
            <a:r>
              <a:rPr lang="en-US" smtClean="0"/>
              <a:t>Modern Physics, summer 2012</a:t>
            </a:r>
            <a:endParaRPr lang="en-US"/>
          </a:p>
        </p:txBody>
      </p:sp>
      <p:pic>
        <p:nvPicPr>
          <p:cNvPr id="17412" name="Picture 4"/>
          <p:cNvPicPr>
            <a:picLocks noChangeAspect="1" noChangeArrowheads="1"/>
          </p:cNvPicPr>
          <p:nvPr/>
        </p:nvPicPr>
        <p:blipFill>
          <a:blip r:embed="rId3" cstate="print">
            <a:lum bright="-12000" contrast="22000"/>
          </a:blip>
          <a:srcRect l="54016" t="22992" r="3465" b="24883"/>
          <a:stretch>
            <a:fillRect/>
          </a:stretch>
        </p:blipFill>
        <p:spPr bwMode="auto">
          <a:xfrm>
            <a:off x="4178300" y="1785938"/>
            <a:ext cx="4608513" cy="4238625"/>
          </a:xfrm>
          <a:prstGeom prst="rect">
            <a:avLst/>
          </a:prstGeom>
          <a:noFill/>
          <a:ln w="9525">
            <a:solidFill>
              <a:srgbClr val="000000"/>
            </a:solidFill>
            <a:miter lim="800000"/>
            <a:headEnd/>
            <a:tailEnd/>
          </a:ln>
        </p:spPr>
      </p:pic>
      <p:sp>
        <p:nvSpPr>
          <p:cNvPr id="17413" name="Text Box 6"/>
          <p:cNvSpPr txBox="1">
            <a:spLocks noChangeArrowheads="1"/>
          </p:cNvSpPr>
          <p:nvPr/>
        </p:nvSpPr>
        <p:spPr bwMode="auto">
          <a:xfrm>
            <a:off x="323850" y="4221163"/>
            <a:ext cx="3492500" cy="1768475"/>
          </a:xfrm>
          <a:prstGeom prst="rect">
            <a:avLst/>
          </a:prstGeom>
          <a:noFill/>
          <a:ln w="9525">
            <a:noFill/>
            <a:miter lim="800000"/>
            <a:headEnd/>
            <a:tailEnd/>
          </a:ln>
        </p:spPr>
        <p:txBody>
          <a:bodyPr>
            <a:spAutoFit/>
          </a:bodyPr>
          <a:lstStyle/>
          <a:p>
            <a:pPr>
              <a:spcBef>
                <a:spcPct val="50000"/>
              </a:spcBef>
            </a:pPr>
            <a:r>
              <a:rPr lang="pl-PL" sz="2000">
                <a:latin typeface="Verdana" pitchFamily="34" charset="0"/>
              </a:rPr>
              <a:t>3.02.1899:</a:t>
            </a:r>
          </a:p>
          <a:p>
            <a:pPr>
              <a:spcBef>
                <a:spcPct val="50000"/>
              </a:spcBef>
            </a:pPr>
            <a:r>
              <a:rPr lang="en-US" sz="2000">
                <a:latin typeface="Verdana" pitchFamily="34" charset="0"/>
              </a:rPr>
              <a:t>experiments performed up 6 </a:t>
            </a:r>
            <a:r>
              <a:rPr lang="en-US" sz="2000">
                <a:latin typeface="Verdana" pitchFamily="34" charset="0"/>
                <a:cs typeface="Arial" charset="0"/>
              </a:rPr>
              <a:t>µm, T:800-1400</a:t>
            </a:r>
            <a:r>
              <a:rPr lang="en-US" sz="2000" baseline="30000">
                <a:latin typeface="Verdana" pitchFamily="34" charset="0"/>
                <a:cs typeface="Arial" charset="0"/>
              </a:rPr>
              <a:t>o</a:t>
            </a:r>
            <a:r>
              <a:rPr lang="en-US" sz="2000">
                <a:latin typeface="Verdana" pitchFamily="34" charset="0"/>
                <a:cs typeface="Arial" charset="0"/>
              </a:rPr>
              <a:t>C indicate deviation from the Wien’ distribution</a:t>
            </a:r>
          </a:p>
        </p:txBody>
      </p:sp>
      <p:sp>
        <p:nvSpPr>
          <p:cNvPr id="17414" name="Rectangle 2"/>
          <p:cNvSpPr>
            <a:spLocks noChangeArrowheads="1"/>
          </p:cNvSpPr>
          <p:nvPr/>
        </p:nvSpPr>
        <p:spPr bwMode="auto">
          <a:xfrm>
            <a:off x="1692275" y="476250"/>
            <a:ext cx="6264275" cy="576263"/>
          </a:xfrm>
          <a:prstGeom prst="rect">
            <a:avLst/>
          </a:prstGeom>
          <a:noFill/>
          <a:ln w="9525">
            <a:noFill/>
            <a:miter lim="800000"/>
            <a:headEnd/>
            <a:tailEnd/>
          </a:ln>
        </p:spPr>
        <p:txBody>
          <a:bodyPr anchor="ctr"/>
          <a:lstStyle/>
          <a:p>
            <a:pPr algn="ctr"/>
            <a:r>
              <a:rPr lang="pl-PL" b="1">
                <a:solidFill>
                  <a:schemeClr val="tx2"/>
                </a:solidFill>
                <a:latin typeface="Verdana" pitchFamily="34" charset="0"/>
              </a:rPr>
              <a:t>Historical introduction to quantum mechanics</a:t>
            </a:r>
          </a:p>
        </p:txBody>
      </p:sp>
      <p:pic>
        <p:nvPicPr>
          <p:cNvPr id="17415" name="Picture 8"/>
          <p:cNvPicPr>
            <a:picLocks noChangeAspect="1" noChangeArrowheads="1"/>
          </p:cNvPicPr>
          <p:nvPr/>
        </p:nvPicPr>
        <p:blipFill>
          <a:blip r:embed="rId4" cstate="print"/>
          <a:srcRect l="37187" b="49399"/>
          <a:stretch>
            <a:fillRect/>
          </a:stretch>
        </p:blipFill>
        <p:spPr bwMode="auto">
          <a:xfrm>
            <a:off x="323850" y="1916113"/>
            <a:ext cx="3529013" cy="2132012"/>
          </a:xfrm>
          <a:prstGeom prst="rect">
            <a:avLst/>
          </a:prstGeom>
          <a:noFill/>
          <a:ln w="9525">
            <a:solidFill>
              <a:srgbClr val="000000"/>
            </a:solidFill>
            <a:miter lim="800000"/>
            <a:headEnd/>
            <a:tailEnd/>
          </a:ln>
        </p:spPr>
      </p:pic>
      <p:sp>
        <p:nvSpPr>
          <p:cNvPr id="17416" name="Text Box 10"/>
          <p:cNvSpPr txBox="1">
            <a:spLocks noChangeArrowheads="1"/>
          </p:cNvSpPr>
          <p:nvPr/>
        </p:nvSpPr>
        <p:spPr bwMode="auto">
          <a:xfrm>
            <a:off x="395288" y="1341438"/>
            <a:ext cx="3529012" cy="519112"/>
          </a:xfrm>
          <a:prstGeom prst="rect">
            <a:avLst/>
          </a:prstGeom>
          <a:noFill/>
          <a:ln w="9525">
            <a:noFill/>
            <a:miter lim="800000"/>
            <a:headEnd/>
            <a:tailEnd/>
          </a:ln>
        </p:spPr>
        <p:txBody>
          <a:bodyPr>
            <a:spAutoFit/>
          </a:bodyPr>
          <a:lstStyle/>
          <a:p>
            <a:pPr>
              <a:spcBef>
                <a:spcPct val="50000"/>
              </a:spcBef>
            </a:pPr>
            <a:r>
              <a:rPr lang="en-US"/>
              <a:t>Experimentalists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0"/>
          <p:cNvSpPr>
            <a:spLocks noGrp="1" noChangeArrowheads="1"/>
          </p:cNvSpPr>
          <p:nvPr>
            <p:ph type="ftr" sz="quarter" idx="10"/>
          </p:nvPr>
        </p:nvSpPr>
        <p:spPr>
          <a:ln/>
        </p:spPr>
        <p:txBody>
          <a:bodyPr/>
          <a:lstStyle/>
          <a:p>
            <a:r>
              <a:rPr lang="en-US" smtClean="0"/>
              <a:t>Modern Physics, summer 2012</a:t>
            </a:r>
            <a:endParaRPr lang="en-US"/>
          </a:p>
        </p:txBody>
      </p:sp>
      <p:sp>
        <p:nvSpPr>
          <p:cNvPr id="6150" name="Rectangle 2"/>
          <p:cNvSpPr>
            <a:spLocks noGrp="1" noChangeArrowheads="1"/>
          </p:cNvSpPr>
          <p:nvPr>
            <p:ph type="title" idx="4294967295"/>
          </p:nvPr>
        </p:nvSpPr>
        <p:spPr>
          <a:xfrm>
            <a:off x="1692275" y="476250"/>
            <a:ext cx="6264275" cy="576263"/>
          </a:xfrm>
        </p:spPr>
        <p:txBody>
          <a:bodyPr/>
          <a:lstStyle/>
          <a:p>
            <a:pPr algn="ctr" eaLnBrk="1" hangingPunct="1"/>
            <a:r>
              <a:rPr lang="pl-PL" sz="2800" smtClean="0"/>
              <a:t>Historical introduction to quantum mechanics</a:t>
            </a:r>
          </a:p>
        </p:txBody>
      </p:sp>
      <p:sp>
        <p:nvSpPr>
          <p:cNvPr id="6151" name="Rectangle 3"/>
          <p:cNvSpPr>
            <a:spLocks noGrp="1" noChangeArrowheads="1"/>
          </p:cNvSpPr>
          <p:nvPr>
            <p:ph type="body" idx="4294967295"/>
          </p:nvPr>
        </p:nvSpPr>
        <p:spPr>
          <a:xfrm>
            <a:off x="-147638" y="4000500"/>
            <a:ext cx="9005888" cy="1439863"/>
          </a:xfrm>
        </p:spPr>
        <p:txBody>
          <a:bodyPr/>
          <a:lstStyle/>
          <a:p>
            <a:pPr algn="just" eaLnBrk="1" hangingPunct="1">
              <a:lnSpc>
                <a:spcPct val="90000"/>
              </a:lnSpc>
              <a:buFontTx/>
              <a:buNone/>
            </a:pPr>
            <a:r>
              <a:rPr lang="pl-PL" smtClean="0"/>
              <a:t>	</a:t>
            </a:r>
            <a:r>
              <a:rPr lang="en-US" sz="2200" smtClean="0"/>
              <a:t>This function fits very well the experimental data at long wavelengths (infrared) where Wien’s function failed! At short wavelength limit, when</a:t>
            </a:r>
            <a:endParaRPr lang="pl-PL" sz="2200" smtClean="0"/>
          </a:p>
        </p:txBody>
      </p:sp>
      <p:sp>
        <p:nvSpPr>
          <p:cNvPr id="6152" name="Rectangle 5"/>
          <p:cNvSpPr>
            <a:spLocks noChangeArrowheads="1"/>
          </p:cNvSpPr>
          <p:nvPr/>
        </p:nvSpPr>
        <p:spPr bwMode="auto">
          <a:xfrm>
            <a:off x="1357313" y="2852738"/>
            <a:ext cx="4786312" cy="1081087"/>
          </a:xfrm>
          <a:prstGeom prst="rect">
            <a:avLst/>
          </a:prstGeom>
          <a:noFill/>
          <a:ln w="9525">
            <a:solidFill>
              <a:srgbClr val="FF0000"/>
            </a:solidFill>
            <a:miter lim="800000"/>
            <a:headEnd/>
            <a:tailEnd/>
          </a:ln>
        </p:spPr>
        <p:txBody>
          <a:bodyPr wrap="none" anchor="ctr"/>
          <a:lstStyle/>
          <a:p>
            <a:endParaRPr lang="en-US"/>
          </a:p>
        </p:txBody>
      </p:sp>
      <p:sp>
        <p:nvSpPr>
          <p:cNvPr id="6153" name="Text Box 7"/>
          <p:cNvSpPr txBox="1">
            <a:spLocks noChangeArrowheads="1"/>
          </p:cNvSpPr>
          <p:nvPr/>
        </p:nvSpPr>
        <p:spPr bwMode="auto">
          <a:xfrm>
            <a:off x="252413" y="5715000"/>
            <a:ext cx="8534400" cy="762000"/>
          </a:xfrm>
          <a:prstGeom prst="rect">
            <a:avLst/>
          </a:prstGeom>
          <a:noFill/>
          <a:ln w="9525">
            <a:noFill/>
            <a:miter lim="800000"/>
            <a:headEnd/>
            <a:tailEnd/>
          </a:ln>
        </p:spPr>
        <p:txBody>
          <a:bodyPr>
            <a:spAutoFit/>
          </a:bodyPr>
          <a:lstStyle/>
          <a:p>
            <a:pPr algn="just">
              <a:spcBef>
                <a:spcPct val="50000"/>
              </a:spcBef>
            </a:pPr>
            <a:r>
              <a:rPr lang="pl-PL" sz="2200">
                <a:latin typeface="Verdana" pitchFamily="34" charset="0"/>
              </a:rPr>
              <a:t>we can neglect the 1 in the denominator and recover the Wien law</a:t>
            </a:r>
            <a:r>
              <a:rPr lang="pl-PL" sz="2000">
                <a:latin typeface="Verdana" pitchFamily="34" charset="0"/>
              </a:rPr>
              <a:t>. </a:t>
            </a:r>
          </a:p>
        </p:txBody>
      </p:sp>
      <p:graphicFrame>
        <p:nvGraphicFramePr>
          <p:cNvPr id="6146" name="Object 8"/>
          <p:cNvGraphicFramePr>
            <a:graphicFrameLocks noChangeAspect="1"/>
          </p:cNvGraphicFramePr>
          <p:nvPr/>
        </p:nvGraphicFramePr>
        <p:xfrm>
          <a:off x="1619250" y="2852738"/>
          <a:ext cx="4271963" cy="1035050"/>
        </p:xfrm>
        <a:graphic>
          <a:graphicData uri="http://schemas.openxmlformats.org/presentationml/2006/ole">
            <p:oleObj spid="_x0000_s6146" name="Równanie" r:id="rId4" imgW="1726920" imgH="419040" progId="Equation.3">
              <p:embed/>
            </p:oleObj>
          </a:graphicData>
        </a:graphic>
      </p:graphicFrame>
      <p:graphicFrame>
        <p:nvGraphicFramePr>
          <p:cNvPr id="6147" name="Object 9"/>
          <p:cNvGraphicFramePr>
            <a:graphicFrameLocks noChangeAspect="1"/>
          </p:cNvGraphicFramePr>
          <p:nvPr/>
        </p:nvGraphicFramePr>
        <p:xfrm>
          <a:off x="2843213" y="5229225"/>
          <a:ext cx="1871662" cy="485775"/>
        </p:xfrm>
        <a:graphic>
          <a:graphicData uri="http://schemas.openxmlformats.org/presentationml/2006/ole">
            <p:oleObj spid="_x0000_s6147" name="Równanie" r:id="rId5" imgW="685800" imgH="177480" progId="Equation.3">
              <p:embed/>
            </p:oleObj>
          </a:graphicData>
        </a:graphic>
      </p:graphicFrame>
      <p:sp>
        <p:nvSpPr>
          <p:cNvPr id="6154" name="Text Box 10"/>
          <p:cNvSpPr txBox="1">
            <a:spLocks noChangeArrowheads="1"/>
          </p:cNvSpPr>
          <p:nvPr/>
        </p:nvSpPr>
        <p:spPr bwMode="auto">
          <a:xfrm>
            <a:off x="250825" y="1484313"/>
            <a:ext cx="8642350" cy="1138237"/>
          </a:xfrm>
          <a:prstGeom prst="rect">
            <a:avLst/>
          </a:prstGeom>
          <a:noFill/>
          <a:ln w="9525">
            <a:noFill/>
            <a:miter lim="800000"/>
            <a:headEnd/>
            <a:tailEnd/>
          </a:ln>
        </p:spPr>
        <p:txBody>
          <a:bodyPr>
            <a:spAutoFit/>
          </a:bodyPr>
          <a:lstStyle/>
          <a:p>
            <a:pPr algn="just">
              <a:spcBef>
                <a:spcPct val="50000"/>
              </a:spcBef>
            </a:pPr>
            <a:r>
              <a:rPr lang="en-US" sz="2200">
                <a:latin typeface="Verdana" pitchFamily="34" charset="0"/>
              </a:rPr>
              <a:t>In order to fit the experimental data of Otto Lummer and Ernst Pringsheim and later Heinrich Rubens and Ferdinand Kurlbaum in 1900, </a:t>
            </a:r>
            <a:r>
              <a:rPr lang="pl-PL" sz="2200">
                <a:latin typeface="Verdana" pitchFamily="34" charset="0"/>
              </a:rPr>
              <a:t>Planck</a:t>
            </a:r>
            <a:r>
              <a:rPr lang="en-US" sz="2200">
                <a:latin typeface="Verdana" pitchFamily="34" charset="0"/>
              </a:rPr>
              <a:t> proposed a function:</a:t>
            </a:r>
            <a:r>
              <a:rPr lang="pl-PL" sz="240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build="p"/>
      <p:bldP spid="615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
          <p:cNvSpPr>
            <a:spLocks noGrp="1" noChangeArrowheads="1"/>
          </p:cNvSpPr>
          <p:nvPr>
            <p:ph type="ftr" sz="quarter" idx="10"/>
          </p:nvPr>
        </p:nvSpPr>
        <p:spPr>
          <a:ln/>
        </p:spPr>
        <p:txBody>
          <a:bodyPr/>
          <a:lstStyle/>
          <a:p>
            <a:r>
              <a:rPr lang="en-US" smtClean="0"/>
              <a:t>Modern Physics, summer 2012</a:t>
            </a:r>
            <a:endParaRPr lang="en-US"/>
          </a:p>
        </p:txBody>
      </p:sp>
      <p:sp>
        <p:nvSpPr>
          <p:cNvPr id="18436" name="Rectangle 2"/>
          <p:cNvSpPr>
            <a:spLocks noGrp="1" noChangeArrowheads="1"/>
          </p:cNvSpPr>
          <p:nvPr>
            <p:ph type="title" idx="4294967295"/>
          </p:nvPr>
        </p:nvSpPr>
        <p:spPr>
          <a:xfrm>
            <a:off x="1692275" y="476250"/>
            <a:ext cx="6264275" cy="576263"/>
          </a:xfrm>
        </p:spPr>
        <p:txBody>
          <a:bodyPr/>
          <a:lstStyle/>
          <a:p>
            <a:pPr algn="ctr" eaLnBrk="1" hangingPunct="1"/>
            <a:r>
              <a:rPr lang="pl-PL" sz="2800" smtClean="0"/>
              <a:t>Historical introduction to quantum mechanics</a:t>
            </a:r>
          </a:p>
        </p:txBody>
      </p:sp>
      <p:sp>
        <p:nvSpPr>
          <p:cNvPr id="18437" name="Rectangle 3"/>
          <p:cNvSpPr>
            <a:spLocks noGrp="1" noChangeArrowheads="1"/>
          </p:cNvSpPr>
          <p:nvPr>
            <p:ph type="body" idx="4294967295"/>
          </p:nvPr>
        </p:nvSpPr>
        <p:spPr>
          <a:xfrm>
            <a:off x="1785938" y="1571625"/>
            <a:ext cx="7143750" cy="2286000"/>
          </a:xfrm>
        </p:spPr>
        <p:txBody>
          <a:bodyPr/>
          <a:lstStyle/>
          <a:p>
            <a:pPr algn="just" eaLnBrk="1" hangingPunct="1">
              <a:lnSpc>
                <a:spcPct val="90000"/>
              </a:lnSpc>
              <a:buFontTx/>
              <a:buNone/>
            </a:pPr>
            <a:r>
              <a:rPr lang="pl-PL" smtClean="0"/>
              <a:t>	</a:t>
            </a:r>
            <a:r>
              <a:rPr lang="en-US" sz="2200" smtClean="0"/>
              <a:t>Max Planck finally derived the Kirchhoff formula. He introduced a model of a blackbody that contained </a:t>
            </a:r>
            <a:r>
              <a:rPr lang="en-US" sz="2200" b="1" smtClean="0"/>
              <a:t>„resonators”</a:t>
            </a:r>
            <a:r>
              <a:rPr lang="en-US" sz="2200" smtClean="0"/>
              <a:t> which were charges that could oscillate harmonically.  He applied statistical physics introduced by Boltzmann but had to make a drastic, quite unjustified assumption (at that time):</a:t>
            </a:r>
            <a:r>
              <a:rPr lang="pl-PL" sz="2200" smtClean="0"/>
              <a:t> </a:t>
            </a:r>
            <a:endParaRPr lang="en-US" sz="2200" smtClean="0"/>
          </a:p>
          <a:p>
            <a:pPr eaLnBrk="1" hangingPunct="1">
              <a:lnSpc>
                <a:spcPct val="90000"/>
              </a:lnSpc>
              <a:buFontTx/>
              <a:buNone/>
            </a:pPr>
            <a:endParaRPr lang="pl-PL" smtClean="0"/>
          </a:p>
          <a:p>
            <a:pPr eaLnBrk="1" hangingPunct="1">
              <a:lnSpc>
                <a:spcPct val="90000"/>
              </a:lnSpc>
              <a:buFontTx/>
              <a:buNone/>
            </a:pPr>
            <a:endParaRPr lang="en-US" sz="2200" smtClean="0"/>
          </a:p>
          <a:p>
            <a:pPr eaLnBrk="1" hangingPunct="1">
              <a:lnSpc>
                <a:spcPct val="90000"/>
              </a:lnSpc>
              <a:buFontTx/>
              <a:buNone/>
            </a:pPr>
            <a:endParaRPr lang="pl-PL" sz="2200" smtClean="0"/>
          </a:p>
        </p:txBody>
      </p:sp>
      <p:sp>
        <p:nvSpPr>
          <p:cNvPr id="18438" name="Text Box 4"/>
          <p:cNvSpPr txBox="1">
            <a:spLocks noChangeArrowheads="1"/>
          </p:cNvSpPr>
          <p:nvPr/>
        </p:nvSpPr>
        <p:spPr bwMode="auto">
          <a:xfrm>
            <a:off x="323850" y="3716338"/>
            <a:ext cx="1873250" cy="396875"/>
          </a:xfrm>
          <a:prstGeom prst="rect">
            <a:avLst/>
          </a:prstGeom>
          <a:noFill/>
          <a:ln w="9525">
            <a:noFill/>
            <a:miter lim="800000"/>
            <a:headEnd/>
            <a:tailEnd/>
          </a:ln>
        </p:spPr>
        <p:txBody>
          <a:bodyPr>
            <a:spAutoFit/>
          </a:bodyPr>
          <a:lstStyle/>
          <a:p>
            <a:pPr>
              <a:spcBef>
                <a:spcPct val="50000"/>
              </a:spcBef>
            </a:pPr>
            <a:r>
              <a:rPr lang="pl-PL" sz="2000"/>
              <a:t>(1858-1947)</a:t>
            </a:r>
          </a:p>
        </p:txBody>
      </p:sp>
      <p:pic>
        <p:nvPicPr>
          <p:cNvPr id="18439" name="Picture 6" descr="Planck"/>
          <p:cNvPicPr>
            <a:picLocks noChangeAspect="1" noChangeArrowheads="1"/>
          </p:cNvPicPr>
          <p:nvPr/>
        </p:nvPicPr>
        <p:blipFill>
          <a:blip r:embed="rId3" cstate="print"/>
          <a:srcRect/>
          <a:stretch>
            <a:fillRect/>
          </a:stretch>
        </p:blipFill>
        <p:spPr bwMode="auto">
          <a:xfrm>
            <a:off x="323850" y="1484313"/>
            <a:ext cx="1657350" cy="2016125"/>
          </a:xfrm>
          <a:prstGeom prst="rect">
            <a:avLst/>
          </a:prstGeom>
          <a:noFill/>
          <a:ln w="9525">
            <a:noFill/>
            <a:miter lim="800000"/>
            <a:headEnd/>
            <a:tailEnd/>
          </a:ln>
        </p:spPr>
      </p:pic>
      <p:sp>
        <p:nvSpPr>
          <p:cNvPr id="18440" name="Text Box 7"/>
          <p:cNvSpPr txBox="1">
            <a:spLocks noChangeArrowheads="1"/>
          </p:cNvSpPr>
          <p:nvPr/>
        </p:nvSpPr>
        <p:spPr bwMode="auto">
          <a:xfrm>
            <a:off x="357188" y="4483100"/>
            <a:ext cx="8572500" cy="1431925"/>
          </a:xfrm>
          <a:prstGeom prst="rect">
            <a:avLst/>
          </a:prstGeom>
          <a:solidFill>
            <a:schemeClr val="accent1"/>
          </a:solidFill>
          <a:ln w="9525">
            <a:noFill/>
            <a:miter lim="800000"/>
            <a:headEnd/>
            <a:tailEnd/>
          </a:ln>
        </p:spPr>
        <p:txBody>
          <a:bodyPr>
            <a:spAutoFit/>
          </a:bodyPr>
          <a:lstStyle/>
          <a:p>
            <a:pPr algn="just">
              <a:spcBef>
                <a:spcPct val="50000"/>
              </a:spcBef>
            </a:pPr>
            <a:r>
              <a:rPr lang="en-US" sz="2200">
                <a:latin typeface="Verdana" pitchFamily="34" charset="0"/>
              </a:rPr>
              <a:t>Oscillators can only emit or absorb energy of frequency </a:t>
            </a:r>
            <a:r>
              <a:rPr lang="en-US" sz="2200" i="1">
                <a:latin typeface="Verdana" pitchFamily="34" charset="0"/>
              </a:rPr>
              <a:t>f </a:t>
            </a:r>
            <a:r>
              <a:rPr lang="en-US" sz="2200">
                <a:latin typeface="Verdana" pitchFamily="34" charset="0"/>
              </a:rPr>
              <a:t>in units of </a:t>
            </a:r>
            <a:r>
              <a:rPr lang="en-US" sz="2200" i="1">
                <a:latin typeface="Verdana" pitchFamily="34" charset="0"/>
              </a:rPr>
              <a:t>hf, </a:t>
            </a:r>
            <a:r>
              <a:rPr lang="en-US" sz="2200">
                <a:latin typeface="Verdana" pitchFamily="34" charset="0"/>
              </a:rPr>
              <a:t>where </a:t>
            </a:r>
            <a:r>
              <a:rPr lang="en-US" sz="2200" i="1">
                <a:latin typeface="Verdana" pitchFamily="34" charset="0"/>
              </a:rPr>
              <a:t>h</a:t>
            </a:r>
            <a:r>
              <a:rPr lang="en-US" sz="2200">
                <a:latin typeface="Verdana" pitchFamily="34" charset="0"/>
              </a:rPr>
              <a:t> is</a:t>
            </a:r>
            <a:r>
              <a:rPr lang="en-US" sz="2200" i="1">
                <a:latin typeface="Verdana" pitchFamily="34" charset="0"/>
              </a:rPr>
              <a:t> </a:t>
            </a:r>
            <a:r>
              <a:rPr lang="en-US" sz="2200">
                <a:latin typeface="Verdana" pitchFamily="34" charset="0"/>
              </a:rPr>
              <a:t>a new universal constant with dimensions of energy multiplied by time.</a:t>
            </a:r>
            <a:r>
              <a:rPr lang="en-US" sz="2200" i="1">
                <a:latin typeface="Verdana" pitchFamily="34" charset="0"/>
              </a:rPr>
              <a:t> </a:t>
            </a:r>
            <a:r>
              <a:rPr lang="en-US" sz="2200">
                <a:latin typeface="Verdana" pitchFamily="34" charset="0"/>
              </a:rPr>
              <a:t>Planck called these energy units </a:t>
            </a:r>
            <a:r>
              <a:rPr lang="en-US" sz="2200">
                <a:solidFill>
                  <a:srgbClr val="FF0000"/>
                </a:solidFill>
                <a:latin typeface="Verdana" pitchFamily="34" charset="0"/>
              </a:rPr>
              <a:t>quanta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8440"/>
                                        </p:tgtEl>
                                        <p:attrNameLst>
                                          <p:attrName>style.visibility</p:attrName>
                                        </p:attrNameLst>
                                      </p:cBhvr>
                                      <p:to>
                                        <p:strVal val="visible"/>
                                      </p:to>
                                    </p:set>
                                    <p:anim calcmode="lin" valueType="num">
                                      <p:cBhvr>
                                        <p:cTn id="7" dur="500" fill="hold"/>
                                        <p:tgtEl>
                                          <p:spTgt spid="18440"/>
                                        </p:tgtEl>
                                        <p:attrNameLst>
                                          <p:attrName>ppt_w</p:attrName>
                                        </p:attrNameLst>
                                      </p:cBhvr>
                                      <p:tavLst>
                                        <p:tav tm="0">
                                          <p:val>
                                            <p:fltVal val="0"/>
                                          </p:val>
                                        </p:tav>
                                        <p:tav tm="100000">
                                          <p:val>
                                            <p:strVal val="#ppt_w"/>
                                          </p:val>
                                        </p:tav>
                                      </p:tavLst>
                                    </p:anim>
                                    <p:anim calcmode="lin" valueType="num">
                                      <p:cBhvr>
                                        <p:cTn id="8" dur="500" fill="hold"/>
                                        <p:tgtEl>
                                          <p:spTgt spid="1844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
          <p:cNvSpPr>
            <a:spLocks noGrp="1" noChangeArrowheads="1"/>
          </p:cNvSpPr>
          <p:nvPr>
            <p:ph type="ftr" sz="quarter" idx="10"/>
          </p:nvPr>
        </p:nvSpPr>
        <p:spPr>
          <a:ln/>
        </p:spPr>
        <p:txBody>
          <a:bodyPr/>
          <a:lstStyle/>
          <a:p>
            <a:r>
              <a:rPr lang="en-US" smtClean="0"/>
              <a:t>Modern Physics, summer 2012</a:t>
            </a:r>
            <a:endParaRPr lang="en-US"/>
          </a:p>
        </p:txBody>
      </p:sp>
      <p:sp>
        <p:nvSpPr>
          <p:cNvPr id="19460" name="Rectangle 2"/>
          <p:cNvSpPr>
            <a:spLocks noGrp="1" noChangeArrowheads="1"/>
          </p:cNvSpPr>
          <p:nvPr>
            <p:ph type="title" idx="4294967295"/>
          </p:nvPr>
        </p:nvSpPr>
        <p:spPr>
          <a:xfrm>
            <a:off x="1692275" y="476250"/>
            <a:ext cx="6264275" cy="576263"/>
          </a:xfrm>
        </p:spPr>
        <p:txBody>
          <a:bodyPr/>
          <a:lstStyle/>
          <a:p>
            <a:pPr algn="ctr" eaLnBrk="1" hangingPunct="1"/>
            <a:r>
              <a:rPr lang="pl-PL" sz="2800" smtClean="0"/>
              <a:t>Historical introduction to quantum mechanics</a:t>
            </a:r>
          </a:p>
        </p:txBody>
      </p:sp>
      <p:sp>
        <p:nvSpPr>
          <p:cNvPr id="19461" name="Rectangle 3"/>
          <p:cNvSpPr>
            <a:spLocks noGrp="1" noChangeArrowheads="1"/>
          </p:cNvSpPr>
          <p:nvPr>
            <p:ph type="body" idx="4294967295"/>
          </p:nvPr>
        </p:nvSpPr>
        <p:spPr>
          <a:xfrm>
            <a:off x="2749550" y="1368425"/>
            <a:ext cx="6300788" cy="3816350"/>
          </a:xfrm>
        </p:spPr>
        <p:txBody>
          <a:bodyPr/>
          <a:lstStyle/>
          <a:p>
            <a:pPr algn="just" eaLnBrk="1" hangingPunct="1">
              <a:lnSpc>
                <a:spcPct val="90000"/>
              </a:lnSpc>
              <a:buFontTx/>
              <a:buNone/>
            </a:pPr>
            <a:r>
              <a:rPr lang="pl-PL" smtClean="0"/>
              <a:t>	</a:t>
            </a:r>
            <a:r>
              <a:rPr lang="en-US" sz="2200" smtClean="0"/>
              <a:t>Englishman </a:t>
            </a:r>
            <a:r>
              <a:rPr lang="en-US" sz="2200" b="1" smtClean="0"/>
              <a:t>John Strutt</a:t>
            </a:r>
            <a:r>
              <a:rPr lang="en-US" sz="2200" smtClean="0"/>
              <a:t>, known as </a:t>
            </a:r>
            <a:r>
              <a:rPr lang="en-US" sz="2200" b="1" smtClean="0"/>
              <a:t>Lord Rayleigh</a:t>
            </a:r>
            <a:r>
              <a:rPr lang="en-US" sz="2200" smtClean="0"/>
              <a:t> published a paper on Kirchhoff function only some months earlier than Planck (1900). Rayleigh’s idea was to focus on the radiation and not on Planck’s material oscillators. He considered this radiation as being made up of standing electromagnetic waves. Energy density of these waves is equivalent to the energy density of a collection of harmonic oscillators</a:t>
            </a:r>
            <a:r>
              <a:rPr lang="pl-PL" sz="2200" smtClean="0"/>
              <a:t>. </a:t>
            </a:r>
            <a:r>
              <a:rPr lang="en-US" sz="2200" smtClean="0"/>
              <a:t>The average energy per oscillator is </a:t>
            </a:r>
            <a:r>
              <a:rPr lang="en-US" sz="2200" i="1" smtClean="0"/>
              <a:t>kT</a:t>
            </a:r>
            <a:endParaRPr lang="en-US" sz="2200" smtClean="0"/>
          </a:p>
          <a:p>
            <a:pPr algn="just" eaLnBrk="1" hangingPunct="1">
              <a:lnSpc>
                <a:spcPct val="90000"/>
              </a:lnSpc>
              <a:buFontTx/>
              <a:buNone/>
            </a:pPr>
            <a:endParaRPr lang="pl-PL" smtClean="0"/>
          </a:p>
          <a:p>
            <a:pPr eaLnBrk="1" hangingPunct="1">
              <a:lnSpc>
                <a:spcPct val="90000"/>
              </a:lnSpc>
              <a:buFontTx/>
              <a:buNone/>
            </a:pPr>
            <a:endParaRPr lang="en-US" sz="2200" smtClean="0"/>
          </a:p>
          <a:p>
            <a:pPr eaLnBrk="1" hangingPunct="1">
              <a:lnSpc>
                <a:spcPct val="90000"/>
              </a:lnSpc>
              <a:buFontTx/>
              <a:buNone/>
            </a:pPr>
            <a:endParaRPr lang="pl-PL" sz="2200" smtClean="0"/>
          </a:p>
        </p:txBody>
      </p:sp>
      <p:sp>
        <p:nvSpPr>
          <p:cNvPr id="19462" name="Text Box 6"/>
          <p:cNvSpPr txBox="1">
            <a:spLocks noChangeArrowheads="1"/>
          </p:cNvSpPr>
          <p:nvPr/>
        </p:nvSpPr>
        <p:spPr bwMode="auto">
          <a:xfrm>
            <a:off x="214313" y="5084763"/>
            <a:ext cx="8786812" cy="1446212"/>
          </a:xfrm>
          <a:prstGeom prst="rect">
            <a:avLst/>
          </a:prstGeom>
          <a:noFill/>
          <a:ln w="9525">
            <a:noFill/>
            <a:miter lim="800000"/>
            <a:headEnd/>
            <a:tailEnd/>
          </a:ln>
        </p:spPr>
        <p:txBody>
          <a:bodyPr>
            <a:spAutoFit/>
          </a:bodyPr>
          <a:lstStyle/>
          <a:p>
            <a:pPr algn="just">
              <a:spcBef>
                <a:spcPct val="50000"/>
              </a:spcBef>
            </a:pPr>
            <a:r>
              <a:rPr lang="en-US" sz="2200">
                <a:latin typeface="Verdana" pitchFamily="34" charset="0"/>
              </a:rPr>
              <a:t>This classical approach, so called Rayleigh-Jeans law, leads to the </a:t>
            </a:r>
            <a:r>
              <a:rPr lang="en-US" sz="2200" i="1">
                <a:latin typeface="Verdana" pitchFamily="34" charset="0"/>
              </a:rPr>
              <a:t>„ult</a:t>
            </a:r>
            <a:r>
              <a:rPr lang="pl-PL" sz="2200" i="1">
                <a:latin typeface="Verdana" pitchFamily="34" charset="0"/>
              </a:rPr>
              <a:t>r</a:t>
            </a:r>
            <a:r>
              <a:rPr lang="en-US" sz="2200" i="1">
                <a:latin typeface="Verdana" pitchFamily="34" charset="0"/>
              </a:rPr>
              <a:t>aviolet catastrophe” </a:t>
            </a:r>
            <a:r>
              <a:rPr lang="en-US" sz="2200">
                <a:latin typeface="Verdana" pitchFamily="34" charset="0"/>
              </a:rPr>
              <a:t>(integration over all possible frequencies gives infinity for the total energy density of radiation in the cavity)</a:t>
            </a:r>
            <a:endParaRPr lang="en-US" sz="2200">
              <a:solidFill>
                <a:srgbClr val="FF0000"/>
              </a:solidFill>
              <a:latin typeface="Verdana" pitchFamily="34" charset="0"/>
            </a:endParaRPr>
          </a:p>
        </p:txBody>
      </p:sp>
      <p:pic>
        <p:nvPicPr>
          <p:cNvPr id="19463" name="Picture 7" descr="bb7b"/>
          <p:cNvPicPr>
            <a:picLocks noChangeAspect="1" noChangeArrowheads="1"/>
          </p:cNvPicPr>
          <p:nvPr/>
        </p:nvPicPr>
        <p:blipFill>
          <a:blip r:embed="rId3" cstate="print">
            <a:lum bright="-36000" contrast="20000"/>
          </a:blip>
          <a:srcRect/>
          <a:stretch>
            <a:fillRect/>
          </a:stretch>
        </p:blipFill>
        <p:spPr bwMode="auto">
          <a:xfrm>
            <a:off x="0" y="1811338"/>
            <a:ext cx="3203575" cy="2882900"/>
          </a:xfrm>
          <a:prstGeom prst="rect">
            <a:avLst/>
          </a:prstGeom>
          <a:solidFill>
            <a:schemeClr val="bg1"/>
          </a:solid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0"/>
          <p:cNvSpPr>
            <a:spLocks noGrp="1" noChangeArrowheads="1"/>
          </p:cNvSpPr>
          <p:nvPr>
            <p:ph type="ftr" sz="quarter" idx="10"/>
          </p:nvPr>
        </p:nvSpPr>
        <p:spPr>
          <a:ln/>
        </p:spPr>
        <p:txBody>
          <a:bodyPr/>
          <a:lstStyle/>
          <a:p>
            <a:r>
              <a:rPr lang="en-US" smtClean="0"/>
              <a:t>Modern Physics, summer 2012</a:t>
            </a:r>
            <a:endParaRPr lang="en-US"/>
          </a:p>
        </p:txBody>
      </p:sp>
      <p:sp>
        <p:nvSpPr>
          <p:cNvPr id="13316" name="Rectangle 2"/>
          <p:cNvSpPr>
            <a:spLocks noGrp="1" noChangeArrowheads="1"/>
          </p:cNvSpPr>
          <p:nvPr>
            <p:ph type="title" idx="4294967295"/>
          </p:nvPr>
        </p:nvSpPr>
        <p:spPr>
          <a:xfrm>
            <a:off x="1692275" y="476250"/>
            <a:ext cx="6264275" cy="576263"/>
          </a:xfrm>
        </p:spPr>
        <p:txBody>
          <a:bodyPr/>
          <a:lstStyle/>
          <a:p>
            <a:pPr algn="ctr" eaLnBrk="1" hangingPunct="1"/>
            <a:r>
              <a:rPr lang="en-US" sz="2800" smtClean="0"/>
              <a:t>Historical introduction to quantum mechanics</a:t>
            </a:r>
          </a:p>
        </p:txBody>
      </p:sp>
      <p:sp>
        <p:nvSpPr>
          <p:cNvPr id="13317" name="Rectangle 3"/>
          <p:cNvSpPr>
            <a:spLocks noGrp="1" noChangeArrowheads="1"/>
          </p:cNvSpPr>
          <p:nvPr>
            <p:ph type="body" idx="4294967295"/>
          </p:nvPr>
        </p:nvSpPr>
        <p:spPr>
          <a:xfrm>
            <a:off x="2484438" y="1557338"/>
            <a:ext cx="6159500" cy="2371725"/>
          </a:xfrm>
        </p:spPr>
        <p:txBody>
          <a:bodyPr/>
          <a:lstStyle/>
          <a:p>
            <a:pPr eaLnBrk="1" hangingPunct="1">
              <a:lnSpc>
                <a:spcPct val="90000"/>
              </a:lnSpc>
              <a:buFontTx/>
              <a:buNone/>
            </a:pPr>
            <a:r>
              <a:rPr lang="en-US" b="1" smtClean="0"/>
              <a:t>Gustav Kirchhoff</a:t>
            </a:r>
            <a:r>
              <a:rPr lang="pl-PL" smtClean="0"/>
              <a:t> (1824-1887)</a:t>
            </a:r>
          </a:p>
          <a:p>
            <a:pPr eaLnBrk="1" hangingPunct="1">
              <a:lnSpc>
                <a:spcPct val="90000"/>
              </a:lnSpc>
              <a:buFontTx/>
              <a:buNone/>
            </a:pPr>
            <a:endParaRPr lang="pl-PL" smtClean="0"/>
          </a:p>
          <a:p>
            <a:pPr algn="just" eaLnBrk="1" hangingPunct="1">
              <a:lnSpc>
                <a:spcPct val="90000"/>
              </a:lnSpc>
              <a:buFontTx/>
              <a:buNone/>
            </a:pPr>
            <a:r>
              <a:rPr lang="pl-PL" smtClean="0"/>
              <a:t>	</a:t>
            </a:r>
            <a:r>
              <a:rPr lang="en-US" smtClean="0"/>
              <a:t>Surprisingly, the path to quantum mechanics begins with the work of  </a:t>
            </a:r>
            <a:r>
              <a:rPr lang="pl-PL" smtClean="0"/>
              <a:t>German </a:t>
            </a:r>
            <a:r>
              <a:rPr lang="en-US" smtClean="0"/>
              <a:t>physicist</a:t>
            </a:r>
            <a:r>
              <a:rPr lang="pl-PL" smtClean="0"/>
              <a:t> </a:t>
            </a:r>
            <a:r>
              <a:rPr lang="en-US" smtClean="0"/>
              <a:t>Gustav Kirchhoff </a:t>
            </a:r>
            <a:r>
              <a:rPr lang="pl-PL" smtClean="0"/>
              <a:t>i</a:t>
            </a:r>
            <a:r>
              <a:rPr lang="en-US" smtClean="0"/>
              <a:t>n </a:t>
            </a:r>
            <a:r>
              <a:rPr lang="en-US" smtClean="0">
                <a:solidFill>
                  <a:srgbClr val="FF0000"/>
                </a:solidFill>
              </a:rPr>
              <a:t>1859</a:t>
            </a:r>
            <a:r>
              <a:rPr lang="pl-PL" smtClean="0"/>
              <a:t>.</a:t>
            </a:r>
            <a:endParaRPr lang="en-US" smtClean="0"/>
          </a:p>
        </p:txBody>
      </p:sp>
      <p:pic>
        <p:nvPicPr>
          <p:cNvPr id="13318" name="Picture 6" descr="Kirchhoff"/>
          <p:cNvPicPr>
            <a:picLocks noChangeAspect="1" noChangeArrowheads="1"/>
          </p:cNvPicPr>
          <p:nvPr/>
        </p:nvPicPr>
        <p:blipFill>
          <a:blip r:embed="rId3" cstate="print"/>
          <a:srcRect/>
          <a:stretch>
            <a:fillRect/>
          </a:stretch>
        </p:blipFill>
        <p:spPr bwMode="auto">
          <a:xfrm>
            <a:off x="468313" y="1484313"/>
            <a:ext cx="1879600" cy="2501900"/>
          </a:xfrm>
          <a:prstGeom prst="rect">
            <a:avLst/>
          </a:prstGeom>
          <a:noFill/>
          <a:ln w="9525">
            <a:noFill/>
            <a:miter lim="800000"/>
            <a:headEnd/>
            <a:tailEnd/>
          </a:ln>
        </p:spPr>
      </p:pic>
      <p:sp>
        <p:nvSpPr>
          <p:cNvPr id="13319" name="Text Box 7"/>
          <p:cNvSpPr txBox="1">
            <a:spLocks noChangeArrowheads="1"/>
          </p:cNvSpPr>
          <p:nvPr/>
        </p:nvSpPr>
        <p:spPr bwMode="auto">
          <a:xfrm>
            <a:off x="827088" y="4437063"/>
            <a:ext cx="7561262" cy="519112"/>
          </a:xfrm>
          <a:prstGeom prst="rect">
            <a:avLst/>
          </a:prstGeom>
          <a:noFill/>
          <a:ln w="9525">
            <a:noFill/>
            <a:miter lim="800000"/>
            <a:headEnd/>
            <a:tailEnd/>
          </a:ln>
        </p:spPr>
        <p:txBody>
          <a:bodyPr>
            <a:spAutoFit/>
          </a:bodyPr>
          <a:lstStyle/>
          <a:p>
            <a:pPr>
              <a:spcBef>
                <a:spcPct val="50000"/>
              </a:spcBef>
            </a:pPr>
            <a:endParaRPr lang="en-US"/>
          </a:p>
        </p:txBody>
      </p:sp>
      <p:sp>
        <p:nvSpPr>
          <p:cNvPr id="13320" name="Text Box 8"/>
          <p:cNvSpPr txBox="1">
            <a:spLocks noChangeArrowheads="1"/>
          </p:cNvSpPr>
          <p:nvPr/>
        </p:nvSpPr>
        <p:spPr bwMode="auto">
          <a:xfrm>
            <a:off x="323850" y="4149725"/>
            <a:ext cx="8424863" cy="822325"/>
          </a:xfrm>
          <a:prstGeom prst="rect">
            <a:avLst/>
          </a:prstGeom>
          <a:noFill/>
          <a:ln w="9525">
            <a:noFill/>
            <a:miter lim="800000"/>
            <a:headEnd/>
            <a:tailEnd/>
          </a:ln>
        </p:spPr>
        <p:txBody>
          <a:bodyPr>
            <a:spAutoFit/>
          </a:bodyPr>
          <a:lstStyle/>
          <a:p>
            <a:pPr>
              <a:spcBef>
                <a:spcPct val="50000"/>
              </a:spcBef>
            </a:pPr>
            <a:r>
              <a:rPr lang="en-US" sz="2400"/>
              <a:t>Electron was discovered by J.J.Thomson in </a:t>
            </a:r>
            <a:r>
              <a:rPr lang="en-US" sz="2400">
                <a:solidFill>
                  <a:srgbClr val="FF0000"/>
                </a:solidFill>
              </a:rPr>
              <a:t>1897</a:t>
            </a:r>
            <a:r>
              <a:rPr lang="pl-PL" sz="2400">
                <a:solidFill>
                  <a:srgbClr val="FF0000"/>
                </a:solidFill>
              </a:rPr>
              <a:t> </a:t>
            </a:r>
            <a:r>
              <a:rPr lang="pl-PL" sz="2400"/>
              <a:t>(neutron in </a:t>
            </a:r>
            <a:r>
              <a:rPr lang="pl-PL" sz="2400">
                <a:solidFill>
                  <a:srgbClr val="FF0000"/>
                </a:solidFill>
              </a:rPr>
              <a:t>1932</a:t>
            </a:r>
            <a:r>
              <a:rPr lang="pl-PL" sz="2400"/>
              <a:t>)</a:t>
            </a:r>
            <a:endParaRPr lang="en-US" sz="2400"/>
          </a:p>
        </p:txBody>
      </p:sp>
      <p:sp>
        <p:nvSpPr>
          <p:cNvPr id="13321" name="Text Box 10"/>
          <p:cNvSpPr txBox="1">
            <a:spLocks noChangeArrowheads="1"/>
          </p:cNvSpPr>
          <p:nvPr/>
        </p:nvSpPr>
        <p:spPr bwMode="auto">
          <a:xfrm>
            <a:off x="323850" y="4941888"/>
            <a:ext cx="8286750" cy="1433512"/>
          </a:xfrm>
          <a:prstGeom prst="rect">
            <a:avLst/>
          </a:prstGeom>
          <a:noFill/>
          <a:ln w="9525">
            <a:noFill/>
            <a:miter lim="800000"/>
            <a:headEnd/>
            <a:tailEnd/>
          </a:ln>
        </p:spPr>
        <p:txBody>
          <a:bodyPr>
            <a:spAutoFit/>
          </a:bodyPr>
          <a:lstStyle/>
          <a:p>
            <a:pPr algn="just">
              <a:spcBef>
                <a:spcPct val="50000"/>
              </a:spcBef>
            </a:pPr>
            <a:r>
              <a:rPr lang="en-US" sz="2000"/>
              <a:t>The scientific community was reluctant to accept these new ideas</a:t>
            </a:r>
            <a:r>
              <a:rPr lang="en-US"/>
              <a:t>. </a:t>
            </a:r>
            <a:r>
              <a:rPr lang="en-US" sz="2000"/>
              <a:t>Thomson recalls such an incident: </a:t>
            </a:r>
            <a:r>
              <a:rPr lang="en-US" sz="2000" i="1"/>
              <a:t>„I was told long afterwards by a distinguished physicist who had been present at my lecture that he thought I had been pulling their leg”</a:t>
            </a:r>
            <a:r>
              <a:rPr lang="pl-PL" sz="2000" i="1"/>
              <a:t>.</a:t>
            </a:r>
            <a:endParaRPr lang="en-US" sz="2000" i="1"/>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
          <p:cNvSpPr>
            <a:spLocks noGrp="1" noChangeArrowheads="1"/>
          </p:cNvSpPr>
          <p:nvPr>
            <p:ph type="ftr" sz="quarter" idx="10"/>
          </p:nvPr>
        </p:nvSpPr>
        <p:spPr>
          <a:ln/>
        </p:spPr>
        <p:txBody>
          <a:bodyPr/>
          <a:lstStyle/>
          <a:p>
            <a:r>
              <a:rPr lang="en-US" smtClean="0"/>
              <a:t>Modern Physics, summer 2012</a:t>
            </a:r>
            <a:endParaRPr lang="en-US"/>
          </a:p>
        </p:txBody>
      </p:sp>
      <p:pic>
        <p:nvPicPr>
          <p:cNvPr id="111620" name="Picture 3" descr="C:\Users\Lukasz\Desktop\planck_black-body_radiation (1).png"/>
          <p:cNvPicPr>
            <a:picLocks noChangeAspect="1" noChangeArrowheads="1"/>
          </p:cNvPicPr>
          <p:nvPr/>
        </p:nvPicPr>
        <p:blipFill>
          <a:blip r:embed="rId4" cstate="print"/>
          <a:srcRect/>
          <a:stretch>
            <a:fillRect/>
          </a:stretch>
        </p:blipFill>
        <p:spPr bwMode="auto">
          <a:xfrm>
            <a:off x="179388" y="1412875"/>
            <a:ext cx="2376487" cy="1303338"/>
          </a:xfrm>
          <a:prstGeom prst="rect">
            <a:avLst/>
          </a:prstGeom>
          <a:noFill/>
          <a:ln w="9525">
            <a:noFill/>
            <a:miter lim="800000"/>
            <a:headEnd/>
            <a:tailEnd/>
          </a:ln>
        </p:spPr>
      </p:pic>
      <p:sp>
        <p:nvSpPr>
          <p:cNvPr id="111621" name="Rectangle 2"/>
          <p:cNvSpPr>
            <a:spLocks noChangeArrowheads="1"/>
          </p:cNvSpPr>
          <p:nvPr/>
        </p:nvSpPr>
        <p:spPr bwMode="auto">
          <a:xfrm>
            <a:off x="1692275" y="476250"/>
            <a:ext cx="6264275" cy="576263"/>
          </a:xfrm>
          <a:prstGeom prst="rect">
            <a:avLst/>
          </a:prstGeom>
          <a:noFill/>
          <a:ln w="9525">
            <a:noFill/>
            <a:miter lim="800000"/>
            <a:headEnd/>
            <a:tailEnd/>
          </a:ln>
        </p:spPr>
        <p:txBody>
          <a:bodyPr anchor="ctr"/>
          <a:lstStyle/>
          <a:p>
            <a:pPr algn="ctr"/>
            <a:r>
              <a:rPr lang="pl-PL" b="1">
                <a:solidFill>
                  <a:schemeClr val="tx2"/>
                </a:solidFill>
                <a:latin typeface="Verdana" pitchFamily="34" charset="0"/>
              </a:rPr>
              <a:t>1.4. Blackbody radiation</a:t>
            </a:r>
          </a:p>
        </p:txBody>
      </p:sp>
      <p:sp>
        <p:nvSpPr>
          <p:cNvPr id="111622" name="Text Box 6"/>
          <p:cNvSpPr txBox="1">
            <a:spLocks noChangeArrowheads="1"/>
          </p:cNvSpPr>
          <p:nvPr/>
        </p:nvSpPr>
        <p:spPr bwMode="auto">
          <a:xfrm>
            <a:off x="2771775" y="1412875"/>
            <a:ext cx="6121400" cy="2436813"/>
          </a:xfrm>
          <a:prstGeom prst="rect">
            <a:avLst/>
          </a:prstGeom>
          <a:noFill/>
          <a:ln w="9525">
            <a:noFill/>
            <a:miter lim="800000"/>
            <a:headEnd/>
            <a:tailEnd/>
          </a:ln>
          <a:effectLst/>
        </p:spPr>
        <p:txBody>
          <a:bodyPr>
            <a:spAutoFit/>
          </a:bodyPr>
          <a:lstStyle/>
          <a:p>
            <a:pPr>
              <a:spcBef>
                <a:spcPct val="50000"/>
              </a:spcBef>
            </a:pPr>
            <a:r>
              <a:rPr lang="en-US" sz="2200">
                <a:latin typeface="Verdana" pitchFamily="34" charset="0"/>
              </a:rPr>
              <a:t>The Rayleigh-Jeans treatment of the energy density showed that the classical ideas lead inevitably to a serious problem in understanding blackbody radiation. However, where classical ideas fail, the idea of radiation as photons </a:t>
            </a:r>
            <a:r>
              <a:rPr lang="pl-PL" sz="2200">
                <a:latin typeface="Verdana" pitchFamily="34" charset="0"/>
              </a:rPr>
              <a:t>with energy </a:t>
            </a:r>
            <a:r>
              <a:rPr lang="pl-PL" sz="2200" i="1">
                <a:latin typeface="Verdana" pitchFamily="34" charset="0"/>
              </a:rPr>
              <a:t>hf </a:t>
            </a:r>
            <a:r>
              <a:rPr lang="en-US" sz="2200">
                <a:latin typeface="Verdana" pitchFamily="34" charset="0"/>
              </a:rPr>
              <a:t>succeeds.</a:t>
            </a:r>
            <a:r>
              <a:rPr lang="pl-PL" sz="2200" i="1">
                <a:latin typeface="Verdana" pitchFamily="34" charset="0"/>
              </a:rPr>
              <a:t>     </a:t>
            </a:r>
            <a:endParaRPr lang="pl-PL" sz="2200">
              <a:latin typeface="Verdana" pitchFamily="34" charset="0"/>
            </a:endParaRPr>
          </a:p>
        </p:txBody>
      </p:sp>
      <p:sp>
        <p:nvSpPr>
          <p:cNvPr id="111623" name="Text Box 7"/>
          <p:cNvSpPr txBox="1">
            <a:spLocks noChangeArrowheads="1"/>
          </p:cNvSpPr>
          <p:nvPr/>
        </p:nvSpPr>
        <p:spPr bwMode="auto">
          <a:xfrm>
            <a:off x="395288" y="3860800"/>
            <a:ext cx="8424862" cy="762000"/>
          </a:xfrm>
          <a:prstGeom prst="rect">
            <a:avLst/>
          </a:prstGeom>
          <a:noFill/>
          <a:ln w="9525">
            <a:noFill/>
            <a:miter lim="800000"/>
            <a:headEnd/>
            <a:tailEnd/>
          </a:ln>
          <a:effectLst/>
        </p:spPr>
        <p:txBody>
          <a:bodyPr>
            <a:spAutoFit/>
          </a:bodyPr>
          <a:lstStyle/>
          <a:p>
            <a:pPr>
              <a:spcBef>
                <a:spcPct val="50000"/>
              </a:spcBef>
            </a:pPr>
            <a:r>
              <a:rPr lang="pl-PL" sz="2200" i="1">
                <a:latin typeface="Verdana" pitchFamily="34" charset="0"/>
              </a:rPr>
              <a:t>Planck’s  formula can be derived within the frame of quantum mechanics:</a:t>
            </a:r>
            <a:endParaRPr lang="en-US" sz="2200">
              <a:latin typeface="Verdana" pitchFamily="34" charset="0"/>
            </a:endParaRPr>
          </a:p>
        </p:txBody>
      </p:sp>
      <p:graphicFrame>
        <p:nvGraphicFramePr>
          <p:cNvPr id="111624" name="Object 9"/>
          <p:cNvGraphicFramePr>
            <a:graphicFrameLocks noChangeAspect="1"/>
          </p:cNvGraphicFramePr>
          <p:nvPr/>
        </p:nvGraphicFramePr>
        <p:xfrm>
          <a:off x="1979613" y="5013325"/>
          <a:ext cx="4962525" cy="1098550"/>
        </p:xfrm>
        <a:graphic>
          <a:graphicData uri="http://schemas.openxmlformats.org/presentationml/2006/ole">
            <p:oleObj spid="_x0000_s111624" name="Równanie" r:id="rId5" imgW="2006280" imgH="44424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1623"/>
                                        </p:tgtEl>
                                        <p:attrNameLst>
                                          <p:attrName>style.visibility</p:attrName>
                                        </p:attrNameLst>
                                      </p:cBhvr>
                                      <p:to>
                                        <p:strVal val="visible"/>
                                      </p:to>
                                    </p:set>
                                    <p:animEffect transition="in" filter="wipe(left)">
                                      <p:cBhvr>
                                        <p:cTn id="7" dur="500"/>
                                        <p:tgtEl>
                                          <p:spTgt spid="11162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116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0"/>
          <p:cNvSpPr>
            <a:spLocks noGrp="1" noChangeArrowheads="1"/>
          </p:cNvSpPr>
          <p:nvPr>
            <p:ph type="ftr" sz="quarter" idx="10"/>
          </p:nvPr>
        </p:nvSpPr>
        <p:spPr>
          <a:ln/>
        </p:spPr>
        <p:txBody>
          <a:bodyPr/>
          <a:lstStyle/>
          <a:p>
            <a:r>
              <a:rPr lang="en-US" smtClean="0"/>
              <a:t>Modern Physics, summer 2012</a:t>
            </a:r>
            <a:endParaRPr lang="en-US"/>
          </a:p>
        </p:txBody>
      </p:sp>
      <p:pic>
        <p:nvPicPr>
          <p:cNvPr id="113668" name="Picture 3" descr="C:\Users\Lukasz\Desktop\planck_black-body_radiation (1).png"/>
          <p:cNvPicPr>
            <a:picLocks noChangeAspect="1" noChangeArrowheads="1"/>
          </p:cNvPicPr>
          <p:nvPr/>
        </p:nvPicPr>
        <p:blipFill>
          <a:blip r:embed="rId4" cstate="print"/>
          <a:srcRect/>
          <a:stretch>
            <a:fillRect/>
          </a:stretch>
        </p:blipFill>
        <p:spPr bwMode="auto">
          <a:xfrm>
            <a:off x="71438" y="1412875"/>
            <a:ext cx="2260600" cy="1239838"/>
          </a:xfrm>
          <a:prstGeom prst="rect">
            <a:avLst/>
          </a:prstGeom>
          <a:noFill/>
          <a:ln w="9525">
            <a:noFill/>
            <a:miter lim="800000"/>
            <a:headEnd/>
            <a:tailEnd/>
          </a:ln>
        </p:spPr>
      </p:pic>
      <p:sp>
        <p:nvSpPr>
          <p:cNvPr id="113669" name="Rectangle 2"/>
          <p:cNvSpPr>
            <a:spLocks noChangeArrowheads="1"/>
          </p:cNvSpPr>
          <p:nvPr/>
        </p:nvSpPr>
        <p:spPr bwMode="auto">
          <a:xfrm>
            <a:off x="1692275" y="476250"/>
            <a:ext cx="6264275" cy="576263"/>
          </a:xfrm>
          <a:prstGeom prst="rect">
            <a:avLst/>
          </a:prstGeom>
          <a:noFill/>
          <a:ln w="9525">
            <a:noFill/>
            <a:miter lim="800000"/>
            <a:headEnd/>
            <a:tailEnd/>
          </a:ln>
        </p:spPr>
        <p:txBody>
          <a:bodyPr anchor="ctr"/>
          <a:lstStyle/>
          <a:p>
            <a:pPr algn="ctr"/>
            <a:r>
              <a:rPr lang="pl-PL" b="1">
                <a:solidFill>
                  <a:schemeClr val="tx2"/>
                </a:solidFill>
                <a:latin typeface="Verdana" pitchFamily="34" charset="0"/>
              </a:rPr>
              <a:t>1.4. Blackbody radiation</a:t>
            </a:r>
          </a:p>
        </p:txBody>
      </p:sp>
      <p:sp>
        <p:nvSpPr>
          <p:cNvPr id="113670" name="Text Box 6"/>
          <p:cNvSpPr txBox="1">
            <a:spLocks noChangeArrowheads="1"/>
          </p:cNvSpPr>
          <p:nvPr/>
        </p:nvSpPr>
        <p:spPr bwMode="auto">
          <a:xfrm>
            <a:off x="2411413" y="1628775"/>
            <a:ext cx="6516687" cy="1036638"/>
          </a:xfrm>
          <a:prstGeom prst="rect">
            <a:avLst/>
          </a:prstGeom>
          <a:noFill/>
          <a:ln w="9525">
            <a:noFill/>
            <a:miter lim="800000"/>
            <a:headEnd/>
            <a:tailEnd/>
          </a:ln>
          <a:effectLst/>
        </p:spPr>
        <p:txBody>
          <a:bodyPr>
            <a:spAutoFit/>
          </a:bodyPr>
          <a:lstStyle/>
          <a:p>
            <a:pPr>
              <a:spcBef>
                <a:spcPct val="50000"/>
              </a:spcBef>
            </a:pPr>
            <a:r>
              <a:rPr lang="en-US" sz="2000">
                <a:latin typeface="Verdana" pitchFamily="34" charset="0"/>
              </a:rPr>
              <a:t>The </a:t>
            </a:r>
            <a:r>
              <a:rPr lang="en-US" sz="2000" b="1">
                <a:latin typeface="Verdana" pitchFamily="34" charset="0"/>
              </a:rPr>
              <a:t>total energy density</a:t>
            </a:r>
            <a:r>
              <a:rPr lang="en-US" sz="2000">
                <a:latin typeface="Verdana" pitchFamily="34" charset="0"/>
              </a:rPr>
              <a:t> </a:t>
            </a:r>
            <a:r>
              <a:rPr lang="en-US" sz="2000" i="1">
                <a:latin typeface="Verdana" pitchFamily="34" charset="0"/>
              </a:rPr>
              <a:t>  </a:t>
            </a:r>
            <a:r>
              <a:rPr lang="en-US" sz="2000">
                <a:latin typeface="Verdana" pitchFamily="34" charset="0"/>
              </a:rPr>
              <a:t>(the energy density integrated over all frequencies) for the blackbody radiation is a function of the temperature alone:</a:t>
            </a:r>
            <a:r>
              <a:rPr lang="pl-PL" sz="2200" i="1">
                <a:latin typeface="Verdana" pitchFamily="34" charset="0"/>
              </a:rPr>
              <a:t>   </a:t>
            </a:r>
            <a:endParaRPr lang="pl-PL" sz="2200">
              <a:latin typeface="Verdana" pitchFamily="34" charset="0"/>
            </a:endParaRPr>
          </a:p>
        </p:txBody>
      </p:sp>
      <p:sp>
        <p:nvSpPr>
          <p:cNvPr id="113671" name="Text Box 7"/>
          <p:cNvSpPr txBox="1">
            <a:spLocks noChangeArrowheads="1"/>
          </p:cNvSpPr>
          <p:nvPr/>
        </p:nvSpPr>
        <p:spPr bwMode="auto">
          <a:xfrm>
            <a:off x="250825" y="4076700"/>
            <a:ext cx="8424863" cy="701675"/>
          </a:xfrm>
          <a:prstGeom prst="rect">
            <a:avLst/>
          </a:prstGeom>
          <a:noFill/>
          <a:ln w="9525">
            <a:noFill/>
            <a:miter lim="800000"/>
            <a:headEnd/>
            <a:tailEnd/>
          </a:ln>
          <a:effectLst/>
        </p:spPr>
        <p:txBody>
          <a:bodyPr>
            <a:spAutoFit/>
          </a:bodyPr>
          <a:lstStyle/>
          <a:p>
            <a:pPr>
              <a:spcBef>
                <a:spcPct val="50000"/>
              </a:spcBef>
            </a:pPr>
            <a:r>
              <a:rPr lang="en-US" sz="2000">
                <a:latin typeface="Verdana" pitchFamily="34" charset="0"/>
              </a:rPr>
              <a:t>This result of integration gives the Stefan-Boltzmann law, known earlier</a:t>
            </a:r>
          </a:p>
        </p:txBody>
      </p:sp>
      <p:graphicFrame>
        <p:nvGraphicFramePr>
          <p:cNvPr id="113672" name="Object 9"/>
          <p:cNvGraphicFramePr>
            <a:graphicFrameLocks noChangeAspect="1"/>
          </p:cNvGraphicFramePr>
          <p:nvPr/>
        </p:nvGraphicFramePr>
        <p:xfrm>
          <a:off x="2843213" y="4868863"/>
          <a:ext cx="5022850" cy="563562"/>
        </p:xfrm>
        <a:graphic>
          <a:graphicData uri="http://schemas.openxmlformats.org/presentationml/2006/ole">
            <p:oleObj spid="_x0000_s113672" name="Równanie" r:id="rId5" imgW="2031840" imgH="228600" progId="Equation.3">
              <p:embed/>
            </p:oleObj>
          </a:graphicData>
        </a:graphic>
      </p:graphicFrame>
      <p:sp>
        <p:nvSpPr>
          <p:cNvPr id="113673" name="Text Box 9"/>
          <p:cNvSpPr txBox="1">
            <a:spLocks noChangeArrowheads="1"/>
          </p:cNvSpPr>
          <p:nvPr/>
        </p:nvSpPr>
        <p:spPr bwMode="auto">
          <a:xfrm>
            <a:off x="323850" y="5589588"/>
            <a:ext cx="8820150" cy="701675"/>
          </a:xfrm>
          <a:prstGeom prst="rect">
            <a:avLst/>
          </a:prstGeom>
          <a:noFill/>
          <a:ln w="9525">
            <a:noFill/>
            <a:miter lim="800000"/>
            <a:headEnd/>
            <a:tailEnd/>
          </a:ln>
          <a:effectLst/>
        </p:spPr>
        <p:txBody>
          <a:bodyPr>
            <a:spAutoFit/>
          </a:bodyPr>
          <a:lstStyle/>
          <a:p>
            <a:pPr>
              <a:spcBef>
                <a:spcPct val="50000"/>
              </a:spcBef>
            </a:pPr>
            <a:r>
              <a:rPr lang="en-US" sz="2000">
                <a:latin typeface="Verdana" pitchFamily="34" charset="0"/>
              </a:rPr>
              <a:t>It was not possible to calculate the constant multiplying the T</a:t>
            </a:r>
            <a:r>
              <a:rPr lang="en-US" sz="2000" baseline="30000">
                <a:latin typeface="Verdana" pitchFamily="34" charset="0"/>
              </a:rPr>
              <a:t>4</a:t>
            </a:r>
            <a:r>
              <a:rPr lang="en-US" sz="2000">
                <a:latin typeface="Verdana" pitchFamily="34" charset="0"/>
              </a:rPr>
              <a:t> factor until Planck’s work, because this constant depends on </a:t>
            </a:r>
            <a:r>
              <a:rPr lang="en-US" sz="2000" i="1">
                <a:latin typeface="Verdana" pitchFamily="34" charset="0"/>
              </a:rPr>
              <a:t>h</a:t>
            </a:r>
            <a:r>
              <a:rPr lang="pl-PL" sz="2000">
                <a:latin typeface="Verdana" pitchFamily="34" charset="0"/>
              </a:rPr>
              <a:t>. </a:t>
            </a:r>
            <a:endParaRPr lang="el-GR" sz="2000">
              <a:latin typeface="Verdana" pitchFamily="34" charset="0"/>
            </a:endParaRPr>
          </a:p>
        </p:txBody>
      </p:sp>
      <p:graphicFrame>
        <p:nvGraphicFramePr>
          <p:cNvPr id="113674" name="Object 9"/>
          <p:cNvGraphicFramePr>
            <a:graphicFrameLocks noChangeAspect="1"/>
          </p:cNvGraphicFramePr>
          <p:nvPr/>
        </p:nvGraphicFramePr>
        <p:xfrm>
          <a:off x="2339975" y="2781300"/>
          <a:ext cx="6119813" cy="1139825"/>
        </p:xfrm>
        <a:graphic>
          <a:graphicData uri="http://schemas.openxmlformats.org/presentationml/2006/ole">
            <p:oleObj spid="_x0000_s113674" name="Równanie" r:id="rId6" imgW="2997000" imgH="55872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36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113671"/>
                                        </p:tgtEl>
                                        <p:attrNameLst>
                                          <p:attrName>style.visibility</p:attrName>
                                        </p:attrNameLst>
                                      </p:cBhvr>
                                      <p:to>
                                        <p:strVal val="visible"/>
                                      </p:to>
                                    </p:set>
                                    <p:animEffect transition="in" filter="wipe(left)">
                                      <p:cBhvr>
                                        <p:cTn id="11" dur="500"/>
                                        <p:tgtEl>
                                          <p:spTgt spid="113671"/>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1367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13673"/>
                                        </p:tgtEl>
                                        <p:attrNameLst>
                                          <p:attrName>style.visibility</p:attrName>
                                        </p:attrNameLst>
                                      </p:cBhvr>
                                      <p:to>
                                        <p:strVal val="visible"/>
                                      </p:to>
                                    </p:set>
                                    <p:animEffect transition="in" filter="wipe(left)">
                                      <p:cBhvr>
                                        <p:cTn id="20" dur="500"/>
                                        <p:tgtEl>
                                          <p:spTgt spid="1136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71" grpId="0"/>
      <p:bldP spid="11367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0"/>
          <p:cNvSpPr>
            <a:spLocks noGrp="1" noChangeArrowheads="1"/>
          </p:cNvSpPr>
          <p:nvPr>
            <p:ph type="ftr" sz="quarter" idx="10"/>
          </p:nvPr>
        </p:nvSpPr>
        <p:spPr>
          <a:ln/>
        </p:spPr>
        <p:txBody>
          <a:bodyPr/>
          <a:lstStyle/>
          <a:p>
            <a:r>
              <a:rPr lang="en-US" smtClean="0"/>
              <a:t>Modern Physics, summer 2012</a:t>
            </a:r>
            <a:endParaRPr lang="en-US"/>
          </a:p>
        </p:txBody>
      </p:sp>
      <p:sp>
        <p:nvSpPr>
          <p:cNvPr id="150530" name="Rectangle 2"/>
          <p:cNvSpPr>
            <a:spLocks noGrp="1" noChangeArrowheads="1"/>
          </p:cNvSpPr>
          <p:nvPr>
            <p:ph type="title"/>
          </p:nvPr>
        </p:nvSpPr>
        <p:spPr>
          <a:xfrm>
            <a:off x="1619250" y="333375"/>
            <a:ext cx="7210425" cy="941388"/>
          </a:xfrm>
        </p:spPr>
        <p:txBody>
          <a:bodyPr/>
          <a:lstStyle/>
          <a:p>
            <a:r>
              <a:rPr lang="pl-PL" smtClean="0">
                <a:latin typeface="Arial" charset="0"/>
              </a:rPr>
              <a:t>Historical models of blackbody radiation</a:t>
            </a:r>
          </a:p>
        </p:txBody>
      </p:sp>
      <p:pic>
        <p:nvPicPr>
          <p:cNvPr id="150531" name="Picture 3" descr="planck"/>
          <p:cNvPicPr>
            <a:picLocks noChangeAspect="1" noChangeArrowheads="1"/>
          </p:cNvPicPr>
          <p:nvPr/>
        </p:nvPicPr>
        <p:blipFill>
          <a:blip r:embed="rId3" cstate="print"/>
          <a:srcRect t="11635" r="5623"/>
          <a:stretch>
            <a:fillRect/>
          </a:stretch>
        </p:blipFill>
        <p:spPr bwMode="auto">
          <a:xfrm>
            <a:off x="1619250" y="2492375"/>
            <a:ext cx="4752975" cy="3438525"/>
          </a:xfrm>
          <a:prstGeom prst="rect">
            <a:avLst/>
          </a:prstGeom>
          <a:noFill/>
        </p:spPr>
      </p:pic>
      <p:sp>
        <p:nvSpPr>
          <p:cNvPr id="150532" name="Text Box 6"/>
          <p:cNvSpPr txBox="1">
            <a:spLocks noChangeArrowheads="1"/>
          </p:cNvSpPr>
          <p:nvPr/>
        </p:nvSpPr>
        <p:spPr bwMode="auto">
          <a:xfrm>
            <a:off x="250825" y="1557338"/>
            <a:ext cx="7993063" cy="396875"/>
          </a:xfrm>
          <a:prstGeom prst="rect">
            <a:avLst/>
          </a:prstGeom>
          <a:noFill/>
          <a:ln w="9525">
            <a:noFill/>
            <a:miter lim="800000"/>
            <a:headEnd/>
            <a:tailEnd/>
          </a:ln>
        </p:spPr>
        <p:txBody>
          <a:bodyPr>
            <a:spAutoFit/>
          </a:bodyPr>
          <a:lstStyle/>
          <a:p>
            <a:pPr algn="just">
              <a:spcBef>
                <a:spcPct val="50000"/>
              </a:spcBef>
            </a:pPr>
            <a:r>
              <a:rPr lang="en-US" sz="2000">
                <a:latin typeface="Verdana" pitchFamily="34" charset="0"/>
              </a:rPr>
              <a:t>Rayleigh-Jeans law leads to the </a:t>
            </a:r>
            <a:r>
              <a:rPr lang="en-US" sz="2000" i="1">
                <a:latin typeface="Verdana" pitchFamily="34" charset="0"/>
              </a:rPr>
              <a:t>„ultraviolet catastrophe”</a:t>
            </a:r>
            <a:endParaRPr lang="en-US" sz="2000">
              <a:solidFill>
                <a:srgbClr val="FF0000"/>
              </a:solidFill>
              <a:latin typeface="Verdana" pitchFamily="34" charset="0"/>
            </a:endParaRPr>
          </a:p>
        </p:txBody>
      </p:sp>
      <p:sp>
        <p:nvSpPr>
          <p:cNvPr id="150533" name="Line 5"/>
          <p:cNvSpPr>
            <a:spLocks noChangeShapeType="1"/>
          </p:cNvSpPr>
          <p:nvPr/>
        </p:nvSpPr>
        <p:spPr bwMode="auto">
          <a:xfrm flipV="1">
            <a:off x="2714625" y="2133600"/>
            <a:ext cx="0" cy="360363"/>
          </a:xfrm>
          <a:prstGeom prst="line">
            <a:avLst/>
          </a:prstGeom>
          <a:noFill/>
          <a:ln w="9525">
            <a:solidFill>
              <a:srgbClr val="04FC86"/>
            </a:solidFill>
            <a:round/>
            <a:headEnd/>
            <a:tailEnd type="triangle" w="med" len="med"/>
          </a:ln>
          <a:effectLst/>
        </p:spPr>
        <p:txBody>
          <a:bodyPr/>
          <a:lstStyle/>
          <a:p>
            <a:endParaRPr lang="pl-PL"/>
          </a:p>
        </p:txBody>
      </p:sp>
      <p:sp>
        <p:nvSpPr>
          <p:cNvPr id="150534" name="Text Box 6"/>
          <p:cNvSpPr txBox="1">
            <a:spLocks noChangeArrowheads="1"/>
          </p:cNvSpPr>
          <p:nvPr/>
        </p:nvSpPr>
        <p:spPr bwMode="auto">
          <a:xfrm>
            <a:off x="3132138" y="1844675"/>
            <a:ext cx="6011862" cy="641350"/>
          </a:xfrm>
          <a:prstGeom prst="rect">
            <a:avLst/>
          </a:prstGeom>
          <a:noFill/>
          <a:ln w="9525">
            <a:noFill/>
            <a:miter lim="800000"/>
            <a:headEnd/>
            <a:tailEnd/>
          </a:ln>
        </p:spPr>
        <p:txBody>
          <a:bodyPr>
            <a:spAutoFit/>
          </a:bodyPr>
          <a:lstStyle/>
          <a:p>
            <a:pPr algn="just">
              <a:spcBef>
                <a:spcPct val="50000"/>
              </a:spcBef>
            </a:pPr>
            <a:r>
              <a:rPr lang="en-US" sz="1800">
                <a:latin typeface="Verdana" pitchFamily="34" charset="0"/>
              </a:rPr>
              <a:t>Wien equation does not fit well low frequency range</a:t>
            </a:r>
            <a:endParaRPr lang="en-US" sz="1800">
              <a:solidFill>
                <a:srgbClr val="FF0000"/>
              </a:solidFill>
              <a:latin typeface="Verdana" pitchFamily="34" charset="0"/>
            </a:endParaRPr>
          </a:p>
        </p:txBody>
      </p:sp>
      <p:sp>
        <p:nvSpPr>
          <p:cNvPr id="150535" name="Line 7"/>
          <p:cNvSpPr>
            <a:spLocks noChangeShapeType="1"/>
          </p:cNvSpPr>
          <p:nvPr/>
        </p:nvSpPr>
        <p:spPr bwMode="auto">
          <a:xfrm flipH="1">
            <a:off x="2916238" y="2420938"/>
            <a:ext cx="1008062" cy="1944687"/>
          </a:xfrm>
          <a:prstGeom prst="line">
            <a:avLst/>
          </a:prstGeom>
          <a:noFill/>
          <a:ln w="9525">
            <a:solidFill>
              <a:schemeClr val="tx1"/>
            </a:solidFill>
            <a:prstDash val="dash"/>
            <a:round/>
            <a:headEnd/>
            <a:tailEnd type="triangle" w="med" len="med"/>
          </a:ln>
          <a:effectLst/>
        </p:spPr>
        <p:txBody>
          <a:bodyPr/>
          <a:lstStyle/>
          <a:p>
            <a:endParaRPr lang="pl-PL"/>
          </a:p>
        </p:txBody>
      </p:sp>
      <p:sp>
        <p:nvSpPr>
          <p:cNvPr id="150536" name="Text Box 6"/>
          <p:cNvSpPr txBox="1">
            <a:spLocks noChangeArrowheads="1"/>
          </p:cNvSpPr>
          <p:nvPr/>
        </p:nvSpPr>
        <p:spPr bwMode="auto">
          <a:xfrm>
            <a:off x="1116013" y="5949950"/>
            <a:ext cx="3529012" cy="366713"/>
          </a:xfrm>
          <a:prstGeom prst="rect">
            <a:avLst/>
          </a:prstGeom>
          <a:noFill/>
          <a:ln w="9525">
            <a:noFill/>
            <a:miter lim="800000"/>
            <a:headEnd/>
            <a:tailEnd/>
          </a:ln>
        </p:spPr>
        <p:txBody>
          <a:bodyPr>
            <a:spAutoFit/>
          </a:bodyPr>
          <a:lstStyle/>
          <a:p>
            <a:pPr algn="just">
              <a:spcBef>
                <a:spcPct val="50000"/>
              </a:spcBef>
            </a:pPr>
            <a:r>
              <a:rPr lang="pl-PL" sz="1800">
                <a:latin typeface="Verdana" pitchFamily="34" charset="0"/>
              </a:rPr>
              <a:t>Planck’s formula is true </a:t>
            </a:r>
            <a:endParaRPr lang="en-US" sz="1800">
              <a:solidFill>
                <a:srgbClr val="FF0000"/>
              </a:solidFill>
              <a:latin typeface="Verdana" pitchFamily="34" charset="0"/>
            </a:endParaRPr>
          </a:p>
        </p:txBody>
      </p:sp>
      <p:graphicFrame>
        <p:nvGraphicFramePr>
          <p:cNvPr id="150537" name="Object 9"/>
          <p:cNvGraphicFramePr>
            <a:graphicFrameLocks noChangeAspect="1"/>
          </p:cNvGraphicFramePr>
          <p:nvPr/>
        </p:nvGraphicFramePr>
        <p:xfrm>
          <a:off x="5076825" y="5661025"/>
          <a:ext cx="3455988" cy="765175"/>
        </p:xfrm>
        <a:graphic>
          <a:graphicData uri="http://schemas.openxmlformats.org/presentationml/2006/ole">
            <p:oleObj spid="_x0000_s150537" name="Równanie" r:id="rId4" imgW="2006280" imgH="44424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05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5" presetClass="entr" presetSubtype="0" fill="hold" grpId="0" nodeType="clickEffect">
                                  <p:stCondLst>
                                    <p:cond delay="0"/>
                                  </p:stCondLst>
                                  <p:childTnLst>
                                    <p:set>
                                      <p:cBhvr>
                                        <p:cTn id="10" dur="1" fill="hold">
                                          <p:stCondLst>
                                            <p:cond delay="0"/>
                                          </p:stCondLst>
                                        </p:cTn>
                                        <p:tgtEl>
                                          <p:spTgt spid="150533"/>
                                        </p:tgtEl>
                                        <p:attrNameLst>
                                          <p:attrName>style.visibility</p:attrName>
                                        </p:attrNameLst>
                                      </p:cBhvr>
                                      <p:to>
                                        <p:strVal val="visible"/>
                                      </p:to>
                                    </p:set>
                                    <p:anim calcmode="lin" valueType="num">
                                      <p:cBhvr>
                                        <p:cTn id="11" dur="1000" fill="hold"/>
                                        <p:tgtEl>
                                          <p:spTgt spid="150533"/>
                                        </p:tgtEl>
                                        <p:attrNameLst>
                                          <p:attrName>ppt_w</p:attrName>
                                        </p:attrNameLst>
                                      </p:cBhvr>
                                      <p:tavLst>
                                        <p:tav tm="0">
                                          <p:val>
                                            <p:strVal val="#ppt_w*0.70"/>
                                          </p:val>
                                        </p:tav>
                                        <p:tav tm="100000">
                                          <p:val>
                                            <p:strVal val="#ppt_w"/>
                                          </p:val>
                                        </p:tav>
                                      </p:tavLst>
                                    </p:anim>
                                    <p:anim calcmode="lin" valueType="num">
                                      <p:cBhvr>
                                        <p:cTn id="12" dur="1000" fill="hold"/>
                                        <p:tgtEl>
                                          <p:spTgt spid="150533"/>
                                        </p:tgtEl>
                                        <p:attrNameLst>
                                          <p:attrName>ppt_h</p:attrName>
                                        </p:attrNameLst>
                                      </p:cBhvr>
                                      <p:tavLst>
                                        <p:tav tm="0">
                                          <p:val>
                                            <p:strVal val="#ppt_h"/>
                                          </p:val>
                                        </p:tav>
                                        <p:tav tm="100000">
                                          <p:val>
                                            <p:strVal val="#ppt_h"/>
                                          </p:val>
                                        </p:tav>
                                      </p:tavLst>
                                    </p:anim>
                                    <p:animEffect transition="in" filter="fade">
                                      <p:cBhvr>
                                        <p:cTn id="13" dur="1000"/>
                                        <p:tgtEl>
                                          <p:spTgt spid="150533"/>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5053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150535"/>
                                        </p:tgtEl>
                                        <p:attrNameLst>
                                          <p:attrName>style.visibility</p:attrName>
                                        </p:attrNameLst>
                                      </p:cBhvr>
                                      <p:to>
                                        <p:strVal val="visible"/>
                                      </p:to>
                                    </p:set>
                                    <p:anim calcmode="lin" valueType="num">
                                      <p:cBhvr>
                                        <p:cTn id="22" dur="1000" fill="hold"/>
                                        <p:tgtEl>
                                          <p:spTgt spid="150535"/>
                                        </p:tgtEl>
                                        <p:attrNameLst>
                                          <p:attrName>ppt_w</p:attrName>
                                        </p:attrNameLst>
                                      </p:cBhvr>
                                      <p:tavLst>
                                        <p:tav tm="0">
                                          <p:val>
                                            <p:strVal val="#ppt_w*0.70"/>
                                          </p:val>
                                        </p:tav>
                                        <p:tav tm="100000">
                                          <p:val>
                                            <p:strVal val="#ppt_w"/>
                                          </p:val>
                                        </p:tav>
                                      </p:tavLst>
                                    </p:anim>
                                    <p:anim calcmode="lin" valueType="num">
                                      <p:cBhvr>
                                        <p:cTn id="23" dur="1000" fill="hold"/>
                                        <p:tgtEl>
                                          <p:spTgt spid="150535"/>
                                        </p:tgtEl>
                                        <p:attrNameLst>
                                          <p:attrName>ppt_h</p:attrName>
                                        </p:attrNameLst>
                                      </p:cBhvr>
                                      <p:tavLst>
                                        <p:tav tm="0">
                                          <p:val>
                                            <p:strVal val="#ppt_h"/>
                                          </p:val>
                                        </p:tav>
                                        <p:tav tm="100000">
                                          <p:val>
                                            <p:strVal val="#ppt_h"/>
                                          </p:val>
                                        </p:tav>
                                      </p:tavLst>
                                    </p:anim>
                                    <p:animEffect transition="in" filter="fade">
                                      <p:cBhvr>
                                        <p:cTn id="24" dur="1000"/>
                                        <p:tgtEl>
                                          <p:spTgt spid="150535"/>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053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505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2" grpId="0"/>
      <p:bldP spid="150533" grpId="0" animBg="1"/>
      <p:bldP spid="150534" grpId="0"/>
      <p:bldP spid="150535" grpId="0" animBg="1"/>
      <p:bldP spid="15053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
          <p:cNvSpPr>
            <a:spLocks noGrp="1" noChangeArrowheads="1"/>
          </p:cNvSpPr>
          <p:nvPr>
            <p:ph type="ftr" sz="quarter" idx="10"/>
          </p:nvPr>
        </p:nvSpPr>
        <p:spPr>
          <a:ln/>
        </p:spPr>
        <p:txBody>
          <a:bodyPr/>
          <a:lstStyle/>
          <a:p>
            <a:r>
              <a:rPr lang="en-US" smtClean="0"/>
              <a:t>Modern Physics, summer 2012</a:t>
            </a:r>
            <a:endParaRPr lang="en-US"/>
          </a:p>
        </p:txBody>
      </p:sp>
      <p:sp>
        <p:nvSpPr>
          <p:cNvPr id="151554" name="Rectangle 2"/>
          <p:cNvSpPr>
            <a:spLocks noGrp="1" noChangeArrowheads="1"/>
          </p:cNvSpPr>
          <p:nvPr>
            <p:ph type="title" idx="4294967295"/>
          </p:nvPr>
        </p:nvSpPr>
        <p:spPr>
          <a:xfrm>
            <a:off x="1692275" y="476250"/>
            <a:ext cx="6264275" cy="576263"/>
          </a:xfrm>
        </p:spPr>
        <p:txBody>
          <a:bodyPr/>
          <a:lstStyle/>
          <a:p>
            <a:pPr algn="ctr" eaLnBrk="1" hangingPunct="1"/>
            <a:r>
              <a:rPr lang="pl-PL" sz="2800" smtClean="0">
                <a:latin typeface="Arial" charset="0"/>
              </a:rPr>
              <a:t>Blackbody radiation</a:t>
            </a:r>
          </a:p>
        </p:txBody>
      </p:sp>
      <p:pic>
        <p:nvPicPr>
          <p:cNvPr id="151555" name="Picture 6" descr="Einstein"/>
          <p:cNvPicPr>
            <a:picLocks noChangeAspect="1" noChangeArrowheads="1"/>
          </p:cNvPicPr>
          <p:nvPr/>
        </p:nvPicPr>
        <p:blipFill>
          <a:blip r:embed="rId3" cstate="print"/>
          <a:srcRect/>
          <a:stretch>
            <a:fillRect/>
          </a:stretch>
        </p:blipFill>
        <p:spPr bwMode="auto">
          <a:xfrm>
            <a:off x="539750" y="1484313"/>
            <a:ext cx="1716088" cy="2089150"/>
          </a:xfrm>
          <a:prstGeom prst="rect">
            <a:avLst/>
          </a:prstGeom>
          <a:noFill/>
          <a:ln w="9525">
            <a:noFill/>
            <a:miter lim="800000"/>
            <a:headEnd/>
            <a:tailEnd/>
          </a:ln>
        </p:spPr>
      </p:pic>
      <p:sp>
        <p:nvSpPr>
          <p:cNvPr id="151556" name="Text Box 7"/>
          <p:cNvSpPr txBox="1">
            <a:spLocks noChangeArrowheads="1"/>
          </p:cNvSpPr>
          <p:nvPr/>
        </p:nvSpPr>
        <p:spPr bwMode="auto">
          <a:xfrm>
            <a:off x="3563938" y="2420938"/>
            <a:ext cx="1873250" cy="396875"/>
          </a:xfrm>
          <a:prstGeom prst="rect">
            <a:avLst/>
          </a:prstGeom>
          <a:noFill/>
          <a:ln w="9525">
            <a:noFill/>
            <a:miter lim="800000"/>
            <a:headEnd/>
            <a:tailEnd/>
          </a:ln>
        </p:spPr>
        <p:txBody>
          <a:bodyPr>
            <a:spAutoFit/>
          </a:bodyPr>
          <a:lstStyle/>
          <a:p>
            <a:pPr>
              <a:spcBef>
                <a:spcPct val="50000"/>
              </a:spcBef>
            </a:pPr>
            <a:r>
              <a:rPr lang="pl-PL" sz="2000"/>
              <a:t>(1879-1955)</a:t>
            </a:r>
          </a:p>
        </p:txBody>
      </p:sp>
      <p:sp>
        <p:nvSpPr>
          <p:cNvPr id="151557" name="Rectangle 3"/>
          <p:cNvSpPr>
            <a:spLocks noChangeArrowheads="1"/>
          </p:cNvSpPr>
          <p:nvPr/>
        </p:nvSpPr>
        <p:spPr bwMode="auto">
          <a:xfrm>
            <a:off x="539750" y="4005263"/>
            <a:ext cx="7993063" cy="1439862"/>
          </a:xfrm>
          <a:prstGeom prst="rect">
            <a:avLst/>
          </a:prstGeom>
          <a:noFill/>
          <a:ln w="9525">
            <a:noFill/>
            <a:miter lim="800000"/>
            <a:headEnd/>
            <a:tailEnd/>
          </a:ln>
        </p:spPr>
        <p:txBody>
          <a:bodyPr/>
          <a:lstStyle/>
          <a:p>
            <a:pPr marL="342900" indent="-342900" algn="just">
              <a:lnSpc>
                <a:spcPct val="90000"/>
              </a:lnSpc>
              <a:spcBef>
                <a:spcPct val="20000"/>
              </a:spcBef>
            </a:pPr>
            <a:r>
              <a:rPr lang="pl-PL" sz="2400">
                <a:latin typeface="Verdana" pitchFamily="34" charset="0"/>
              </a:rPr>
              <a:t>	</a:t>
            </a:r>
            <a:r>
              <a:rPr lang="en-US" sz="2200">
                <a:latin typeface="Verdana" pitchFamily="34" charset="0"/>
              </a:rPr>
              <a:t>In 1905, </a:t>
            </a:r>
            <a:r>
              <a:rPr lang="en-US" sz="2200" b="1">
                <a:latin typeface="Verdana" pitchFamily="34" charset="0"/>
              </a:rPr>
              <a:t>Albert Einstein</a:t>
            </a:r>
            <a:r>
              <a:rPr lang="en-US" sz="2200">
                <a:latin typeface="Verdana" pitchFamily="34" charset="0"/>
              </a:rPr>
              <a:t> was sure that it was </a:t>
            </a:r>
            <a:r>
              <a:rPr lang="en-US" sz="2200">
                <a:solidFill>
                  <a:srgbClr val="FF0000"/>
                </a:solidFill>
                <a:latin typeface="Verdana" pitchFamily="34" charset="0"/>
              </a:rPr>
              <a:t>impossible</a:t>
            </a:r>
            <a:r>
              <a:rPr lang="en-US" sz="2200">
                <a:latin typeface="Verdana" pitchFamily="34" charset="0"/>
              </a:rPr>
              <a:t> to derive Planck’s formula – which he took as correct – from classical physics</a:t>
            </a:r>
            <a:r>
              <a:rPr lang="pl-PL" sz="2200">
                <a:latin typeface="Verdana" pitchFamily="34" charset="0"/>
              </a:rPr>
              <a:t>. </a:t>
            </a:r>
            <a:r>
              <a:rPr lang="en-US" sz="2200">
                <a:latin typeface="Verdana" pitchFamily="34" charset="0"/>
              </a:rPr>
              <a:t>Correctness of the full Planck formula </a:t>
            </a:r>
            <a:r>
              <a:rPr lang="en-US" sz="2200">
                <a:solidFill>
                  <a:srgbClr val="FF0000"/>
                </a:solidFill>
                <a:latin typeface="Verdana" pitchFamily="34" charset="0"/>
              </a:rPr>
              <a:t>means the end of classical physics.</a:t>
            </a:r>
            <a:r>
              <a:rPr lang="pl-PL" sz="2200">
                <a:latin typeface="Verdana" pitchFamily="34" charset="0"/>
              </a:rPr>
              <a:t> </a:t>
            </a:r>
            <a:endParaRPr lang="en-US" sz="2200">
              <a:latin typeface="Verdana" pitchFamily="34" charset="0"/>
            </a:endParaRPr>
          </a:p>
          <a:p>
            <a:pPr marL="342900" indent="-342900">
              <a:lnSpc>
                <a:spcPct val="90000"/>
              </a:lnSpc>
              <a:spcBef>
                <a:spcPct val="20000"/>
              </a:spcBef>
            </a:pPr>
            <a:r>
              <a:rPr lang="pl-PL" sz="2200">
                <a:latin typeface="Verdana" pitchFamily="34" charset="0"/>
              </a:rPr>
              <a:t> </a:t>
            </a:r>
            <a:endParaRPr lang="en-US" sz="2200">
              <a:latin typeface="Verdana" pitchFamily="34" charset="0"/>
            </a:endParaRPr>
          </a:p>
          <a:p>
            <a:pPr marL="342900" indent="-342900">
              <a:lnSpc>
                <a:spcPct val="90000"/>
              </a:lnSpc>
              <a:spcBef>
                <a:spcPct val="20000"/>
              </a:spcBef>
            </a:pPr>
            <a:endParaRPr lang="pl-PL" sz="2400">
              <a:latin typeface="Verdana" pitchFamily="34" charset="0"/>
            </a:endParaRPr>
          </a:p>
          <a:p>
            <a:pPr marL="342900" indent="-342900">
              <a:lnSpc>
                <a:spcPct val="90000"/>
              </a:lnSpc>
              <a:spcBef>
                <a:spcPct val="20000"/>
              </a:spcBef>
            </a:pPr>
            <a:endParaRPr lang="en-US" sz="2200">
              <a:latin typeface="Verdana" pitchFamily="34" charset="0"/>
            </a:endParaRPr>
          </a:p>
          <a:p>
            <a:pPr marL="342900" indent="-342900">
              <a:lnSpc>
                <a:spcPct val="90000"/>
              </a:lnSpc>
              <a:spcBef>
                <a:spcPct val="20000"/>
              </a:spcBef>
            </a:pPr>
            <a:endParaRPr lang="pl-PL" sz="2200">
              <a:latin typeface="Verdana" pitchFamily="34" charset="0"/>
            </a:endParaRPr>
          </a:p>
        </p:txBody>
      </p:sp>
      <p:sp>
        <p:nvSpPr>
          <p:cNvPr id="151558" name="Text Box 12"/>
          <p:cNvSpPr txBox="1">
            <a:spLocks noChangeArrowheads="1"/>
          </p:cNvSpPr>
          <p:nvPr/>
        </p:nvSpPr>
        <p:spPr bwMode="auto">
          <a:xfrm>
            <a:off x="3348038" y="1773238"/>
            <a:ext cx="2736850" cy="427037"/>
          </a:xfrm>
          <a:prstGeom prst="rect">
            <a:avLst/>
          </a:prstGeom>
          <a:noFill/>
          <a:ln w="9525">
            <a:noFill/>
            <a:miter lim="800000"/>
            <a:headEnd/>
            <a:tailEnd/>
          </a:ln>
        </p:spPr>
        <p:txBody>
          <a:bodyPr>
            <a:spAutoFit/>
          </a:bodyPr>
          <a:lstStyle/>
          <a:p>
            <a:pPr>
              <a:spcBef>
                <a:spcPct val="50000"/>
              </a:spcBef>
            </a:pPr>
            <a:r>
              <a:rPr lang="en-US" sz="2200" b="1">
                <a:latin typeface="Verdana" pitchFamily="34" charset="0"/>
              </a:rPr>
              <a:t>Albert Einstein</a:t>
            </a:r>
            <a:endParaRPr lang="pl-PL" sz="2200" b="1">
              <a:latin typeface="Verdana"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Grp="1" noChangeArrowheads="1"/>
          </p:cNvSpPr>
          <p:nvPr>
            <p:ph type="ftr" sz="quarter" idx="10"/>
          </p:nvPr>
        </p:nvSpPr>
        <p:spPr>
          <a:ln/>
        </p:spPr>
        <p:txBody>
          <a:bodyPr/>
          <a:lstStyle/>
          <a:p>
            <a:r>
              <a:rPr lang="en-US" smtClean="0"/>
              <a:t>Modern Physics, summer 2012</a:t>
            </a:r>
            <a:endParaRPr lang="en-US"/>
          </a:p>
        </p:txBody>
      </p:sp>
      <p:sp>
        <p:nvSpPr>
          <p:cNvPr id="153602" name="Text Box 7"/>
          <p:cNvSpPr txBox="1">
            <a:spLocks noChangeArrowheads="1"/>
          </p:cNvSpPr>
          <p:nvPr/>
        </p:nvSpPr>
        <p:spPr bwMode="auto">
          <a:xfrm>
            <a:off x="2555875" y="620713"/>
            <a:ext cx="5040313" cy="457200"/>
          </a:xfrm>
          <a:prstGeom prst="rect">
            <a:avLst/>
          </a:prstGeom>
          <a:noFill/>
          <a:ln w="9525">
            <a:noFill/>
            <a:miter lim="800000"/>
            <a:headEnd/>
            <a:tailEnd/>
          </a:ln>
        </p:spPr>
        <p:txBody>
          <a:bodyPr>
            <a:spAutoFit/>
          </a:bodyPr>
          <a:lstStyle/>
          <a:p>
            <a:pPr>
              <a:spcBef>
                <a:spcPct val="50000"/>
              </a:spcBef>
            </a:pPr>
            <a:r>
              <a:rPr lang="en-US" sz="2400" b="1">
                <a:latin typeface="Verdana" pitchFamily="34" charset="0"/>
              </a:rPr>
              <a:t>Limits of Planck’s formula:</a:t>
            </a:r>
          </a:p>
        </p:txBody>
      </p:sp>
      <p:graphicFrame>
        <p:nvGraphicFramePr>
          <p:cNvPr id="153603" name="Object 9"/>
          <p:cNvGraphicFramePr>
            <a:graphicFrameLocks noChangeAspect="1"/>
          </p:cNvGraphicFramePr>
          <p:nvPr/>
        </p:nvGraphicFramePr>
        <p:xfrm>
          <a:off x="2771775" y="1484313"/>
          <a:ext cx="3816350" cy="844550"/>
        </p:xfrm>
        <a:graphic>
          <a:graphicData uri="http://schemas.openxmlformats.org/presentationml/2006/ole">
            <p:oleObj spid="_x0000_s153603" name="Równanie" r:id="rId4" imgW="2006280" imgH="444240" progId="Equation.3">
              <p:embed/>
            </p:oleObj>
          </a:graphicData>
        </a:graphic>
      </p:graphicFrame>
      <p:sp>
        <p:nvSpPr>
          <p:cNvPr id="153604" name="Text Box 9"/>
          <p:cNvSpPr txBox="1">
            <a:spLocks noChangeArrowheads="1"/>
          </p:cNvSpPr>
          <p:nvPr/>
        </p:nvSpPr>
        <p:spPr bwMode="auto">
          <a:xfrm>
            <a:off x="0" y="2420938"/>
            <a:ext cx="5111750" cy="396875"/>
          </a:xfrm>
          <a:prstGeom prst="rect">
            <a:avLst/>
          </a:prstGeom>
          <a:noFill/>
          <a:ln w="9525">
            <a:noFill/>
            <a:miter lim="800000"/>
            <a:headEnd/>
            <a:tailEnd/>
          </a:ln>
        </p:spPr>
        <p:txBody>
          <a:bodyPr>
            <a:spAutoFit/>
          </a:bodyPr>
          <a:lstStyle/>
          <a:p>
            <a:pPr>
              <a:spcBef>
                <a:spcPct val="50000"/>
              </a:spcBef>
            </a:pPr>
            <a:r>
              <a:rPr lang="pl-PL" sz="2000">
                <a:latin typeface="Verdana" pitchFamily="34" charset="0"/>
              </a:rPr>
              <a:t>High frequency limit:</a:t>
            </a:r>
            <a:endParaRPr lang="en-US" sz="2000">
              <a:latin typeface="Verdana" pitchFamily="34" charset="0"/>
            </a:endParaRPr>
          </a:p>
        </p:txBody>
      </p:sp>
      <p:graphicFrame>
        <p:nvGraphicFramePr>
          <p:cNvPr id="153605" name="Object 6"/>
          <p:cNvGraphicFramePr>
            <a:graphicFrameLocks noChangeAspect="1"/>
          </p:cNvGraphicFramePr>
          <p:nvPr/>
        </p:nvGraphicFramePr>
        <p:xfrm>
          <a:off x="3059113" y="2492375"/>
          <a:ext cx="1512887" cy="409575"/>
        </p:xfrm>
        <a:graphic>
          <a:graphicData uri="http://schemas.openxmlformats.org/presentationml/2006/ole">
            <p:oleObj spid="_x0000_s153605" name="Równanie" r:id="rId5" imgW="749160" imgH="203040" progId="Equation.3">
              <p:embed/>
            </p:oleObj>
          </a:graphicData>
        </a:graphic>
      </p:graphicFrame>
      <p:graphicFrame>
        <p:nvGraphicFramePr>
          <p:cNvPr id="153606" name="Object 9"/>
          <p:cNvGraphicFramePr>
            <a:graphicFrameLocks noChangeAspect="1"/>
          </p:cNvGraphicFramePr>
          <p:nvPr/>
        </p:nvGraphicFramePr>
        <p:xfrm>
          <a:off x="2555875" y="3068638"/>
          <a:ext cx="3770313" cy="885825"/>
        </p:xfrm>
        <a:graphic>
          <a:graphicData uri="http://schemas.openxmlformats.org/presentationml/2006/ole">
            <p:oleObj spid="_x0000_s153606" name="Równanie" r:id="rId6" imgW="1892160" imgH="444240" progId="Equation.3">
              <p:embed/>
            </p:oleObj>
          </a:graphicData>
        </a:graphic>
      </p:graphicFrame>
      <p:sp>
        <p:nvSpPr>
          <p:cNvPr id="153607" name="Text Box 9"/>
          <p:cNvSpPr txBox="1">
            <a:spLocks noChangeArrowheads="1"/>
          </p:cNvSpPr>
          <p:nvPr/>
        </p:nvSpPr>
        <p:spPr bwMode="auto">
          <a:xfrm>
            <a:off x="6516688" y="3357563"/>
            <a:ext cx="2016125" cy="396875"/>
          </a:xfrm>
          <a:prstGeom prst="rect">
            <a:avLst/>
          </a:prstGeom>
          <a:noFill/>
          <a:ln w="9525">
            <a:noFill/>
            <a:miter lim="800000"/>
            <a:headEnd/>
            <a:tailEnd/>
          </a:ln>
        </p:spPr>
        <p:txBody>
          <a:bodyPr>
            <a:spAutoFit/>
          </a:bodyPr>
          <a:lstStyle/>
          <a:p>
            <a:pPr>
              <a:spcBef>
                <a:spcPct val="50000"/>
              </a:spcBef>
            </a:pPr>
            <a:r>
              <a:rPr lang="pl-PL" sz="2000">
                <a:latin typeface="Verdana" pitchFamily="34" charset="0"/>
              </a:rPr>
              <a:t>Wien’s result</a:t>
            </a:r>
            <a:endParaRPr lang="en-US" sz="2000">
              <a:latin typeface="Verdana" pitchFamily="34" charset="0"/>
            </a:endParaRPr>
          </a:p>
        </p:txBody>
      </p:sp>
      <p:sp>
        <p:nvSpPr>
          <p:cNvPr id="153608" name="Text Box 9"/>
          <p:cNvSpPr txBox="1">
            <a:spLocks noChangeArrowheads="1"/>
          </p:cNvSpPr>
          <p:nvPr/>
        </p:nvSpPr>
        <p:spPr bwMode="auto">
          <a:xfrm>
            <a:off x="179388" y="4292600"/>
            <a:ext cx="5111750" cy="396875"/>
          </a:xfrm>
          <a:prstGeom prst="rect">
            <a:avLst/>
          </a:prstGeom>
          <a:noFill/>
          <a:ln w="9525">
            <a:noFill/>
            <a:miter lim="800000"/>
            <a:headEnd/>
            <a:tailEnd/>
          </a:ln>
        </p:spPr>
        <p:txBody>
          <a:bodyPr>
            <a:spAutoFit/>
          </a:bodyPr>
          <a:lstStyle/>
          <a:p>
            <a:pPr>
              <a:spcBef>
                <a:spcPct val="50000"/>
              </a:spcBef>
            </a:pPr>
            <a:r>
              <a:rPr lang="pl-PL" sz="2000">
                <a:latin typeface="Verdana" pitchFamily="34" charset="0"/>
              </a:rPr>
              <a:t>Low frequency limit:</a:t>
            </a:r>
            <a:endParaRPr lang="en-US" sz="2000">
              <a:latin typeface="Verdana" pitchFamily="34" charset="0"/>
            </a:endParaRPr>
          </a:p>
        </p:txBody>
      </p:sp>
      <p:graphicFrame>
        <p:nvGraphicFramePr>
          <p:cNvPr id="153609" name="Object 6"/>
          <p:cNvGraphicFramePr>
            <a:graphicFrameLocks noChangeAspect="1"/>
          </p:cNvGraphicFramePr>
          <p:nvPr/>
        </p:nvGraphicFramePr>
        <p:xfrm>
          <a:off x="3132138" y="4292600"/>
          <a:ext cx="1512887" cy="409575"/>
        </p:xfrm>
        <a:graphic>
          <a:graphicData uri="http://schemas.openxmlformats.org/presentationml/2006/ole">
            <p:oleObj spid="_x0000_s153609" name="Równanie" r:id="rId7" imgW="749160" imgH="203040" progId="Equation.3">
              <p:embed/>
            </p:oleObj>
          </a:graphicData>
        </a:graphic>
      </p:graphicFrame>
      <p:sp>
        <p:nvSpPr>
          <p:cNvPr id="153610" name="Rectangle 3"/>
          <p:cNvSpPr>
            <a:spLocks noChangeArrowheads="1"/>
          </p:cNvSpPr>
          <p:nvPr/>
        </p:nvSpPr>
        <p:spPr bwMode="auto">
          <a:xfrm>
            <a:off x="468313" y="5084763"/>
            <a:ext cx="8137525" cy="863600"/>
          </a:xfrm>
          <a:prstGeom prst="rect">
            <a:avLst/>
          </a:prstGeom>
          <a:solidFill>
            <a:schemeClr val="accent1"/>
          </a:solidFill>
          <a:ln w="9525">
            <a:noFill/>
            <a:miter lim="800000"/>
            <a:headEnd/>
            <a:tailEnd/>
          </a:ln>
        </p:spPr>
        <p:txBody>
          <a:bodyPr/>
          <a:lstStyle/>
          <a:p>
            <a:pPr marL="342900" indent="-342900" algn="just">
              <a:lnSpc>
                <a:spcPct val="90000"/>
              </a:lnSpc>
              <a:spcBef>
                <a:spcPct val="20000"/>
              </a:spcBef>
            </a:pPr>
            <a:r>
              <a:rPr lang="pl-PL" sz="2400">
                <a:latin typeface="Verdana" pitchFamily="34" charset="0"/>
              </a:rPr>
              <a:t>	</a:t>
            </a:r>
            <a:r>
              <a:rPr lang="en-US" sz="2000">
                <a:latin typeface="Verdana" pitchFamily="34" charset="0"/>
              </a:rPr>
              <a:t>This can happen if </a:t>
            </a:r>
            <a:r>
              <a:rPr lang="en-US" sz="2000" i="1">
                <a:latin typeface="Verdana" pitchFamily="34" charset="0"/>
              </a:rPr>
              <a:t>f</a:t>
            </a:r>
            <a:r>
              <a:rPr lang="en-US" sz="2000">
                <a:latin typeface="Verdana" pitchFamily="34" charset="0"/>
              </a:rPr>
              <a:t> is small or </a:t>
            </a:r>
            <a:r>
              <a:rPr lang="en-US" sz="2000" i="1">
                <a:latin typeface="Verdana" pitchFamily="34" charset="0"/>
              </a:rPr>
              <a:t>T</a:t>
            </a:r>
            <a:r>
              <a:rPr lang="en-US" sz="2000">
                <a:latin typeface="Verdana" pitchFamily="34" charset="0"/>
              </a:rPr>
              <a:t> is large, or if we imagine a world in which </a:t>
            </a:r>
            <a:r>
              <a:rPr lang="en-US" sz="2000" i="1">
                <a:latin typeface="Verdana" pitchFamily="34" charset="0"/>
              </a:rPr>
              <a:t>h</a:t>
            </a:r>
            <a:r>
              <a:rPr lang="en-US" sz="2000">
                <a:latin typeface="Verdana" pitchFamily="34" charset="0"/>
              </a:rPr>
              <a:t> tends to zero</a:t>
            </a:r>
            <a:r>
              <a:rPr lang="pl-PL" sz="2000">
                <a:latin typeface="Verdana" pitchFamily="34" charset="0"/>
              </a:rPr>
              <a:t> (</a:t>
            </a:r>
            <a:r>
              <a:rPr lang="en-US" sz="2000">
                <a:latin typeface="Verdana" pitchFamily="34" charset="0"/>
              </a:rPr>
              <a:t>the classical world</a:t>
            </a:r>
            <a:r>
              <a:rPr lang="pl-PL" sz="2000">
                <a:latin typeface="Verdana" pitchFamily="34" charset="0"/>
              </a:rPr>
              <a:t>)</a:t>
            </a:r>
            <a:endParaRPr lang="en-US" sz="2000">
              <a:latin typeface="Verdana" pitchFamily="34" charset="0"/>
            </a:endParaRPr>
          </a:p>
          <a:p>
            <a:pPr marL="342900" indent="-342900">
              <a:lnSpc>
                <a:spcPct val="90000"/>
              </a:lnSpc>
              <a:spcBef>
                <a:spcPct val="20000"/>
              </a:spcBef>
            </a:pPr>
            <a:endParaRPr lang="pl-PL" sz="1800">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0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0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360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360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360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36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4" grpId="0"/>
      <p:bldP spid="153607" grpId="0"/>
      <p:bldP spid="153608" grpId="0"/>
      <p:bldP spid="1536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0"/>
          <p:cNvSpPr>
            <a:spLocks noGrp="1" noChangeArrowheads="1"/>
          </p:cNvSpPr>
          <p:nvPr>
            <p:ph type="ftr" sz="quarter" idx="10"/>
          </p:nvPr>
        </p:nvSpPr>
        <p:spPr>
          <a:ln/>
        </p:spPr>
        <p:txBody>
          <a:bodyPr/>
          <a:lstStyle/>
          <a:p>
            <a:r>
              <a:rPr lang="en-US" smtClean="0"/>
              <a:t>Modern Physics, summer 2012</a:t>
            </a:r>
            <a:endParaRPr lang="en-US"/>
          </a:p>
        </p:txBody>
      </p:sp>
      <p:sp>
        <p:nvSpPr>
          <p:cNvPr id="155650" name="Text Box 7"/>
          <p:cNvSpPr txBox="1">
            <a:spLocks noChangeArrowheads="1"/>
          </p:cNvSpPr>
          <p:nvPr/>
        </p:nvSpPr>
        <p:spPr bwMode="auto">
          <a:xfrm>
            <a:off x="1258888" y="4724400"/>
            <a:ext cx="6840537" cy="427038"/>
          </a:xfrm>
          <a:prstGeom prst="rect">
            <a:avLst/>
          </a:prstGeom>
          <a:noFill/>
          <a:ln w="9525">
            <a:noFill/>
            <a:miter lim="800000"/>
            <a:headEnd/>
            <a:tailEnd/>
          </a:ln>
        </p:spPr>
        <p:txBody>
          <a:bodyPr>
            <a:spAutoFit/>
          </a:bodyPr>
          <a:lstStyle/>
          <a:p>
            <a:pPr>
              <a:spcBef>
                <a:spcPct val="50000"/>
              </a:spcBef>
            </a:pPr>
            <a:r>
              <a:rPr lang="pl-PL" sz="2200" i="1">
                <a:solidFill>
                  <a:srgbClr val="FF0000"/>
                </a:solidFill>
                <a:latin typeface="Verdana" pitchFamily="34" charset="0"/>
              </a:rPr>
              <a:t>This is exactly the Rayleigh’s classical answer</a:t>
            </a:r>
            <a:endParaRPr lang="en-US" sz="2200">
              <a:solidFill>
                <a:srgbClr val="FF0000"/>
              </a:solidFill>
              <a:latin typeface="Verdana" pitchFamily="34" charset="0"/>
            </a:endParaRPr>
          </a:p>
        </p:txBody>
      </p:sp>
      <p:sp>
        <p:nvSpPr>
          <p:cNvPr id="155651" name="Text Box 9"/>
          <p:cNvSpPr txBox="1">
            <a:spLocks noChangeArrowheads="1"/>
          </p:cNvSpPr>
          <p:nvPr/>
        </p:nvSpPr>
        <p:spPr bwMode="auto">
          <a:xfrm>
            <a:off x="1116013" y="2636838"/>
            <a:ext cx="2535237" cy="396875"/>
          </a:xfrm>
          <a:prstGeom prst="rect">
            <a:avLst/>
          </a:prstGeom>
          <a:noFill/>
          <a:ln w="9525">
            <a:noFill/>
            <a:miter lim="800000"/>
            <a:headEnd/>
            <a:tailEnd/>
          </a:ln>
        </p:spPr>
        <p:txBody>
          <a:bodyPr>
            <a:spAutoFit/>
          </a:bodyPr>
          <a:lstStyle/>
          <a:p>
            <a:pPr>
              <a:spcBef>
                <a:spcPct val="50000"/>
              </a:spcBef>
            </a:pPr>
            <a:r>
              <a:rPr lang="pl-PL" sz="2000">
                <a:latin typeface="Verdana" pitchFamily="34" charset="0"/>
              </a:rPr>
              <a:t>Then:</a:t>
            </a:r>
            <a:endParaRPr lang="en-US" sz="2000">
              <a:latin typeface="Verdana" pitchFamily="34" charset="0"/>
            </a:endParaRPr>
          </a:p>
        </p:txBody>
      </p:sp>
      <p:graphicFrame>
        <p:nvGraphicFramePr>
          <p:cNvPr id="155652" name="Object 10"/>
          <p:cNvGraphicFramePr>
            <a:graphicFrameLocks noChangeAspect="1"/>
          </p:cNvGraphicFramePr>
          <p:nvPr/>
        </p:nvGraphicFramePr>
        <p:xfrm>
          <a:off x="3635375" y="1773238"/>
          <a:ext cx="2135188" cy="501650"/>
        </p:xfrm>
        <a:graphic>
          <a:graphicData uri="http://schemas.openxmlformats.org/presentationml/2006/ole">
            <p:oleObj spid="_x0000_s155652" name="Równanie" r:id="rId4" imgW="863280" imgH="203040" progId="Equation.3">
              <p:embed/>
            </p:oleObj>
          </a:graphicData>
        </a:graphic>
      </p:graphicFrame>
      <p:sp>
        <p:nvSpPr>
          <p:cNvPr id="155653" name="Text Box 11"/>
          <p:cNvSpPr txBox="1">
            <a:spLocks noChangeArrowheads="1"/>
          </p:cNvSpPr>
          <p:nvPr/>
        </p:nvSpPr>
        <p:spPr bwMode="auto">
          <a:xfrm>
            <a:off x="971550" y="1700213"/>
            <a:ext cx="1878013" cy="396875"/>
          </a:xfrm>
          <a:prstGeom prst="rect">
            <a:avLst/>
          </a:prstGeom>
          <a:noFill/>
          <a:ln w="9525">
            <a:noFill/>
            <a:miter lim="800000"/>
            <a:headEnd/>
            <a:tailEnd/>
          </a:ln>
        </p:spPr>
        <p:txBody>
          <a:bodyPr>
            <a:spAutoFit/>
          </a:bodyPr>
          <a:lstStyle/>
          <a:p>
            <a:pPr>
              <a:spcBef>
                <a:spcPct val="50000"/>
              </a:spcBef>
            </a:pPr>
            <a:r>
              <a:rPr lang="pl-PL" sz="2000">
                <a:latin typeface="Verdana" pitchFamily="34" charset="0"/>
              </a:rPr>
              <a:t>For small </a:t>
            </a:r>
            <a:r>
              <a:rPr lang="pl-PL" sz="2000" i="1">
                <a:latin typeface="Verdana" pitchFamily="34" charset="0"/>
              </a:rPr>
              <a:t>x</a:t>
            </a:r>
            <a:r>
              <a:rPr lang="pl-PL" sz="2000">
                <a:latin typeface="Verdana" pitchFamily="34" charset="0"/>
              </a:rPr>
              <a:t>:</a:t>
            </a:r>
            <a:endParaRPr lang="en-US" sz="2000">
              <a:latin typeface="Verdana" pitchFamily="34" charset="0"/>
            </a:endParaRPr>
          </a:p>
        </p:txBody>
      </p:sp>
      <p:graphicFrame>
        <p:nvGraphicFramePr>
          <p:cNvPr id="155654" name="Object 12"/>
          <p:cNvGraphicFramePr>
            <a:graphicFrameLocks noChangeAspect="1"/>
          </p:cNvGraphicFramePr>
          <p:nvPr/>
        </p:nvGraphicFramePr>
        <p:xfrm>
          <a:off x="1979613" y="3141663"/>
          <a:ext cx="5616575" cy="958850"/>
        </p:xfrm>
        <a:graphic>
          <a:graphicData uri="http://schemas.openxmlformats.org/presentationml/2006/ole">
            <p:oleObj spid="_x0000_s155654" name="Równanie" r:id="rId5" imgW="2603160" imgH="444240" progId="Equation.3">
              <p:embed/>
            </p:oleObj>
          </a:graphicData>
        </a:graphic>
      </p:graphicFrame>
      <p:sp>
        <p:nvSpPr>
          <p:cNvPr id="155655" name="Text Box 7"/>
          <p:cNvSpPr txBox="1">
            <a:spLocks noChangeArrowheads="1"/>
          </p:cNvSpPr>
          <p:nvPr/>
        </p:nvSpPr>
        <p:spPr bwMode="auto">
          <a:xfrm>
            <a:off x="2555875" y="620713"/>
            <a:ext cx="5040313" cy="457200"/>
          </a:xfrm>
          <a:prstGeom prst="rect">
            <a:avLst/>
          </a:prstGeom>
          <a:noFill/>
          <a:ln w="9525">
            <a:noFill/>
            <a:miter lim="800000"/>
            <a:headEnd/>
            <a:tailEnd/>
          </a:ln>
        </p:spPr>
        <p:txBody>
          <a:bodyPr>
            <a:spAutoFit/>
          </a:bodyPr>
          <a:lstStyle/>
          <a:p>
            <a:pPr>
              <a:spcBef>
                <a:spcPct val="50000"/>
              </a:spcBef>
            </a:pPr>
            <a:r>
              <a:rPr lang="en-US" sz="2400" b="1">
                <a:latin typeface="Verdana" pitchFamily="34" charset="0"/>
              </a:rPr>
              <a:t>Limits of Planck’s formula: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56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56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56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56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0" grpId="0"/>
      <p:bldP spid="15565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0"/>
          <p:cNvSpPr>
            <a:spLocks noGrp="1" noChangeArrowheads="1"/>
          </p:cNvSpPr>
          <p:nvPr>
            <p:ph type="ftr" sz="quarter" idx="10"/>
          </p:nvPr>
        </p:nvSpPr>
        <p:spPr>
          <a:ln/>
        </p:spPr>
        <p:txBody>
          <a:bodyPr/>
          <a:lstStyle/>
          <a:p>
            <a:r>
              <a:rPr lang="en-US" smtClean="0"/>
              <a:t>Modern Physics, summer 2012</a:t>
            </a:r>
            <a:endParaRPr lang="en-US"/>
          </a:p>
        </p:txBody>
      </p:sp>
      <p:sp>
        <p:nvSpPr>
          <p:cNvPr id="159746" name="Rectangle 2"/>
          <p:cNvSpPr>
            <a:spLocks noGrp="1" noChangeArrowheads="1"/>
          </p:cNvSpPr>
          <p:nvPr>
            <p:ph type="title" idx="4294967295"/>
          </p:nvPr>
        </p:nvSpPr>
        <p:spPr>
          <a:xfrm>
            <a:off x="1692275" y="476250"/>
            <a:ext cx="6264275" cy="576263"/>
          </a:xfrm>
        </p:spPr>
        <p:txBody>
          <a:bodyPr/>
          <a:lstStyle/>
          <a:p>
            <a:pPr algn="ctr" eaLnBrk="1" hangingPunct="1"/>
            <a:r>
              <a:rPr lang="pl-PL" sz="2800" smtClean="0"/>
              <a:t>Einstein’s contribution</a:t>
            </a:r>
          </a:p>
        </p:txBody>
      </p:sp>
      <p:pic>
        <p:nvPicPr>
          <p:cNvPr id="159747" name="Picture 3" descr="Einstein"/>
          <p:cNvPicPr>
            <a:picLocks noChangeAspect="1" noChangeArrowheads="1"/>
          </p:cNvPicPr>
          <p:nvPr/>
        </p:nvPicPr>
        <p:blipFill>
          <a:blip r:embed="rId4" cstate="print"/>
          <a:srcRect/>
          <a:stretch>
            <a:fillRect/>
          </a:stretch>
        </p:blipFill>
        <p:spPr bwMode="auto">
          <a:xfrm>
            <a:off x="539750" y="1484313"/>
            <a:ext cx="1716088" cy="2089150"/>
          </a:xfrm>
          <a:prstGeom prst="rect">
            <a:avLst/>
          </a:prstGeom>
          <a:noFill/>
          <a:ln w="9525">
            <a:noFill/>
            <a:miter lim="800000"/>
            <a:headEnd/>
            <a:tailEnd/>
          </a:ln>
        </p:spPr>
      </p:pic>
      <p:sp>
        <p:nvSpPr>
          <p:cNvPr id="159748" name="Text Box 4"/>
          <p:cNvSpPr txBox="1">
            <a:spLocks noChangeArrowheads="1"/>
          </p:cNvSpPr>
          <p:nvPr/>
        </p:nvSpPr>
        <p:spPr bwMode="auto">
          <a:xfrm>
            <a:off x="611188" y="3716338"/>
            <a:ext cx="1873250" cy="396875"/>
          </a:xfrm>
          <a:prstGeom prst="rect">
            <a:avLst/>
          </a:prstGeom>
          <a:noFill/>
          <a:ln w="9525">
            <a:noFill/>
            <a:miter lim="800000"/>
            <a:headEnd/>
            <a:tailEnd/>
          </a:ln>
        </p:spPr>
        <p:txBody>
          <a:bodyPr>
            <a:spAutoFit/>
          </a:bodyPr>
          <a:lstStyle/>
          <a:p>
            <a:pPr>
              <a:spcBef>
                <a:spcPct val="50000"/>
              </a:spcBef>
            </a:pPr>
            <a:r>
              <a:rPr lang="pl-PL" sz="2000"/>
              <a:t>(1879-1955)</a:t>
            </a:r>
          </a:p>
        </p:txBody>
      </p:sp>
      <p:sp>
        <p:nvSpPr>
          <p:cNvPr id="159749" name="Rectangle 3"/>
          <p:cNvSpPr>
            <a:spLocks noChangeArrowheads="1"/>
          </p:cNvSpPr>
          <p:nvPr/>
        </p:nvSpPr>
        <p:spPr bwMode="auto">
          <a:xfrm>
            <a:off x="0" y="2636838"/>
            <a:ext cx="6372225" cy="1439862"/>
          </a:xfrm>
          <a:prstGeom prst="rect">
            <a:avLst/>
          </a:prstGeom>
          <a:noFill/>
          <a:ln w="9525">
            <a:noFill/>
            <a:miter lim="800000"/>
            <a:headEnd/>
            <a:tailEnd/>
          </a:ln>
        </p:spPr>
        <p:txBody>
          <a:bodyPr/>
          <a:lstStyle/>
          <a:p>
            <a:pPr marL="342900" indent="-342900">
              <a:lnSpc>
                <a:spcPct val="90000"/>
              </a:lnSpc>
              <a:spcBef>
                <a:spcPct val="20000"/>
              </a:spcBef>
            </a:pPr>
            <a:r>
              <a:rPr lang="pl-PL" sz="2400">
                <a:latin typeface="Verdana" pitchFamily="34" charset="0"/>
              </a:rPr>
              <a:t>	</a:t>
            </a:r>
            <a:endParaRPr lang="en-US" sz="2200">
              <a:latin typeface="Verdana" pitchFamily="34" charset="0"/>
            </a:endParaRPr>
          </a:p>
          <a:p>
            <a:pPr marL="342900" indent="-342900">
              <a:lnSpc>
                <a:spcPct val="90000"/>
              </a:lnSpc>
              <a:spcBef>
                <a:spcPct val="20000"/>
              </a:spcBef>
            </a:pPr>
            <a:endParaRPr lang="pl-PL" sz="2400">
              <a:latin typeface="Verdana" pitchFamily="34" charset="0"/>
            </a:endParaRPr>
          </a:p>
          <a:p>
            <a:pPr marL="342900" indent="-342900">
              <a:lnSpc>
                <a:spcPct val="90000"/>
              </a:lnSpc>
              <a:spcBef>
                <a:spcPct val="20000"/>
              </a:spcBef>
            </a:pPr>
            <a:endParaRPr lang="en-US" sz="2200">
              <a:latin typeface="Verdana" pitchFamily="34" charset="0"/>
            </a:endParaRPr>
          </a:p>
          <a:p>
            <a:pPr marL="342900" indent="-342900">
              <a:lnSpc>
                <a:spcPct val="90000"/>
              </a:lnSpc>
              <a:spcBef>
                <a:spcPct val="20000"/>
              </a:spcBef>
            </a:pPr>
            <a:endParaRPr lang="pl-PL" sz="2200">
              <a:latin typeface="Verdana" pitchFamily="34" charset="0"/>
            </a:endParaRPr>
          </a:p>
        </p:txBody>
      </p:sp>
      <p:sp>
        <p:nvSpPr>
          <p:cNvPr id="159750" name="Text Box 6"/>
          <p:cNvSpPr txBox="1">
            <a:spLocks noChangeArrowheads="1"/>
          </p:cNvSpPr>
          <p:nvPr/>
        </p:nvSpPr>
        <p:spPr bwMode="auto">
          <a:xfrm>
            <a:off x="2484438" y="1484313"/>
            <a:ext cx="6264275" cy="3108325"/>
          </a:xfrm>
          <a:prstGeom prst="rect">
            <a:avLst/>
          </a:prstGeom>
          <a:noFill/>
          <a:ln w="9525">
            <a:noFill/>
            <a:miter lim="800000"/>
            <a:headEnd/>
            <a:tailEnd/>
          </a:ln>
        </p:spPr>
        <p:txBody>
          <a:bodyPr>
            <a:spAutoFit/>
          </a:bodyPr>
          <a:lstStyle/>
          <a:p>
            <a:pPr algn="just">
              <a:spcBef>
                <a:spcPct val="50000"/>
              </a:spcBef>
            </a:pPr>
            <a:r>
              <a:rPr lang="pl-PL" sz="2200">
                <a:latin typeface="Verdana" pitchFamily="34" charset="0"/>
              </a:rPr>
              <a:t>E</a:t>
            </a:r>
            <a:r>
              <a:rPr lang="en-US" sz="2200">
                <a:latin typeface="Verdana" pitchFamily="34" charset="0"/>
              </a:rPr>
              <a:t>xtremely radical proposal</a:t>
            </a:r>
            <a:r>
              <a:rPr lang="pl-PL" sz="2200">
                <a:latin typeface="Verdana" pitchFamily="34" charset="0"/>
              </a:rPr>
              <a:t> of energy quantization</a:t>
            </a:r>
            <a:r>
              <a:rPr lang="en-US" sz="2200">
                <a:latin typeface="Verdana" pitchFamily="34" charset="0"/>
              </a:rPr>
              <a:t>:</a:t>
            </a:r>
          </a:p>
          <a:p>
            <a:pPr algn="just">
              <a:spcBef>
                <a:spcPct val="50000"/>
              </a:spcBef>
              <a:buFontTx/>
              <a:buChar char="•"/>
            </a:pPr>
            <a:r>
              <a:rPr lang="en-US" sz="2200">
                <a:latin typeface="Verdana" pitchFamily="34" charset="0"/>
              </a:rPr>
              <a:t> at the Rayleigh-Jeans, or low-frequency, end of the spectrum, the usual Maxwell description in terms of waves works</a:t>
            </a:r>
          </a:p>
          <a:p>
            <a:pPr algn="just">
              <a:spcBef>
                <a:spcPct val="50000"/>
              </a:spcBef>
              <a:buFontTx/>
              <a:buChar char="•"/>
            </a:pPr>
            <a:r>
              <a:rPr lang="en-US" sz="2200">
                <a:latin typeface="Verdana" pitchFamily="34" charset="0"/>
              </a:rPr>
              <a:t>at the Wien, or high-frequency, end of the spectrum, radiation can be thought of as a „gas” of quanta</a:t>
            </a:r>
          </a:p>
        </p:txBody>
      </p:sp>
      <p:sp>
        <p:nvSpPr>
          <p:cNvPr id="159751" name="Text Box 7"/>
          <p:cNvSpPr txBox="1">
            <a:spLocks noChangeArrowheads="1"/>
          </p:cNvSpPr>
          <p:nvPr/>
        </p:nvSpPr>
        <p:spPr bwMode="auto">
          <a:xfrm>
            <a:off x="577850" y="4652963"/>
            <a:ext cx="8208963" cy="762000"/>
          </a:xfrm>
          <a:prstGeom prst="rect">
            <a:avLst/>
          </a:prstGeom>
          <a:solidFill>
            <a:schemeClr val="accent1"/>
          </a:solidFill>
          <a:ln w="9525">
            <a:noFill/>
            <a:miter lim="800000"/>
            <a:headEnd/>
            <a:tailEnd/>
          </a:ln>
        </p:spPr>
        <p:txBody>
          <a:bodyPr>
            <a:spAutoFit/>
          </a:bodyPr>
          <a:lstStyle/>
          <a:p>
            <a:pPr algn="just">
              <a:spcBef>
                <a:spcPct val="50000"/>
              </a:spcBef>
            </a:pPr>
            <a:r>
              <a:rPr lang="en-US" sz="2200">
                <a:latin typeface="Verdana" pitchFamily="34" charset="0"/>
              </a:rPr>
              <a:t>Radiation sometimes acts like particles and sometimes like waves.</a:t>
            </a:r>
            <a:endParaRPr lang="en-US" sz="2200" i="1">
              <a:latin typeface="Verdana" pitchFamily="34" charset="0"/>
            </a:endParaRPr>
          </a:p>
        </p:txBody>
      </p:sp>
      <p:graphicFrame>
        <p:nvGraphicFramePr>
          <p:cNvPr id="159752" name="Object 10"/>
          <p:cNvGraphicFramePr>
            <a:graphicFrameLocks noChangeAspect="1"/>
          </p:cNvGraphicFramePr>
          <p:nvPr/>
        </p:nvGraphicFramePr>
        <p:xfrm>
          <a:off x="3708400" y="5589588"/>
          <a:ext cx="1130300" cy="501650"/>
        </p:xfrm>
        <a:graphic>
          <a:graphicData uri="http://schemas.openxmlformats.org/presentationml/2006/ole">
            <p:oleObj spid="_x0000_s159752" name="Równanie" r:id="rId5" imgW="457200" imgH="203040" progId="Equation.3">
              <p:embed/>
            </p:oleObj>
          </a:graphicData>
        </a:graphic>
      </p:graphicFrame>
      <p:sp>
        <p:nvSpPr>
          <p:cNvPr id="159753" name="Text Box 11"/>
          <p:cNvSpPr txBox="1">
            <a:spLocks noChangeArrowheads="1"/>
          </p:cNvSpPr>
          <p:nvPr/>
        </p:nvSpPr>
        <p:spPr bwMode="auto">
          <a:xfrm>
            <a:off x="468313" y="5949950"/>
            <a:ext cx="2305050" cy="396875"/>
          </a:xfrm>
          <a:prstGeom prst="rect">
            <a:avLst/>
          </a:prstGeom>
          <a:noFill/>
          <a:ln w="9525">
            <a:noFill/>
            <a:miter lim="800000"/>
            <a:headEnd/>
            <a:tailEnd/>
          </a:ln>
        </p:spPr>
        <p:txBody>
          <a:bodyPr>
            <a:spAutoFit/>
          </a:bodyPr>
          <a:lstStyle/>
          <a:p>
            <a:pPr>
              <a:spcBef>
                <a:spcPct val="50000"/>
              </a:spcBef>
            </a:pPr>
            <a:r>
              <a:rPr lang="en-US" sz="2000"/>
              <a:t>energy of particle</a:t>
            </a:r>
          </a:p>
        </p:txBody>
      </p:sp>
      <p:sp>
        <p:nvSpPr>
          <p:cNvPr id="159754" name="Line 12"/>
          <p:cNvSpPr>
            <a:spLocks noChangeShapeType="1"/>
          </p:cNvSpPr>
          <p:nvPr/>
        </p:nvSpPr>
        <p:spPr bwMode="auto">
          <a:xfrm flipV="1">
            <a:off x="2700338" y="5876925"/>
            <a:ext cx="790575" cy="215900"/>
          </a:xfrm>
          <a:prstGeom prst="line">
            <a:avLst/>
          </a:prstGeom>
          <a:noFill/>
          <a:ln w="38100">
            <a:solidFill>
              <a:srgbClr val="FF0000"/>
            </a:solidFill>
            <a:round/>
            <a:headEnd/>
            <a:tailEnd type="triangle" w="med" len="med"/>
          </a:ln>
        </p:spPr>
        <p:txBody>
          <a:bodyPr/>
          <a:lstStyle/>
          <a:p>
            <a:endParaRPr lang="pl-PL"/>
          </a:p>
        </p:txBody>
      </p:sp>
      <p:sp>
        <p:nvSpPr>
          <p:cNvPr id="159755" name="Text Box 13"/>
          <p:cNvSpPr txBox="1">
            <a:spLocks noChangeArrowheads="1"/>
          </p:cNvSpPr>
          <p:nvPr/>
        </p:nvSpPr>
        <p:spPr bwMode="auto">
          <a:xfrm>
            <a:off x="5651500" y="5949950"/>
            <a:ext cx="2305050" cy="396875"/>
          </a:xfrm>
          <a:prstGeom prst="rect">
            <a:avLst/>
          </a:prstGeom>
          <a:noFill/>
          <a:ln w="9525">
            <a:noFill/>
            <a:miter lim="800000"/>
            <a:headEnd/>
            <a:tailEnd/>
          </a:ln>
        </p:spPr>
        <p:txBody>
          <a:bodyPr>
            <a:spAutoFit/>
          </a:bodyPr>
          <a:lstStyle/>
          <a:p>
            <a:pPr>
              <a:spcBef>
                <a:spcPct val="50000"/>
              </a:spcBef>
            </a:pPr>
            <a:r>
              <a:rPr lang="en-US" sz="2000"/>
              <a:t>frequency of wave</a:t>
            </a:r>
          </a:p>
        </p:txBody>
      </p:sp>
      <p:sp>
        <p:nvSpPr>
          <p:cNvPr id="159756" name="Line 14"/>
          <p:cNvSpPr>
            <a:spLocks noChangeShapeType="1"/>
          </p:cNvSpPr>
          <p:nvPr/>
        </p:nvSpPr>
        <p:spPr bwMode="auto">
          <a:xfrm flipH="1" flipV="1">
            <a:off x="4859338" y="5876925"/>
            <a:ext cx="576262" cy="288925"/>
          </a:xfrm>
          <a:prstGeom prst="line">
            <a:avLst/>
          </a:prstGeom>
          <a:noFill/>
          <a:ln w="38100">
            <a:solidFill>
              <a:srgbClr val="FF0000"/>
            </a:solidFill>
            <a:round/>
            <a:headEnd/>
            <a:tailEnd type="triangle" w="med" len="med"/>
          </a:ln>
        </p:spPr>
        <p:txBody>
          <a:bodyPr/>
          <a:lstStyle/>
          <a:p>
            <a:endParaRPr lang="pl-PL"/>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
          <p:cNvSpPr>
            <a:spLocks noGrp="1" noChangeArrowheads="1"/>
          </p:cNvSpPr>
          <p:nvPr>
            <p:ph type="ftr" sz="quarter" idx="10"/>
          </p:nvPr>
        </p:nvSpPr>
        <p:spPr>
          <a:ln/>
        </p:spPr>
        <p:txBody>
          <a:bodyPr/>
          <a:lstStyle/>
          <a:p>
            <a:r>
              <a:rPr lang="en-US" smtClean="0"/>
              <a:t>Modern Physics, summer 2012</a:t>
            </a:r>
            <a:endParaRPr lang="en-US"/>
          </a:p>
        </p:txBody>
      </p:sp>
      <p:sp>
        <p:nvSpPr>
          <p:cNvPr id="161794" name="Rectangle 2"/>
          <p:cNvSpPr>
            <a:spLocks noGrp="1" noChangeArrowheads="1"/>
          </p:cNvSpPr>
          <p:nvPr>
            <p:ph type="title" idx="4294967295"/>
          </p:nvPr>
        </p:nvSpPr>
        <p:spPr>
          <a:xfrm>
            <a:off x="1692275" y="476250"/>
            <a:ext cx="6264275" cy="576263"/>
          </a:xfrm>
        </p:spPr>
        <p:txBody>
          <a:bodyPr/>
          <a:lstStyle/>
          <a:p>
            <a:pPr algn="ctr" eaLnBrk="1" hangingPunct="1"/>
            <a:r>
              <a:rPr lang="pl-PL" sz="2800" smtClean="0"/>
              <a:t>„Particle” nature of radiation</a:t>
            </a:r>
          </a:p>
        </p:txBody>
      </p:sp>
      <p:sp>
        <p:nvSpPr>
          <p:cNvPr id="161795" name="Text Box 6"/>
          <p:cNvSpPr txBox="1">
            <a:spLocks noChangeArrowheads="1"/>
          </p:cNvSpPr>
          <p:nvPr/>
        </p:nvSpPr>
        <p:spPr bwMode="auto">
          <a:xfrm>
            <a:off x="395288" y="1773238"/>
            <a:ext cx="7748587" cy="2103437"/>
          </a:xfrm>
          <a:prstGeom prst="rect">
            <a:avLst/>
          </a:prstGeom>
          <a:noFill/>
          <a:ln w="9525">
            <a:noFill/>
            <a:miter lim="800000"/>
            <a:headEnd/>
            <a:tailEnd/>
          </a:ln>
        </p:spPr>
        <p:txBody>
          <a:bodyPr>
            <a:spAutoFit/>
          </a:bodyPr>
          <a:lstStyle/>
          <a:p>
            <a:pPr algn="just">
              <a:spcBef>
                <a:spcPct val="50000"/>
              </a:spcBef>
            </a:pPr>
            <a:r>
              <a:rPr lang="en-US" sz="2200" b="1">
                <a:latin typeface="Verdana" pitchFamily="34" charset="0"/>
              </a:rPr>
              <a:t>Experimental confirmation</a:t>
            </a:r>
            <a:r>
              <a:rPr lang="en-US" sz="2200">
                <a:latin typeface="Verdana" pitchFamily="34" charset="0"/>
              </a:rPr>
              <a:t> :</a:t>
            </a:r>
          </a:p>
          <a:p>
            <a:pPr algn="just">
              <a:spcBef>
                <a:spcPct val="50000"/>
              </a:spcBef>
              <a:buFontTx/>
              <a:buChar char="•"/>
            </a:pPr>
            <a:r>
              <a:rPr lang="en-US" sz="2200">
                <a:latin typeface="Verdana" pitchFamily="34" charset="0"/>
              </a:rPr>
              <a:t> photoelectric effect (liberation of electrons from the metallic surface by illumination of certain frequency) </a:t>
            </a:r>
          </a:p>
          <a:p>
            <a:pPr algn="just">
              <a:spcBef>
                <a:spcPct val="50000"/>
              </a:spcBef>
              <a:buFontTx/>
              <a:buChar char="•"/>
            </a:pPr>
            <a:r>
              <a:rPr lang="en-US" sz="2200">
                <a:latin typeface="Verdana" pitchFamily="34" charset="0"/>
              </a:rPr>
              <a:t>Compton effect (scattering of X-rays with a change of frequency)</a:t>
            </a:r>
          </a:p>
        </p:txBody>
      </p:sp>
      <p:sp>
        <p:nvSpPr>
          <p:cNvPr id="161796" name="Text Box 10"/>
          <p:cNvSpPr txBox="1">
            <a:spLocks noChangeArrowheads="1"/>
          </p:cNvSpPr>
          <p:nvPr/>
        </p:nvSpPr>
        <p:spPr bwMode="auto">
          <a:xfrm>
            <a:off x="468313" y="4437063"/>
            <a:ext cx="8280400" cy="1187450"/>
          </a:xfrm>
          <a:prstGeom prst="rect">
            <a:avLst/>
          </a:prstGeom>
          <a:solidFill>
            <a:schemeClr val="accent1"/>
          </a:solidFill>
          <a:ln w="9525">
            <a:noFill/>
            <a:miter lim="800000"/>
            <a:headEnd/>
            <a:tailEnd/>
          </a:ln>
        </p:spPr>
        <p:txBody>
          <a:bodyPr>
            <a:spAutoFit/>
          </a:bodyPr>
          <a:lstStyle/>
          <a:p>
            <a:pPr algn="just">
              <a:spcBef>
                <a:spcPct val="50000"/>
              </a:spcBef>
            </a:pPr>
            <a:r>
              <a:rPr lang="en-US" sz="2400">
                <a:latin typeface="Verdana" pitchFamily="34" charset="0"/>
              </a:rPr>
              <a:t>These effects, similarly to the blackbody radiation, could not be explained by the wave-like character of electromagnetic radiation</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
          <p:cNvSpPr>
            <a:spLocks noGrp="1" noChangeArrowheads="1"/>
          </p:cNvSpPr>
          <p:nvPr>
            <p:ph type="ftr" sz="quarter" idx="10"/>
          </p:nvPr>
        </p:nvSpPr>
        <p:spPr>
          <a:ln/>
        </p:spPr>
        <p:txBody>
          <a:bodyPr/>
          <a:lstStyle/>
          <a:p>
            <a:r>
              <a:rPr lang="en-US" smtClean="0"/>
              <a:t>Modern Physics, summer 2012</a:t>
            </a:r>
            <a:endParaRPr lang="en-US"/>
          </a:p>
        </p:txBody>
      </p:sp>
      <p:sp>
        <p:nvSpPr>
          <p:cNvPr id="25604" name="Rectangle 2"/>
          <p:cNvSpPr>
            <a:spLocks noGrp="1" noChangeArrowheads="1"/>
          </p:cNvSpPr>
          <p:nvPr>
            <p:ph type="title" idx="4294967295"/>
          </p:nvPr>
        </p:nvSpPr>
        <p:spPr>
          <a:xfrm>
            <a:off x="1331913" y="476250"/>
            <a:ext cx="6635750" cy="865188"/>
          </a:xfrm>
        </p:spPr>
        <p:txBody>
          <a:bodyPr/>
          <a:lstStyle/>
          <a:p>
            <a:pPr algn="ctr" eaLnBrk="1" hangingPunct="1"/>
            <a:r>
              <a:rPr lang="pl-PL" sz="2800" smtClean="0"/>
              <a:t>Conclusions</a:t>
            </a:r>
          </a:p>
        </p:txBody>
      </p:sp>
      <p:sp>
        <p:nvSpPr>
          <p:cNvPr id="25605" name="Rectangle 3"/>
          <p:cNvSpPr>
            <a:spLocks noGrp="1" noChangeArrowheads="1"/>
          </p:cNvSpPr>
          <p:nvPr>
            <p:ph type="body" idx="4294967295"/>
          </p:nvPr>
        </p:nvSpPr>
        <p:spPr>
          <a:xfrm>
            <a:off x="571500" y="1643063"/>
            <a:ext cx="8064500" cy="4319587"/>
          </a:xfrm>
        </p:spPr>
        <p:txBody>
          <a:bodyPr/>
          <a:lstStyle/>
          <a:p>
            <a:pPr marL="457200" indent="-457200" algn="just" eaLnBrk="1" hangingPunct="1"/>
            <a:r>
              <a:rPr lang="en-US" smtClean="0"/>
              <a:t>From the mid-19th through the early 20th century, scientist studied new and puzzling phenomena concerning the nature of matter and energy in all its forms</a:t>
            </a:r>
          </a:p>
          <a:p>
            <a:pPr marL="457200" indent="-457200" algn="just" eaLnBrk="1" hangingPunct="1"/>
            <a:r>
              <a:rPr lang="en-US" smtClean="0"/>
              <a:t>The most remarkable success stories in all of science resulted from that (and Nobel prizes)</a:t>
            </a:r>
          </a:p>
          <a:p>
            <a:pPr marL="457200" indent="-457200" algn="just" eaLnBrk="1" hangingPunct="1"/>
            <a:r>
              <a:rPr lang="en-US" smtClean="0"/>
              <a:t>History of quantum mechanics, which began in mystery and confusion, at the end of century has come to dominate the economies of modern nations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605">
                                            <p:txEl>
                                              <p:pRg st="0" end="0"/>
                                            </p:txEl>
                                          </p:spTgt>
                                        </p:tgtEl>
                                        <p:attrNameLst>
                                          <p:attrName>style.visibility</p:attrName>
                                        </p:attrNameLst>
                                      </p:cBhvr>
                                      <p:to>
                                        <p:strVal val="visible"/>
                                      </p:to>
                                    </p:set>
                                    <p:anim calcmode="lin" valueType="num">
                                      <p:cBhvr additive="base">
                                        <p:cTn id="7" dur="500" fill="hold"/>
                                        <p:tgtEl>
                                          <p:spTgt spid="2560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5605">
                                            <p:txEl>
                                              <p:pRg st="1" end="1"/>
                                            </p:txEl>
                                          </p:spTgt>
                                        </p:tgtEl>
                                        <p:attrNameLst>
                                          <p:attrName>style.visibility</p:attrName>
                                        </p:attrNameLst>
                                      </p:cBhvr>
                                      <p:to>
                                        <p:strVal val="visible"/>
                                      </p:to>
                                    </p:set>
                                    <p:anim calcmode="lin" valueType="num">
                                      <p:cBhvr additive="base">
                                        <p:cTn id="13" dur="500" fill="hold"/>
                                        <p:tgtEl>
                                          <p:spTgt spid="2560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60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5605">
                                            <p:txEl>
                                              <p:pRg st="2" end="2"/>
                                            </p:txEl>
                                          </p:spTgt>
                                        </p:tgtEl>
                                        <p:attrNameLst>
                                          <p:attrName>style.visibility</p:attrName>
                                        </p:attrNameLst>
                                      </p:cBhvr>
                                      <p:to>
                                        <p:strVal val="visible"/>
                                      </p:to>
                                    </p:set>
                                    <p:anim calcmode="lin" valueType="num">
                                      <p:cBhvr additive="base">
                                        <p:cTn id="19" dur="500" fill="hold"/>
                                        <p:tgtEl>
                                          <p:spTgt spid="2560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60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0"/>
          <p:cNvSpPr>
            <a:spLocks noGrp="1" noChangeArrowheads="1"/>
          </p:cNvSpPr>
          <p:nvPr>
            <p:ph type="ftr" sz="quarter" idx="10"/>
          </p:nvPr>
        </p:nvSpPr>
        <p:spPr>
          <a:ln/>
        </p:spPr>
        <p:txBody>
          <a:bodyPr/>
          <a:lstStyle/>
          <a:p>
            <a:r>
              <a:rPr lang="en-US" smtClean="0"/>
              <a:t>Modern Physics, summer 2012</a:t>
            </a:r>
            <a:endParaRPr lang="en-US"/>
          </a:p>
        </p:txBody>
      </p:sp>
      <p:sp>
        <p:nvSpPr>
          <p:cNvPr id="14340" name="Rectangle 2"/>
          <p:cNvSpPr>
            <a:spLocks noGrp="1" noChangeArrowheads="1"/>
          </p:cNvSpPr>
          <p:nvPr>
            <p:ph type="title" idx="4294967295"/>
          </p:nvPr>
        </p:nvSpPr>
        <p:spPr>
          <a:xfrm>
            <a:off x="1692275" y="476250"/>
            <a:ext cx="6264275" cy="576263"/>
          </a:xfrm>
        </p:spPr>
        <p:txBody>
          <a:bodyPr/>
          <a:lstStyle/>
          <a:p>
            <a:pPr algn="ctr" eaLnBrk="1" hangingPunct="1"/>
            <a:r>
              <a:rPr lang="pl-PL" sz="2800" smtClean="0"/>
              <a:t>Historical introduction to quantum mechanics</a:t>
            </a:r>
          </a:p>
        </p:txBody>
      </p:sp>
      <p:sp>
        <p:nvSpPr>
          <p:cNvPr id="14341" name="Rectangle 3"/>
          <p:cNvSpPr>
            <a:spLocks noGrp="1" noChangeArrowheads="1"/>
          </p:cNvSpPr>
          <p:nvPr>
            <p:ph type="body" idx="4294967295"/>
          </p:nvPr>
        </p:nvSpPr>
        <p:spPr>
          <a:xfrm>
            <a:off x="-142875" y="1557338"/>
            <a:ext cx="9072563" cy="1439862"/>
          </a:xfrm>
        </p:spPr>
        <p:txBody>
          <a:bodyPr/>
          <a:lstStyle/>
          <a:p>
            <a:pPr algn="just" eaLnBrk="1" hangingPunct="1">
              <a:lnSpc>
                <a:spcPct val="90000"/>
              </a:lnSpc>
              <a:buFontTx/>
              <a:buNone/>
            </a:pPr>
            <a:r>
              <a:rPr lang="pl-PL" smtClean="0"/>
              <a:t>	</a:t>
            </a:r>
            <a:r>
              <a:rPr lang="en-US" smtClean="0"/>
              <a:t>Kirchhoff di</a:t>
            </a:r>
            <a:r>
              <a:rPr lang="pl-PL" smtClean="0"/>
              <a:t>s</a:t>
            </a:r>
            <a:r>
              <a:rPr lang="en-US" smtClean="0"/>
              <a:t>covered that so called D-lines from the light emitted by the Sun came from the absorption of light from its interior by sodium atoms at the surface.</a:t>
            </a:r>
          </a:p>
        </p:txBody>
      </p:sp>
      <p:sp>
        <p:nvSpPr>
          <p:cNvPr id="14342" name="Text Box 4"/>
          <p:cNvSpPr txBox="1">
            <a:spLocks noChangeArrowheads="1"/>
          </p:cNvSpPr>
          <p:nvPr/>
        </p:nvSpPr>
        <p:spPr bwMode="auto">
          <a:xfrm>
            <a:off x="250825" y="5300663"/>
            <a:ext cx="8893175" cy="1006475"/>
          </a:xfrm>
          <a:prstGeom prst="rect">
            <a:avLst/>
          </a:prstGeom>
          <a:noFill/>
          <a:ln w="9525">
            <a:noFill/>
            <a:miter lim="800000"/>
            <a:headEnd/>
            <a:tailEnd/>
          </a:ln>
        </p:spPr>
        <p:txBody>
          <a:bodyPr>
            <a:spAutoFit/>
          </a:bodyPr>
          <a:lstStyle/>
          <a:p>
            <a:pPr algn="just"/>
            <a:r>
              <a:rPr lang="en-US" sz="1800" i="1">
                <a:latin typeface="Verdana" pitchFamily="34" charset="0"/>
              </a:rPr>
              <a:t>Kirchhoff could not explain selective absorption. At that time Maxwell had not even begun to formulate his electromagnetic equations. </a:t>
            </a:r>
            <a:endParaRPr lang="pl-PL" sz="1800" i="1">
              <a:latin typeface="Verdana" pitchFamily="34" charset="0"/>
            </a:endParaRPr>
          </a:p>
          <a:p>
            <a:pPr algn="just"/>
            <a:r>
              <a:rPr lang="en-US" sz="1800" i="1">
                <a:latin typeface="Verdana" pitchFamily="34" charset="0"/>
              </a:rPr>
              <a:t>Statistical</a:t>
            </a:r>
            <a:r>
              <a:rPr lang="pl-PL" sz="1800" i="1">
                <a:latin typeface="Verdana" pitchFamily="34" charset="0"/>
              </a:rPr>
              <a:t> </a:t>
            </a:r>
            <a:r>
              <a:rPr lang="en-US" sz="1800" i="1">
                <a:latin typeface="Verdana" pitchFamily="34" charset="0"/>
              </a:rPr>
              <a:t>mechanics did not exist and thermodynamics was in its infancy</a:t>
            </a:r>
            <a:r>
              <a:rPr lang="en-US" sz="2400" i="1">
                <a:latin typeface="Verdana" pitchFamily="34" charset="0"/>
              </a:rPr>
              <a:t>  </a:t>
            </a:r>
          </a:p>
        </p:txBody>
      </p:sp>
      <p:pic>
        <p:nvPicPr>
          <p:cNvPr id="14343" name="Picture 5" descr="ospect_1"/>
          <p:cNvPicPr>
            <a:picLocks noChangeAspect="1" noChangeArrowheads="1"/>
          </p:cNvPicPr>
          <p:nvPr/>
        </p:nvPicPr>
        <p:blipFill>
          <a:blip r:embed="rId3" cstate="print"/>
          <a:srcRect/>
          <a:stretch>
            <a:fillRect/>
          </a:stretch>
        </p:blipFill>
        <p:spPr bwMode="auto">
          <a:xfrm>
            <a:off x="142875" y="3005138"/>
            <a:ext cx="8785225" cy="1852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0"/>
          <p:cNvSpPr>
            <a:spLocks noGrp="1" noChangeArrowheads="1"/>
          </p:cNvSpPr>
          <p:nvPr>
            <p:ph type="ftr" sz="quarter" idx="10"/>
          </p:nvPr>
        </p:nvSpPr>
        <p:spPr>
          <a:ln/>
        </p:spPr>
        <p:txBody>
          <a:bodyPr/>
          <a:lstStyle/>
          <a:p>
            <a:r>
              <a:rPr lang="en-US" smtClean="0"/>
              <a:t>Modern Physics, summer 2012</a:t>
            </a:r>
            <a:endParaRPr lang="en-US"/>
          </a:p>
        </p:txBody>
      </p:sp>
      <p:sp>
        <p:nvSpPr>
          <p:cNvPr id="108547" name="Rectangle 3"/>
          <p:cNvSpPr>
            <a:spLocks noGrp="1" noChangeArrowheads="1"/>
          </p:cNvSpPr>
          <p:nvPr>
            <p:ph type="body" idx="1"/>
          </p:nvPr>
        </p:nvSpPr>
        <p:spPr>
          <a:xfrm>
            <a:off x="3924300" y="1412875"/>
            <a:ext cx="4752975" cy="2232025"/>
          </a:xfrm>
        </p:spPr>
        <p:txBody>
          <a:bodyPr/>
          <a:lstStyle/>
          <a:p>
            <a:r>
              <a:rPr lang="en-US" sz="2000" smtClean="0"/>
              <a:t>At that time it was known that heated solids (like tungsten W) and gases emit radiation.</a:t>
            </a:r>
          </a:p>
          <a:p>
            <a:r>
              <a:rPr lang="en-US" sz="2000" smtClean="0"/>
              <a:t>Spectral radiancy R</a:t>
            </a:r>
            <a:r>
              <a:rPr lang="en-US" sz="2000" baseline="-25000" smtClean="0">
                <a:cs typeface="Tahoma" pitchFamily="34" charset="0"/>
              </a:rPr>
              <a:t>λ</a:t>
            </a:r>
            <a:r>
              <a:rPr lang="en-US" sz="2000" smtClean="0">
                <a:cs typeface="Tahoma" pitchFamily="34" charset="0"/>
              </a:rPr>
              <a:t> is defined in such a way that </a:t>
            </a:r>
            <a:r>
              <a:rPr lang="en-US" sz="2000" smtClean="0"/>
              <a:t>R</a:t>
            </a:r>
            <a:r>
              <a:rPr lang="en-US" sz="2000" baseline="-25000" smtClean="0">
                <a:cs typeface="Tahoma" pitchFamily="34" charset="0"/>
              </a:rPr>
              <a:t>λ</a:t>
            </a:r>
            <a:r>
              <a:rPr lang="en-US" sz="2000" smtClean="0">
                <a:cs typeface="Tahoma" pitchFamily="34" charset="0"/>
              </a:rPr>
              <a:t> dλ is the rate at which energy is radiated per unit area of surface for wavelengths lying in the interval λ to λ+d λ.</a:t>
            </a:r>
          </a:p>
          <a:p>
            <a:r>
              <a:rPr lang="en-US" sz="2000" smtClean="0">
                <a:cs typeface="Tahoma" pitchFamily="34" charset="0"/>
              </a:rPr>
              <a:t>Total radiated energy R is called radiancy and is defined as the rate per unit surface area at which energy is radiated into the forward hemisphere</a:t>
            </a:r>
          </a:p>
        </p:txBody>
      </p:sp>
      <p:pic>
        <p:nvPicPr>
          <p:cNvPr id="108548" name="Picture 4" descr="File0002"/>
          <p:cNvPicPr>
            <a:picLocks noChangeAspect="1" noChangeArrowheads="1"/>
          </p:cNvPicPr>
          <p:nvPr/>
        </p:nvPicPr>
        <p:blipFill>
          <a:blip r:embed="rId4" cstate="print">
            <a:lum bright="-10000"/>
          </a:blip>
          <a:srcRect/>
          <a:stretch>
            <a:fillRect/>
          </a:stretch>
        </p:blipFill>
        <p:spPr bwMode="auto">
          <a:xfrm>
            <a:off x="468313" y="1412875"/>
            <a:ext cx="3097212" cy="3017838"/>
          </a:xfrm>
          <a:prstGeom prst="rect">
            <a:avLst/>
          </a:prstGeom>
          <a:noFill/>
        </p:spPr>
      </p:pic>
      <p:sp>
        <p:nvSpPr>
          <p:cNvPr id="108549" name="Rectangle 2"/>
          <p:cNvSpPr>
            <a:spLocks noChangeArrowheads="1"/>
          </p:cNvSpPr>
          <p:nvPr/>
        </p:nvSpPr>
        <p:spPr bwMode="auto">
          <a:xfrm>
            <a:off x="1692275" y="476250"/>
            <a:ext cx="6264275" cy="576263"/>
          </a:xfrm>
          <a:prstGeom prst="rect">
            <a:avLst/>
          </a:prstGeom>
          <a:noFill/>
          <a:ln w="9525">
            <a:noFill/>
            <a:miter lim="800000"/>
            <a:headEnd/>
            <a:tailEnd/>
          </a:ln>
        </p:spPr>
        <p:txBody>
          <a:bodyPr anchor="ctr"/>
          <a:lstStyle/>
          <a:p>
            <a:pPr algn="ctr"/>
            <a:r>
              <a:rPr lang="pl-PL" b="1">
                <a:solidFill>
                  <a:schemeClr val="tx2"/>
                </a:solidFill>
                <a:latin typeface="Verdana" pitchFamily="34" charset="0"/>
              </a:rPr>
              <a:t>Historical introduction to quantum mechanics</a:t>
            </a:r>
          </a:p>
        </p:txBody>
      </p:sp>
      <p:sp>
        <p:nvSpPr>
          <p:cNvPr id="108550" name="Text Box 6"/>
          <p:cNvSpPr txBox="1">
            <a:spLocks noChangeArrowheads="1"/>
          </p:cNvSpPr>
          <p:nvPr/>
        </p:nvSpPr>
        <p:spPr bwMode="auto">
          <a:xfrm>
            <a:off x="0" y="4508500"/>
            <a:ext cx="3995738" cy="1006475"/>
          </a:xfrm>
          <a:prstGeom prst="rect">
            <a:avLst/>
          </a:prstGeom>
          <a:noFill/>
          <a:ln w="9525">
            <a:noFill/>
            <a:miter lim="800000"/>
            <a:headEnd/>
            <a:tailEnd/>
          </a:ln>
          <a:effectLst/>
        </p:spPr>
        <p:txBody>
          <a:bodyPr>
            <a:spAutoFit/>
          </a:bodyPr>
          <a:lstStyle/>
          <a:p>
            <a:pPr>
              <a:spcBef>
                <a:spcPct val="50000"/>
              </a:spcBef>
            </a:pPr>
            <a:r>
              <a:rPr lang="en-US" sz="2000">
                <a:latin typeface="Verdana" pitchFamily="34" charset="0"/>
              </a:rPr>
              <a:t>The spectral radiancy of tungsten (ribbon and cavity radiator) at 2000 K.</a:t>
            </a:r>
          </a:p>
        </p:txBody>
      </p:sp>
      <p:graphicFrame>
        <p:nvGraphicFramePr>
          <p:cNvPr id="108551" name="Object 9"/>
          <p:cNvGraphicFramePr>
            <a:graphicFrameLocks noChangeAspect="1"/>
          </p:cNvGraphicFramePr>
          <p:nvPr/>
        </p:nvGraphicFramePr>
        <p:xfrm>
          <a:off x="7235825" y="5516563"/>
          <a:ext cx="1441450" cy="871537"/>
        </p:xfrm>
        <a:graphic>
          <a:graphicData uri="http://schemas.openxmlformats.org/presentationml/2006/ole">
            <p:oleObj spid="_x0000_s108551" name="Równanie" r:id="rId5" imgW="711000" imgH="431640" progId="Equation.3">
              <p:embed/>
            </p:oleObj>
          </a:graphicData>
        </a:graphic>
      </p:graphicFrame>
      <p:graphicFrame>
        <p:nvGraphicFramePr>
          <p:cNvPr id="108552" name="Object 9"/>
          <p:cNvGraphicFramePr>
            <a:graphicFrameLocks noChangeAspect="1"/>
          </p:cNvGraphicFramePr>
          <p:nvPr/>
        </p:nvGraphicFramePr>
        <p:xfrm>
          <a:off x="1042988" y="5734050"/>
          <a:ext cx="2238375" cy="487363"/>
        </p:xfrm>
        <a:graphic>
          <a:graphicData uri="http://schemas.openxmlformats.org/presentationml/2006/ole">
            <p:oleObj spid="_x0000_s108552" name="Równanie" r:id="rId6" imgW="1104840" imgH="241200" progId="Equation.3">
              <p:embed/>
            </p:oleObj>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Rectangle 10"/>
          <p:cNvSpPr>
            <a:spLocks noGrp="1" noChangeArrowheads="1"/>
          </p:cNvSpPr>
          <p:nvPr>
            <p:ph type="ftr" sz="quarter" idx="10"/>
          </p:nvPr>
        </p:nvSpPr>
        <p:spPr>
          <a:ln/>
        </p:spPr>
        <p:txBody>
          <a:bodyPr/>
          <a:lstStyle/>
          <a:p>
            <a:r>
              <a:rPr lang="en-US" smtClean="0"/>
              <a:t>Modern Physics, summer 2012</a:t>
            </a:r>
            <a:endParaRPr lang="en-US"/>
          </a:p>
        </p:txBody>
      </p:sp>
      <p:sp>
        <p:nvSpPr>
          <p:cNvPr id="102403" name="Rectangle 2"/>
          <p:cNvSpPr>
            <a:spLocks noGrp="1" noChangeArrowheads="1"/>
          </p:cNvSpPr>
          <p:nvPr>
            <p:ph type="title" idx="4294967295"/>
          </p:nvPr>
        </p:nvSpPr>
        <p:spPr>
          <a:xfrm>
            <a:off x="1692275" y="476250"/>
            <a:ext cx="6264275" cy="576263"/>
          </a:xfrm>
        </p:spPr>
        <p:txBody>
          <a:bodyPr/>
          <a:lstStyle/>
          <a:p>
            <a:pPr algn="ctr" eaLnBrk="1" hangingPunct="1"/>
            <a:r>
              <a:rPr lang="pl-PL" sz="2800" smtClean="0"/>
              <a:t>Historical introduction to quantum mechanics</a:t>
            </a:r>
          </a:p>
        </p:txBody>
      </p:sp>
      <p:sp>
        <p:nvSpPr>
          <p:cNvPr id="102404" name="Rectangle 3"/>
          <p:cNvSpPr>
            <a:spLocks noGrp="1" noChangeArrowheads="1"/>
          </p:cNvSpPr>
          <p:nvPr>
            <p:ph type="body" idx="4294967295"/>
          </p:nvPr>
        </p:nvSpPr>
        <p:spPr>
          <a:xfrm>
            <a:off x="323850" y="1412875"/>
            <a:ext cx="8569325" cy="2659063"/>
          </a:xfrm>
        </p:spPr>
        <p:txBody>
          <a:bodyPr/>
          <a:lstStyle/>
          <a:p>
            <a:pPr algn="just" eaLnBrk="1" hangingPunct="1">
              <a:lnSpc>
                <a:spcPct val="90000"/>
              </a:lnSpc>
              <a:buFontTx/>
              <a:buNone/>
            </a:pPr>
            <a:r>
              <a:rPr lang="pl-PL" sz="2000" smtClean="0"/>
              <a:t>	</a:t>
            </a:r>
            <a:r>
              <a:rPr lang="en-US" sz="2000" smtClean="0"/>
              <a:t>Kirchhoff imagined a container – a cavity –whose walls were heated up so that they emitted radiation that was trapped in the container. Within the cavity, there is a distribution of radiation of all wavelength, λ. Intensity measures  the rate at which energy falls in a unit area of surface. The walls of the container can emit and absorb radiation. Intensity distribution  K(λ,T) at equilibrium depends on wavelength and temperature but is independent of the properties of the material of the container and the point within container. </a:t>
            </a:r>
          </a:p>
        </p:txBody>
      </p:sp>
      <p:graphicFrame>
        <p:nvGraphicFramePr>
          <p:cNvPr id="102409" name="Object 9"/>
          <p:cNvGraphicFramePr>
            <a:graphicFrameLocks noChangeAspect="1"/>
          </p:cNvGraphicFramePr>
          <p:nvPr/>
        </p:nvGraphicFramePr>
        <p:xfrm>
          <a:off x="3144838" y="4149725"/>
          <a:ext cx="2784475" cy="609600"/>
        </p:xfrm>
        <a:graphic>
          <a:graphicData uri="http://schemas.openxmlformats.org/presentationml/2006/ole">
            <p:oleObj spid="_x0000_s102409" name="Równanie" r:id="rId4" imgW="1041120" imgH="228600" progId="Equation.3">
              <p:embed/>
            </p:oleObj>
          </a:graphicData>
        </a:graphic>
      </p:graphicFrame>
      <p:sp>
        <p:nvSpPr>
          <p:cNvPr id="102410" name="Text Box 10"/>
          <p:cNvSpPr txBox="1">
            <a:spLocks noChangeArrowheads="1"/>
          </p:cNvSpPr>
          <p:nvPr/>
        </p:nvSpPr>
        <p:spPr bwMode="auto">
          <a:xfrm>
            <a:off x="2555875" y="5734050"/>
            <a:ext cx="1511300" cy="366713"/>
          </a:xfrm>
          <a:prstGeom prst="rect">
            <a:avLst/>
          </a:prstGeom>
          <a:noFill/>
          <a:ln w="9525">
            <a:noFill/>
            <a:miter lim="800000"/>
            <a:headEnd/>
            <a:tailEnd/>
          </a:ln>
        </p:spPr>
        <p:txBody>
          <a:bodyPr>
            <a:spAutoFit/>
          </a:bodyPr>
          <a:lstStyle/>
          <a:p>
            <a:pPr>
              <a:spcBef>
                <a:spcPct val="50000"/>
              </a:spcBef>
            </a:pPr>
            <a:r>
              <a:rPr lang="en-US" sz="1800">
                <a:latin typeface="Verdana" pitchFamily="34" charset="0"/>
              </a:rPr>
              <a:t>emissivity</a:t>
            </a:r>
          </a:p>
        </p:txBody>
      </p:sp>
      <p:sp>
        <p:nvSpPr>
          <p:cNvPr id="102411" name="Line 11"/>
          <p:cNvSpPr>
            <a:spLocks noChangeShapeType="1"/>
          </p:cNvSpPr>
          <p:nvPr/>
        </p:nvSpPr>
        <p:spPr bwMode="auto">
          <a:xfrm flipV="1">
            <a:off x="3492500" y="4868863"/>
            <a:ext cx="142875" cy="720725"/>
          </a:xfrm>
          <a:prstGeom prst="line">
            <a:avLst/>
          </a:prstGeom>
          <a:noFill/>
          <a:ln w="9525">
            <a:solidFill>
              <a:srgbClr val="FF0000"/>
            </a:solidFill>
            <a:round/>
            <a:headEnd/>
            <a:tailEnd type="triangle" w="med" len="med"/>
          </a:ln>
        </p:spPr>
        <p:txBody>
          <a:bodyPr/>
          <a:lstStyle/>
          <a:p>
            <a:endParaRPr lang="pl-PL"/>
          </a:p>
        </p:txBody>
      </p:sp>
      <p:sp>
        <p:nvSpPr>
          <p:cNvPr id="102412" name="Text Box 12"/>
          <p:cNvSpPr txBox="1">
            <a:spLocks noChangeArrowheads="1"/>
          </p:cNvSpPr>
          <p:nvPr/>
        </p:nvSpPr>
        <p:spPr bwMode="auto">
          <a:xfrm>
            <a:off x="4140200" y="5805488"/>
            <a:ext cx="3600450" cy="366712"/>
          </a:xfrm>
          <a:prstGeom prst="rect">
            <a:avLst/>
          </a:prstGeom>
          <a:noFill/>
          <a:ln w="9525">
            <a:noFill/>
            <a:miter lim="800000"/>
            <a:headEnd/>
            <a:tailEnd/>
          </a:ln>
        </p:spPr>
        <p:txBody>
          <a:bodyPr>
            <a:spAutoFit/>
          </a:bodyPr>
          <a:lstStyle/>
          <a:p>
            <a:pPr>
              <a:spcBef>
                <a:spcPct val="50000"/>
              </a:spcBef>
            </a:pPr>
            <a:r>
              <a:rPr lang="pl-PL" sz="1800">
                <a:latin typeface="Verdana" pitchFamily="34" charset="0"/>
              </a:rPr>
              <a:t>coefficient of absorption</a:t>
            </a:r>
          </a:p>
        </p:txBody>
      </p:sp>
      <p:sp>
        <p:nvSpPr>
          <p:cNvPr id="102413" name="Line 13"/>
          <p:cNvSpPr>
            <a:spLocks noChangeShapeType="1"/>
          </p:cNvSpPr>
          <p:nvPr/>
        </p:nvSpPr>
        <p:spPr bwMode="auto">
          <a:xfrm flipH="1" flipV="1">
            <a:off x="4427538" y="4941888"/>
            <a:ext cx="144462" cy="504825"/>
          </a:xfrm>
          <a:prstGeom prst="line">
            <a:avLst/>
          </a:prstGeom>
          <a:noFill/>
          <a:ln w="9525">
            <a:solidFill>
              <a:srgbClr val="FF0000"/>
            </a:solidFill>
            <a:round/>
            <a:headEnd/>
            <a:tailEnd type="triangle" w="med" len="med"/>
          </a:ln>
        </p:spPr>
        <p:txBody>
          <a:bodyPr/>
          <a:lstStyle/>
          <a:p>
            <a:endParaRPr lang="pl-PL"/>
          </a:p>
        </p:txBody>
      </p:sp>
      <p:sp>
        <p:nvSpPr>
          <p:cNvPr id="102414" name="Text Box 14"/>
          <p:cNvSpPr txBox="1">
            <a:spLocks noChangeArrowheads="1"/>
          </p:cNvSpPr>
          <p:nvPr/>
        </p:nvSpPr>
        <p:spPr bwMode="auto">
          <a:xfrm>
            <a:off x="5003800" y="5013325"/>
            <a:ext cx="4284663" cy="641350"/>
          </a:xfrm>
          <a:prstGeom prst="rect">
            <a:avLst/>
          </a:prstGeom>
          <a:noFill/>
          <a:ln w="9525">
            <a:noFill/>
            <a:miter lim="800000"/>
            <a:headEnd/>
            <a:tailEnd/>
          </a:ln>
        </p:spPr>
        <p:txBody>
          <a:bodyPr>
            <a:spAutoFit/>
          </a:bodyPr>
          <a:lstStyle/>
          <a:p>
            <a:pPr>
              <a:spcBef>
                <a:spcPct val="50000"/>
              </a:spcBef>
            </a:pPr>
            <a:r>
              <a:rPr lang="en-US" sz="1800">
                <a:latin typeface="Verdana" pitchFamily="34" charset="0"/>
              </a:rPr>
              <a:t>distribution function of the radiation intensity</a:t>
            </a:r>
          </a:p>
        </p:txBody>
      </p:sp>
      <p:sp>
        <p:nvSpPr>
          <p:cNvPr id="102415" name="Line 15"/>
          <p:cNvSpPr>
            <a:spLocks noChangeShapeType="1"/>
          </p:cNvSpPr>
          <p:nvPr/>
        </p:nvSpPr>
        <p:spPr bwMode="auto">
          <a:xfrm flipH="1" flipV="1">
            <a:off x="5580063" y="4652963"/>
            <a:ext cx="215900" cy="431800"/>
          </a:xfrm>
          <a:prstGeom prst="line">
            <a:avLst/>
          </a:prstGeom>
          <a:noFill/>
          <a:ln w="9525">
            <a:solidFill>
              <a:srgbClr val="FF0000"/>
            </a:solidFill>
            <a:round/>
            <a:headEnd/>
            <a:tailEnd type="triangle" w="med" len="med"/>
          </a:ln>
        </p:spPr>
        <p:txBody>
          <a:bodyPr/>
          <a:lstStyle/>
          <a:p>
            <a:endParaRPr lang="pl-PL"/>
          </a:p>
        </p:txBody>
      </p:sp>
      <p:pic>
        <p:nvPicPr>
          <p:cNvPr id="102424" name="Picture 24" descr="File0003"/>
          <p:cNvPicPr>
            <a:picLocks noChangeAspect="1" noChangeArrowheads="1"/>
          </p:cNvPicPr>
          <p:nvPr/>
        </p:nvPicPr>
        <p:blipFill>
          <a:blip r:embed="rId5" cstate="print"/>
          <a:srcRect/>
          <a:stretch>
            <a:fillRect/>
          </a:stretch>
        </p:blipFill>
        <p:spPr bwMode="auto">
          <a:xfrm>
            <a:off x="179388" y="4076700"/>
            <a:ext cx="2609850" cy="149542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10"/>
          <p:cNvSpPr>
            <a:spLocks noGrp="1" noChangeArrowheads="1"/>
          </p:cNvSpPr>
          <p:nvPr>
            <p:ph type="ftr" sz="quarter" idx="10"/>
          </p:nvPr>
        </p:nvSpPr>
        <p:spPr>
          <a:ln/>
        </p:spPr>
        <p:txBody>
          <a:bodyPr/>
          <a:lstStyle/>
          <a:p>
            <a:r>
              <a:rPr lang="en-US" smtClean="0"/>
              <a:t>Modern Physics, summer 2012</a:t>
            </a:r>
            <a:endParaRPr lang="en-US"/>
          </a:p>
        </p:txBody>
      </p:sp>
      <p:sp>
        <p:nvSpPr>
          <p:cNvPr id="8" name="7 Rectángulo"/>
          <p:cNvSpPr/>
          <p:nvPr/>
        </p:nvSpPr>
        <p:spPr>
          <a:xfrm>
            <a:off x="333375" y="1866900"/>
            <a:ext cx="2627313" cy="26273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9" name="8 Elipse"/>
          <p:cNvSpPr/>
          <p:nvPr/>
        </p:nvSpPr>
        <p:spPr>
          <a:xfrm>
            <a:off x="547688" y="2009775"/>
            <a:ext cx="2286000" cy="22145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0" name="9 Rectángulo"/>
          <p:cNvSpPr/>
          <p:nvPr/>
        </p:nvSpPr>
        <p:spPr>
          <a:xfrm rot="2640000">
            <a:off x="2613025" y="1768475"/>
            <a:ext cx="214313" cy="720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cxnSp>
        <p:nvCxnSpPr>
          <p:cNvPr id="11" name="10 Conector recto de flecha"/>
          <p:cNvCxnSpPr/>
          <p:nvPr/>
        </p:nvCxnSpPr>
        <p:spPr>
          <a:xfrm rot="5400000">
            <a:off x="892969" y="1693069"/>
            <a:ext cx="2428875" cy="221456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2" name="11 Conector recto de flecha"/>
          <p:cNvCxnSpPr/>
          <p:nvPr/>
        </p:nvCxnSpPr>
        <p:spPr>
          <a:xfrm rot="5400000" flipH="1" flipV="1">
            <a:off x="373857" y="2655094"/>
            <a:ext cx="1963737" cy="66357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3" name="12 Conector recto de flecha"/>
          <p:cNvCxnSpPr/>
          <p:nvPr/>
        </p:nvCxnSpPr>
        <p:spPr>
          <a:xfrm rot="16200000" flipH="1">
            <a:off x="1020763" y="2713038"/>
            <a:ext cx="1963737" cy="66198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4" name="13 Conector recto de flecha"/>
          <p:cNvCxnSpPr/>
          <p:nvPr/>
        </p:nvCxnSpPr>
        <p:spPr>
          <a:xfrm rot="10800000">
            <a:off x="538163" y="2967038"/>
            <a:ext cx="1785937" cy="107156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5" name="14 Conector recto de flecha"/>
          <p:cNvCxnSpPr/>
          <p:nvPr/>
        </p:nvCxnSpPr>
        <p:spPr>
          <a:xfrm flipV="1">
            <a:off x="534988" y="2562225"/>
            <a:ext cx="785812" cy="40005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6" name="15 Conector recto de flecha"/>
          <p:cNvCxnSpPr/>
          <p:nvPr/>
        </p:nvCxnSpPr>
        <p:spPr>
          <a:xfrm>
            <a:off x="976313" y="3983038"/>
            <a:ext cx="285750" cy="98425"/>
          </a:xfrm>
          <a:prstGeom prst="straightConnector1">
            <a:avLst/>
          </a:prstGeom>
          <a:ln w="9525">
            <a:tailEnd type="arrow"/>
          </a:ln>
        </p:spPr>
        <p:style>
          <a:lnRef idx="1">
            <a:schemeClr val="accent1"/>
          </a:lnRef>
          <a:fillRef idx="0">
            <a:schemeClr val="accent1"/>
          </a:fillRef>
          <a:effectRef idx="0">
            <a:schemeClr val="accent1"/>
          </a:effectRef>
          <a:fontRef idx="minor">
            <a:schemeClr val="tx1"/>
          </a:fontRef>
        </p:style>
      </p:cxnSp>
      <p:cxnSp>
        <p:nvCxnSpPr>
          <p:cNvPr id="17" name="16 Conector recto de flecha"/>
          <p:cNvCxnSpPr/>
          <p:nvPr/>
        </p:nvCxnSpPr>
        <p:spPr>
          <a:xfrm flipV="1">
            <a:off x="976313" y="3938588"/>
            <a:ext cx="285750" cy="44450"/>
          </a:xfrm>
          <a:prstGeom prst="straightConnector1">
            <a:avLst/>
          </a:prstGeom>
          <a:ln w="9525">
            <a:tailEnd type="arrow"/>
          </a:ln>
        </p:spPr>
        <p:style>
          <a:lnRef idx="1">
            <a:schemeClr val="accent1"/>
          </a:lnRef>
          <a:fillRef idx="0">
            <a:schemeClr val="accent1"/>
          </a:fillRef>
          <a:effectRef idx="0">
            <a:schemeClr val="accent1"/>
          </a:effectRef>
          <a:fontRef idx="minor">
            <a:schemeClr val="tx1"/>
          </a:fontRef>
        </p:style>
      </p:cxnSp>
      <p:cxnSp>
        <p:nvCxnSpPr>
          <p:cNvPr id="18" name="17 Conector recto de flecha"/>
          <p:cNvCxnSpPr/>
          <p:nvPr/>
        </p:nvCxnSpPr>
        <p:spPr>
          <a:xfrm rot="16200000" flipV="1">
            <a:off x="811213" y="3817938"/>
            <a:ext cx="187325" cy="142875"/>
          </a:xfrm>
          <a:prstGeom prst="straightConnector1">
            <a:avLst/>
          </a:prstGeom>
          <a:ln w="9525">
            <a:tailEnd type="arrow"/>
          </a:ln>
        </p:spPr>
        <p:style>
          <a:lnRef idx="1">
            <a:schemeClr val="accent1"/>
          </a:lnRef>
          <a:fillRef idx="0">
            <a:schemeClr val="accent1"/>
          </a:fillRef>
          <a:effectRef idx="0">
            <a:schemeClr val="accent1"/>
          </a:effectRef>
          <a:fontRef idx="minor">
            <a:schemeClr val="tx1"/>
          </a:fontRef>
        </p:style>
      </p:cxnSp>
      <p:cxnSp>
        <p:nvCxnSpPr>
          <p:cNvPr id="19" name="18 Conector recto de flecha"/>
          <p:cNvCxnSpPr/>
          <p:nvPr/>
        </p:nvCxnSpPr>
        <p:spPr>
          <a:xfrm rot="16200000" flipV="1">
            <a:off x="863601" y="3836987"/>
            <a:ext cx="254000" cy="28575"/>
          </a:xfrm>
          <a:prstGeom prst="straightConnector1">
            <a:avLst/>
          </a:prstGeom>
          <a:ln w="9525">
            <a:tailEnd type="arrow"/>
          </a:ln>
        </p:spPr>
        <p:style>
          <a:lnRef idx="1">
            <a:schemeClr val="accent1"/>
          </a:lnRef>
          <a:fillRef idx="0">
            <a:schemeClr val="accent1"/>
          </a:fillRef>
          <a:effectRef idx="0">
            <a:schemeClr val="accent1"/>
          </a:effectRef>
          <a:fontRef idx="minor">
            <a:schemeClr val="tx1"/>
          </a:fontRef>
        </p:style>
      </p:cxnSp>
      <p:cxnSp>
        <p:nvCxnSpPr>
          <p:cNvPr id="20" name="19 Conector recto de flecha"/>
          <p:cNvCxnSpPr/>
          <p:nvPr/>
        </p:nvCxnSpPr>
        <p:spPr>
          <a:xfrm rot="5400000" flipH="1" flipV="1">
            <a:off x="970757" y="3829844"/>
            <a:ext cx="182562" cy="114300"/>
          </a:xfrm>
          <a:prstGeom prst="straightConnector1">
            <a:avLst/>
          </a:prstGeom>
          <a:ln w="9525">
            <a:tailEnd type="arrow"/>
          </a:ln>
        </p:spPr>
        <p:style>
          <a:lnRef idx="1">
            <a:schemeClr val="accent1"/>
          </a:lnRef>
          <a:fillRef idx="0">
            <a:schemeClr val="accent1"/>
          </a:fillRef>
          <a:effectRef idx="0">
            <a:schemeClr val="accent1"/>
          </a:effectRef>
          <a:fontRef idx="minor">
            <a:schemeClr val="tx1"/>
          </a:fontRef>
        </p:style>
      </p:cxnSp>
      <p:grpSp>
        <p:nvGrpSpPr>
          <p:cNvPr id="2" name="20 Grupo"/>
          <p:cNvGrpSpPr>
            <a:grpSpLocks/>
          </p:cNvGrpSpPr>
          <p:nvPr/>
        </p:nvGrpSpPr>
        <p:grpSpPr bwMode="auto">
          <a:xfrm>
            <a:off x="557213" y="2692400"/>
            <a:ext cx="223837" cy="500063"/>
            <a:chOff x="3490913" y="2786063"/>
            <a:chExt cx="223837" cy="500062"/>
          </a:xfrm>
        </p:grpSpPr>
        <p:cxnSp>
          <p:nvCxnSpPr>
            <p:cNvPr id="22" name="21 Conector recto de flecha"/>
            <p:cNvCxnSpPr/>
            <p:nvPr/>
          </p:nvCxnSpPr>
          <p:spPr>
            <a:xfrm flipV="1">
              <a:off x="3490913" y="2962276"/>
              <a:ext cx="214312" cy="69850"/>
            </a:xfrm>
            <a:prstGeom prst="straightConnector1">
              <a:avLst/>
            </a:prstGeom>
            <a:ln w="9525">
              <a:tailEnd type="arrow"/>
            </a:ln>
          </p:spPr>
          <p:style>
            <a:lnRef idx="1">
              <a:schemeClr val="accent1"/>
            </a:lnRef>
            <a:fillRef idx="0">
              <a:schemeClr val="accent1"/>
            </a:fillRef>
            <a:effectRef idx="0">
              <a:schemeClr val="accent1"/>
            </a:effectRef>
            <a:fontRef idx="minor">
              <a:schemeClr val="tx1"/>
            </a:fontRef>
          </p:style>
        </p:cxnSp>
        <p:cxnSp>
          <p:nvCxnSpPr>
            <p:cNvPr id="23" name="22 Conector recto de flecha"/>
            <p:cNvCxnSpPr/>
            <p:nvPr/>
          </p:nvCxnSpPr>
          <p:spPr>
            <a:xfrm>
              <a:off x="3500438" y="3071812"/>
              <a:ext cx="214312" cy="1588"/>
            </a:xfrm>
            <a:prstGeom prst="straightConnector1">
              <a:avLst/>
            </a:prstGeom>
            <a:ln w="9525">
              <a:tailEnd type="arrow"/>
            </a:ln>
          </p:spPr>
          <p:style>
            <a:lnRef idx="1">
              <a:schemeClr val="accent1"/>
            </a:lnRef>
            <a:fillRef idx="0">
              <a:schemeClr val="accent1"/>
            </a:fillRef>
            <a:effectRef idx="0">
              <a:schemeClr val="accent1"/>
            </a:effectRef>
            <a:fontRef idx="minor">
              <a:schemeClr val="tx1"/>
            </a:fontRef>
          </p:style>
        </p:cxnSp>
        <p:cxnSp>
          <p:nvCxnSpPr>
            <p:cNvPr id="24" name="23 Conector recto de flecha"/>
            <p:cNvCxnSpPr/>
            <p:nvPr/>
          </p:nvCxnSpPr>
          <p:spPr>
            <a:xfrm rot="16200000" flipH="1">
              <a:off x="3429000" y="3143250"/>
              <a:ext cx="214313" cy="71437"/>
            </a:xfrm>
            <a:prstGeom prst="straightConnector1">
              <a:avLst/>
            </a:prstGeom>
            <a:ln w="9525">
              <a:tailEnd type="arrow"/>
            </a:ln>
          </p:spPr>
          <p:style>
            <a:lnRef idx="1">
              <a:schemeClr val="accent1"/>
            </a:lnRef>
            <a:fillRef idx="0">
              <a:schemeClr val="accent1"/>
            </a:fillRef>
            <a:effectRef idx="0">
              <a:schemeClr val="accent1"/>
            </a:effectRef>
            <a:fontRef idx="minor">
              <a:schemeClr val="tx1"/>
            </a:fontRef>
          </p:style>
        </p:cxnSp>
        <p:cxnSp>
          <p:nvCxnSpPr>
            <p:cNvPr id="25" name="24 Conector recto de flecha"/>
            <p:cNvCxnSpPr/>
            <p:nvPr/>
          </p:nvCxnSpPr>
          <p:spPr>
            <a:xfrm rot="5400000" flipH="1" flipV="1">
              <a:off x="3461544" y="2824957"/>
              <a:ext cx="220663" cy="142875"/>
            </a:xfrm>
            <a:prstGeom prst="straightConnector1">
              <a:avLst/>
            </a:prstGeom>
            <a:ln w="9525">
              <a:tailEnd type="arrow"/>
            </a:ln>
          </p:spPr>
          <p:style>
            <a:lnRef idx="1">
              <a:schemeClr val="accent1"/>
            </a:lnRef>
            <a:fillRef idx="0">
              <a:schemeClr val="accent1"/>
            </a:fillRef>
            <a:effectRef idx="0">
              <a:schemeClr val="accent1"/>
            </a:effectRef>
            <a:fontRef idx="minor">
              <a:schemeClr val="tx1"/>
            </a:fontRef>
          </p:style>
        </p:cxnSp>
        <p:cxnSp>
          <p:nvCxnSpPr>
            <p:cNvPr id="26" name="25 Conector recto de flecha"/>
            <p:cNvCxnSpPr/>
            <p:nvPr/>
          </p:nvCxnSpPr>
          <p:spPr>
            <a:xfrm rot="16200000" flipH="1">
              <a:off x="3500438" y="3071812"/>
              <a:ext cx="142875" cy="142875"/>
            </a:xfrm>
            <a:prstGeom prst="straightConnector1">
              <a:avLst/>
            </a:prstGeom>
            <a:ln w="9525">
              <a:tailEnd type="arrow"/>
            </a:ln>
          </p:spPr>
          <p:style>
            <a:lnRef idx="1">
              <a:schemeClr val="accent1"/>
            </a:lnRef>
            <a:fillRef idx="0">
              <a:schemeClr val="accent1"/>
            </a:fillRef>
            <a:effectRef idx="0">
              <a:schemeClr val="accent1"/>
            </a:effectRef>
            <a:fontRef idx="minor">
              <a:schemeClr val="tx1"/>
            </a:fontRef>
          </p:style>
        </p:cxnSp>
      </p:grpSp>
      <p:grpSp>
        <p:nvGrpSpPr>
          <p:cNvPr id="3" name="54 Grupo"/>
          <p:cNvGrpSpPr>
            <a:grpSpLocks/>
          </p:cNvGrpSpPr>
          <p:nvPr/>
        </p:nvGrpSpPr>
        <p:grpSpPr bwMode="auto">
          <a:xfrm rot="-3828609">
            <a:off x="2026444" y="3783807"/>
            <a:ext cx="428625" cy="357187"/>
            <a:chOff x="4929190" y="3938590"/>
            <a:chExt cx="428628" cy="357190"/>
          </a:xfrm>
        </p:grpSpPr>
        <p:cxnSp>
          <p:nvCxnSpPr>
            <p:cNvPr id="28" name="27 Conector recto de flecha"/>
            <p:cNvCxnSpPr/>
            <p:nvPr/>
          </p:nvCxnSpPr>
          <p:spPr>
            <a:xfrm>
              <a:off x="5076134" y="4192712"/>
              <a:ext cx="285752" cy="98426"/>
            </a:xfrm>
            <a:prstGeom prst="straightConnector1">
              <a:avLst/>
            </a:prstGeom>
            <a:ln w="9525">
              <a:tailEnd type="arrow"/>
            </a:ln>
          </p:spPr>
          <p:style>
            <a:lnRef idx="1">
              <a:schemeClr val="accent1"/>
            </a:lnRef>
            <a:fillRef idx="0">
              <a:schemeClr val="accent1"/>
            </a:fillRef>
            <a:effectRef idx="0">
              <a:schemeClr val="accent1"/>
            </a:effectRef>
            <a:fontRef idx="minor">
              <a:schemeClr val="tx1"/>
            </a:fontRef>
          </p:style>
        </p:cxnSp>
        <p:cxnSp>
          <p:nvCxnSpPr>
            <p:cNvPr id="29" name="28 Conector recto de flecha"/>
            <p:cNvCxnSpPr/>
            <p:nvPr/>
          </p:nvCxnSpPr>
          <p:spPr>
            <a:xfrm flipV="1">
              <a:off x="5075874" y="4150830"/>
              <a:ext cx="285752" cy="44450"/>
            </a:xfrm>
            <a:prstGeom prst="straightConnector1">
              <a:avLst/>
            </a:prstGeom>
            <a:ln w="9525">
              <a:tailEnd type="arrow"/>
            </a:ln>
          </p:spPr>
          <p:style>
            <a:lnRef idx="1">
              <a:schemeClr val="accent1"/>
            </a:lnRef>
            <a:fillRef idx="0">
              <a:schemeClr val="accent1"/>
            </a:fillRef>
            <a:effectRef idx="0">
              <a:schemeClr val="accent1"/>
            </a:effectRef>
            <a:fontRef idx="minor">
              <a:schemeClr val="tx1"/>
            </a:fontRef>
          </p:style>
        </p:cxnSp>
        <p:cxnSp>
          <p:nvCxnSpPr>
            <p:cNvPr id="30" name="29 Conector recto de flecha"/>
            <p:cNvCxnSpPr/>
            <p:nvPr/>
          </p:nvCxnSpPr>
          <p:spPr>
            <a:xfrm rot="16200000" flipV="1">
              <a:off x="4909043" y="4025655"/>
              <a:ext cx="187327" cy="142876"/>
            </a:xfrm>
            <a:prstGeom prst="straightConnector1">
              <a:avLst/>
            </a:prstGeom>
            <a:ln w="9525">
              <a:tailEnd type="arrow"/>
            </a:ln>
          </p:spPr>
          <p:style>
            <a:lnRef idx="1">
              <a:schemeClr val="accent1"/>
            </a:lnRef>
            <a:fillRef idx="0">
              <a:schemeClr val="accent1"/>
            </a:fillRef>
            <a:effectRef idx="0">
              <a:schemeClr val="accent1"/>
            </a:effectRef>
            <a:fontRef idx="minor">
              <a:schemeClr val="tx1"/>
            </a:fontRef>
          </p:style>
        </p:cxnSp>
        <p:cxnSp>
          <p:nvCxnSpPr>
            <p:cNvPr id="31" name="30 Conector recto de flecha"/>
            <p:cNvCxnSpPr/>
            <p:nvPr/>
          </p:nvCxnSpPr>
          <p:spPr>
            <a:xfrm rot="16200000" flipV="1">
              <a:off x="4962556" y="4047166"/>
              <a:ext cx="254002" cy="28575"/>
            </a:xfrm>
            <a:prstGeom prst="straightConnector1">
              <a:avLst/>
            </a:prstGeom>
            <a:ln w="9525">
              <a:tailEnd type="arrow"/>
            </a:ln>
          </p:spPr>
          <p:style>
            <a:lnRef idx="1">
              <a:schemeClr val="accent1"/>
            </a:lnRef>
            <a:fillRef idx="0">
              <a:schemeClr val="accent1"/>
            </a:fillRef>
            <a:effectRef idx="0">
              <a:schemeClr val="accent1"/>
            </a:effectRef>
            <a:fontRef idx="minor">
              <a:schemeClr val="tx1"/>
            </a:fontRef>
          </p:style>
        </p:cxnSp>
        <p:cxnSp>
          <p:nvCxnSpPr>
            <p:cNvPr id="32" name="31 Conector recto de flecha"/>
            <p:cNvCxnSpPr/>
            <p:nvPr/>
          </p:nvCxnSpPr>
          <p:spPr>
            <a:xfrm rot="5400000" flipH="1" flipV="1">
              <a:off x="5066537" y="4042379"/>
              <a:ext cx="182565" cy="114301"/>
            </a:xfrm>
            <a:prstGeom prst="straightConnector1">
              <a:avLst/>
            </a:prstGeom>
            <a:ln w="9525">
              <a:tailEnd type="arrow"/>
            </a:ln>
          </p:spPr>
          <p:style>
            <a:lnRef idx="1">
              <a:schemeClr val="accent1"/>
            </a:lnRef>
            <a:fillRef idx="0">
              <a:schemeClr val="accent1"/>
            </a:fillRef>
            <a:effectRef idx="0">
              <a:schemeClr val="accent1"/>
            </a:effectRef>
            <a:fontRef idx="minor">
              <a:schemeClr val="tx1"/>
            </a:fontRef>
          </p:style>
        </p:cxnSp>
      </p:grpSp>
      <p:grpSp>
        <p:nvGrpSpPr>
          <p:cNvPr id="4" name="55 Grupo"/>
          <p:cNvGrpSpPr>
            <a:grpSpLocks/>
          </p:cNvGrpSpPr>
          <p:nvPr/>
        </p:nvGrpSpPr>
        <p:grpSpPr bwMode="auto">
          <a:xfrm rot="9316198">
            <a:off x="1454150" y="1960563"/>
            <a:ext cx="428625" cy="357187"/>
            <a:chOff x="4929190" y="3938590"/>
            <a:chExt cx="428628" cy="357190"/>
          </a:xfrm>
        </p:grpSpPr>
        <p:cxnSp>
          <p:nvCxnSpPr>
            <p:cNvPr id="34" name="33 Conector recto de flecha"/>
            <p:cNvCxnSpPr/>
            <p:nvPr/>
          </p:nvCxnSpPr>
          <p:spPr>
            <a:xfrm>
              <a:off x="5073905" y="4193483"/>
              <a:ext cx="285752" cy="98426"/>
            </a:xfrm>
            <a:prstGeom prst="straightConnector1">
              <a:avLst/>
            </a:prstGeom>
            <a:ln w="9525">
              <a:tailEnd type="arrow"/>
            </a:ln>
          </p:spPr>
          <p:style>
            <a:lnRef idx="1">
              <a:schemeClr val="accent1"/>
            </a:lnRef>
            <a:fillRef idx="0">
              <a:schemeClr val="accent1"/>
            </a:fillRef>
            <a:effectRef idx="0">
              <a:schemeClr val="accent1"/>
            </a:effectRef>
            <a:fontRef idx="minor">
              <a:schemeClr val="tx1"/>
            </a:fontRef>
          </p:style>
        </p:cxnSp>
        <p:cxnSp>
          <p:nvCxnSpPr>
            <p:cNvPr id="35" name="34 Conector recto de flecha"/>
            <p:cNvCxnSpPr/>
            <p:nvPr/>
          </p:nvCxnSpPr>
          <p:spPr>
            <a:xfrm flipV="1">
              <a:off x="5075180" y="4149397"/>
              <a:ext cx="285752" cy="44450"/>
            </a:xfrm>
            <a:prstGeom prst="straightConnector1">
              <a:avLst/>
            </a:prstGeom>
            <a:ln w="9525">
              <a:tailEnd type="arrow"/>
            </a:ln>
          </p:spPr>
          <p:style>
            <a:lnRef idx="1">
              <a:schemeClr val="accent1"/>
            </a:lnRef>
            <a:fillRef idx="0">
              <a:schemeClr val="accent1"/>
            </a:fillRef>
            <a:effectRef idx="0">
              <a:schemeClr val="accent1"/>
            </a:effectRef>
            <a:fontRef idx="minor">
              <a:schemeClr val="tx1"/>
            </a:fontRef>
          </p:style>
        </p:cxnSp>
        <p:cxnSp>
          <p:nvCxnSpPr>
            <p:cNvPr id="36" name="35 Conector recto de flecha"/>
            <p:cNvCxnSpPr/>
            <p:nvPr/>
          </p:nvCxnSpPr>
          <p:spPr>
            <a:xfrm rot="16200000" flipV="1">
              <a:off x="4907686" y="4031833"/>
              <a:ext cx="187327" cy="142876"/>
            </a:xfrm>
            <a:prstGeom prst="straightConnector1">
              <a:avLst/>
            </a:prstGeom>
            <a:ln w="9525">
              <a:tailEnd type="arrow"/>
            </a:ln>
          </p:spPr>
          <p:style>
            <a:lnRef idx="1">
              <a:schemeClr val="accent1"/>
            </a:lnRef>
            <a:fillRef idx="0">
              <a:schemeClr val="accent1"/>
            </a:fillRef>
            <a:effectRef idx="0">
              <a:schemeClr val="accent1"/>
            </a:effectRef>
            <a:fontRef idx="minor">
              <a:schemeClr val="tx1"/>
            </a:fontRef>
          </p:style>
        </p:cxnSp>
        <p:cxnSp>
          <p:nvCxnSpPr>
            <p:cNvPr id="37" name="36 Conector recto de flecha"/>
            <p:cNvCxnSpPr/>
            <p:nvPr/>
          </p:nvCxnSpPr>
          <p:spPr>
            <a:xfrm rot="16200000" flipV="1">
              <a:off x="4959804" y="4051440"/>
              <a:ext cx="254002" cy="28575"/>
            </a:xfrm>
            <a:prstGeom prst="straightConnector1">
              <a:avLst/>
            </a:prstGeom>
            <a:ln w="9525">
              <a:tailEnd type="arrow"/>
            </a:ln>
          </p:spPr>
          <p:style>
            <a:lnRef idx="1">
              <a:schemeClr val="accent1"/>
            </a:lnRef>
            <a:fillRef idx="0">
              <a:schemeClr val="accent1"/>
            </a:fillRef>
            <a:effectRef idx="0">
              <a:schemeClr val="accent1"/>
            </a:effectRef>
            <a:fontRef idx="minor">
              <a:schemeClr val="tx1"/>
            </a:fontRef>
          </p:style>
        </p:cxnSp>
        <p:cxnSp>
          <p:nvCxnSpPr>
            <p:cNvPr id="38" name="37 Conector recto de flecha"/>
            <p:cNvCxnSpPr/>
            <p:nvPr/>
          </p:nvCxnSpPr>
          <p:spPr>
            <a:xfrm rot="5400000" flipH="1" flipV="1">
              <a:off x="5066737" y="4047494"/>
              <a:ext cx="182564" cy="114301"/>
            </a:xfrm>
            <a:prstGeom prst="straightConnector1">
              <a:avLst/>
            </a:prstGeom>
            <a:ln w="9525">
              <a:tailEnd type="arrow"/>
            </a:ln>
          </p:spPr>
          <p:style>
            <a:lnRef idx="1">
              <a:schemeClr val="accent1"/>
            </a:lnRef>
            <a:fillRef idx="0">
              <a:schemeClr val="accent1"/>
            </a:fillRef>
            <a:effectRef idx="0">
              <a:schemeClr val="accent1"/>
            </a:effectRef>
            <a:fontRef idx="minor">
              <a:schemeClr val="tx1"/>
            </a:fontRef>
          </p:style>
        </p:cxnSp>
      </p:grpSp>
      <p:grpSp>
        <p:nvGrpSpPr>
          <p:cNvPr id="5" name="71 Grupo"/>
          <p:cNvGrpSpPr>
            <a:grpSpLocks/>
          </p:cNvGrpSpPr>
          <p:nvPr/>
        </p:nvGrpSpPr>
        <p:grpSpPr bwMode="auto">
          <a:xfrm>
            <a:off x="333375" y="4010025"/>
            <a:ext cx="1965325" cy="490538"/>
            <a:chOff x="3286116" y="4071942"/>
            <a:chExt cx="1965603" cy="491313"/>
          </a:xfrm>
        </p:grpSpPr>
        <p:sp>
          <p:nvSpPr>
            <p:cNvPr id="104485" name="61 CuadroTexto"/>
            <p:cNvSpPr txBox="1">
              <a:spLocks noChangeArrowheads="1"/>
            </p:cNvSpPr>
            <p:nvPr/>
          </p:nvSpPr>
          <p:spPr bwMode="auto">
            <a:xfrm>
              <a:off x="3286116" y="4286256"/>
              <a:ext cx="1965603" cy="276999"/>
            </a:xfrm>
            <a:prstGeom prst="rect">
              <a:avLst/>
            </a:prstGeom>
            <a:noFill/>
            <a:ln w="9525">
              <a:noFill/>
              <a:miter lim="800000"/>
              <a:headEnd/>
              <a:tailEnd/>
            </a:ln>
          </p:spPr>
          <p:txBody>
            <a:bodyPr wrap="none">
              <a:spAutoFit/>
            </a:bodyPr>
            <a:lstStyle/>
            <a:p>
              <a:r>
                <a:rPr lang="pl-PL" sz="1200">
                  <a:solidFill>
                    <a:schemeClr val="bg1"/>
                  </a:solidFill>
                </a:rPr>
                <a:t>Reflection  and absorption</a:t>
              </a:r>
            </a:p>
          </p:txBody>
        </p:sp>
        <p:cxnSp>
          <p:nvCxnSpPr>
            <p:cNvPr id="41" name="40 Conector recto"/>
            <p:cNvCxnSpPr/>
            <p:nvPr/>
          </p:nvCxnSpPr>
          <p:spPr>
            <a:xfrm rot="5400000" flipH="1" flipV="1">
              <a:off x="3428806" y="4072148"/>
              <a:ext cx="286201" cy="285790"/>
            </a:xfrm>
            <a:prstGeom prst="line">
              <a:avLst/>
            </a:prstGeom>
            <a:ln>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104487" name="68 CuadroTexto"/>
          <p:cNvSpPr txBox="1">
            <a:spLocks noChangeArrowheads="1"/>
          </p:cNvSpPr>
          <p:nvPr/>
        </p:nvSpPr>
        <p:spPr bwMode="auto">
          <a:xfrm>
            <a:off x="1928813" y="1416050"/>
            <a:ext cx="1158875" cy="369888"/>
          </a:xfrm>
          <a:prstGeom prst="rect">
            <a:avLst/>
          </a:prstGeom>
          <a:noFill/>
          <a:ln w="9525">
            <a:noFill/>
            <a:miter lim="800000"/>
            <a:headEnd/>
            <a:tailEnd/>
          </a:ln>
        </p:spPr>
        <p:txBody>
          <a:bodyPr wrap="none">
            <a:spAutoFit/>
          </a:bodyPr>
          <a:lstStyle/>
          <a:p>
            <a:r>
              <a:rPr lang="pl-PL" sz="1800"/>
              <a:t>Radiation</a:t>
            </a:r>
          </a:p>
        </p:txBody>
      </p:sp>
      <p:sp>
        <p:nvSpPr>
          <p:cNvPr id="104491" name="Rectangle 2"/>
          <p:cNvSpPr>
            <a:spLocks noChangeArrowheads="1"/>
          </p:cNvSpPr>
          <p:nvPr/>
        </p:nvSpPr>
        <p:spPr bwMode="auto">
          <a:xfrm>
            <a:off x="1692275" y="476250"/>
            <a:ext cx="6264275" cy="576263"/>
          </a:xfrm>
          <a:prstGeom prst="rect">
            <a:avLst/>
          </a:prstGeom>
          <a:noFill/>
          <a:ln w="9525">
            <a:noFill/>
            <a:miter lim="800000"/>
            <a:headEnd/>
            <a:tailEnd/>
          </a:ln>
        </p:spPr>
        <p:txBody>
          <a:bodyPr anchor="ctr"/>
          <a:lstStyle/>
          <a:p>
            <a:pPr algn="ctr"/>
            <a:r>
              <a:rPr lang="pl-PL" b="1">
                <a:solidFill>
                  <a:schemeClr val="tx2"/>
                </a:solidFill>
                <a:latin typeface="Verdana" pitchFamily="34" charset="0"/>
              </a:rPr>
              <a:t>Historical introduction to quantum mechanics</a:t>
            </a:r>
          </a:p>
        </p:txBody>
      </p:sp>
      <p:sp>
        <p:nvSpPr>
          <p:cNvPr id="104492" name="Text Box 20"/>
          <p:cNvSpPr txBox="1">
            <a:spLocks noChangeArrowheads="1"/>
          </p:cNvSpPr>
          <p:nvPr/>
        </p:nvSpPr>
        <p:spPr bwMode="auto">
          <a:xfrm>
            <a:off x="3492500" y="1484313"/>
            <a:ext cx="5256213" cy="1917700"/>
          </a:xfrm>
          <a:prstGeom prst="rect">
            <a:avLst/>
          </a:prstGeom>
          <a:noFill/>
          <a:ln w="9525">
            <a:noFill/>
            <a:miter lim="800000"/>
            <a:headEnd/>
            <a:tailEnd/>
          </a:ln>
        </p:spPr>
        <p:txBody>
          <a:bodyPr>
            <a:spAutoFit/>
          </a:bodyPr>
          <a:lstStyle/>
          <a:p>
            <a:r>
              <a:rPr lang="en-US" sz="2400">
                <a:latin typeface="Times New Roman" pitchFamily="18" charset="0"/>
              </a:rPr>
              <a:t>A small hole cut into a cavity is the most popular and realistic example</a:t>
            </a:r>
            <a:r>
              <a:rPr lang="pl-PL" sz="2400">
                <a:latin typeface="Times New Roman" pitchFamily="18" charset="0"/>
              </a:rPr>
              <a:t> of the blackbody</a:t>
            </a:r>
            <a:r>
              <a:rPr lang="en-US" sz="2400">
                <a:latin typeface="Times New Roman" pitchFamily="18" charset="0"/>
              </a:rPr>
              <a:t>.</a:t>
            </a:r>
          </a:p>
          <a:p>
            <a:r>
              <a:rPr lang="en-US" sz="2400">
                <a:latin typeface="Times New Roman" pitchFamily="18" charset="0"/>
                <a:sym typeface="Symbol" pitchFamily="18" charset="2"/>
              </a:rPr>
              <a:t></a:t>
            </a:r>
            <a:r>
              <a:rPr lang="pl-PL" sz="2400">
                <a:latin typeface="Times New Roman" pitchFamily="18" charset="0"/>
                <a:sym typeface="Symbol" pitchFamily="18" charset="2"/>
              </a:rPr>
              <a:t>   </a:t>
            </a:r>
            <a:r>
              <a:rPr lang="en-US" sz="2400">
                <a:latin typeface="Times New Roman" pitchFamily="18" charset="0"/>
              </a:rPr>
              <a:t>None of the incident radiation escapes</a:t>
            </a:r>
          </a:p>
        </p:txBody>
      </p:sp>
      <p:sp>
        <p:nvSpPr>
          <p:cNvPr id="108565" name="Text Box 21"/>
          <p:cNvSpPr txBox="1">
            <a:spLocks noChangeArrowheads="1"/>
          </p:cNvSpPr>
          <p:nvPr/>
        </p:nvSpPr>
        <p:spPr bwMode="auto">
          <a:xfrm>
            <a:off x="3924300" y="3500438"/>
            <a:ext cx="4386263" cy="457200"/>
          </a:xfrm>
          <a:prstGeom prst="rect">
            <a:avLst/>
          </a:prstGeom>
          <a:noFill/>
          <a:ln w="9525">
            <a:noFill/>
            <a:miter lim="800000"/>
            <a:headEnd/>
            <a:tailEnd/>
          </a:ln>
          <a:effectLst/>
        </p:spPr>
        <p:txBody>
          <a:bodyPr wrap="none">
            <a:spAutoFit/>
          </a:bodyPr>
          <a:lstStyle/>
          <a:p>
            <a:pPr>
              <a:defRPr/>
            </a:pPr>
            <a:r>
              <a:rPr lang="en-US" sz="2400" b="1">
                <a:solidFill>
                  <a:srgbClr val="FF3300"/>
                </a:solidFill>
                <a:effectLst>
                  <a:outerShdw blurRad="38100" dist="38100" dir="2700000" algn="tl">
                    <a:srgbClr val="C0C0C0"/>
                  </a:outerShdw>
                </a:effectLst>
                <a:latin typeface="Times New Roman" pitchFamily="18" charset="0"/>
              </a:rPr>
              <a:t>What happens to this radiation?</a:t>
            </a:r>
          </a:p>
        </p:txBody>
      </p:sp>
      <p:sp>
        <p:nvSpPr>
          <p:cNvPr id="104494" name="Text Box 17"/>
          <p:cNvSpPr txBox="1">
            <a:spLocks noChangeArrowheads="1"/>
          </p:cNvSpPr>
          <p:nvPr/>
        </p:nvSpPr>
        <p:spPr bwMode="auto">
          <a:xfrm>
            <a:off x="3203575" y="4076700"/>
            <a:ext cx="5614988" cy="823913"/>
          </a:xfrm>
          <a:prstGeom prst="rect">
            <a:avLst/>
          </a:prstGeom>
          <a:noFill/>
          <a:ln w="9525">
            <a:noFill/>
            <a:miter lim="800000"/>
            <a:headEnd/>
            <a:tailEnd/>
          </a:ln>
        </p:spPr>
        <p:txBody>
          <a:bodyPr>
            <a:spAutoFit/>
          </a:bodyPr>
          <a:lstStyle/>
          <a:p>
            <a:pPr>
              <a:spcBef>
                <a:spcPct val="50000"/>
              </a:spcBef>
            </a:pPr>
            <a:r>
              <a:rPr lang="en-US" sz="2000" b="1"/>
              <a:t>Blackbody radiation</a:t>
            </a:r>
            <a:r>
              <a:rPr lang="en-US" sz="2000"/>
              <a:t> is totally absorbed within the blackbody</a:t>
            </a:r>
            <a:r>
              <a:rPr lang="pl-PL"/>
              <a:t> </a:t>
            </a:r>
          </a:p>
        </p:txBody>
      </p:sp>
      <p:sp>
        <p:nvSpPr>
          <p:cNvPr id="104495" name="Text Box 15"/>
          <p:cNvSpPr txBox="1">
            <a:spLocks noChangeArrowheads="1"/>
          </p:cNvSpPr>
          <p:nvPr/>
        </p:nvSpPr>
        <p:spPr bwMode="auto">
          <a:xfrm>
            <a:off x="971550" y="4797425"/>
            <a:ext cx="5327650" cy="366713"/>
          </a:xfrm>
          <a:prstGeom prst="rect">
            <a:avLst/>
          </a:prstGeom>
          <a:noFill/>
          <a:ln w="9525">
            <a:noFill/>
            <a:miter lim="800000"/>
            <a:headEnd/>
            <a:tailEnd/>
          </a:ln>
        </p:spPr>
        <p:txBody>
          <a:bodyPr>
            <a:spAutoFit/>
          </a:bodyPr>
          <a:lstStyle/>
          <a:p>
            <a:pPr>
              <a:spcBef>
                <a:spcPct val="50000"/>
              </a:spcBef>
            </a:pPr>
            <a:r>
              <a:rPr lang="en-US" sz="1800" b="1">
                <a:latin typeface="Verdana" pitchFamily="34" charset="0"/>
              </a:rPr>
              <a:t>Blackbody</a:t>
            </a:r>
            <a:r>
              <a:rPr lang="en-US" sz="1800">
                <a:latin typeface="Verdana" pitchFamily="34" charset="0"/>
              </a:rPr>
              <a:t> = a perfect absorber</a:t>
            </a:r>
            <a:r>
              <a:rPr lang="pl-PL" sz="1800">
                <a:latin typeface="Verdana" pitchFamily="34" charset="0"/>
              </a:rPr>
              <a:t> </a:t>
            </a:r>
          </a:p>
        </p:txBody>
      </p:sp>
      <p:graphicFrame>
        <p:nvGraphicFramePr>
          <p:cNvPr id="104496" name="Object 16"/>
          <p:cNvGraphicFramePr>
            <a:graphicFrameLocks noChangeAspect="1"/>
          </p:cNvGraphicFramePr>
          <p:nvPr/>
        </p:nvGraphicFramePr>
        <p:xfrm>
          <a:off x="5219700" y="4724400"/>
          <a:ext cx="863600" cy="500063"/>
        </p:xfrm>
        <a:graphic>
          <a:graphicData uri="http://schemas.openxmlformats.org/presentationml/2006/ole">
            <p:oleObj spid="_x0000_s104496" name="Równanie" r:id="rId4" imgW="393480" imgH="228600" progId="Equation.3">
              <p:embed/>
            </p:oleObj>
          </a:graphicData>
        </a:graphic>
      </p:graphicFrame>
      <p:graphicFrame>
        <p:nvGraphicFramePr>
          <p:cNvPr id="104497" name="Object 8"/>
          <p:cNvGraphicFramePr>
            <a:graphicFrameLocks noChangeAspect="1"/>
          </p:cNvGraphicFramePr>
          <p:nvPr/>
        </p:nvGraphicFramePr>
        <p:xfrm>
          <a:off x="3563938" y="5229225"/>
          <a:ext cx="2138362" cy="609600"/>
        </p:xfrm>
        <a:graphic>
          <a:graphicData uri="http://schemas.openxmlformats.org/presentationml/2006/ole">
            <p:oleObj spid="_x0000_s104497" name="Równanie" r:id="rId5" imgW="799920" imgH="228600" progId="Equation.3">
              <p:embed/>
            </p:oleObj>
          </a:graphicData>
        </a:graphic>
      </p:graphicFrame>
      <p:sp>
        <p:nvSpPr>
          <p:cNvPr id="104498" name="Rectangle 23"/>
          <p:cNvSpPr>
            <a:spLocks noChangeArrowheads="1"/>
          </p:cNvSpPr>
          <p:nvPr/>
        </p:nvSpPr>
        <p:spPr bwMode="auto">
          <a:xfrm>
            <a:off x="3348038" y="5229225"/>
            <a:ext cx="2592387" cy="649288"/>
          </a:xfrm>
          <a:prstGeom prst="rect">
            <a:avLst/>
          </a:prstGeom>
          <a:noFill/>
          <a:ln w="9525">
            <a:solidFill>
              <a:srgbClr val="FF0000"/>
            </a:solidFill>
            <a:miter lim="800000"/>
            <a:headEnd/>
            <a:tailEnd/>
          </a:ln>
        </p:spPr>
        <p:txBody>
          <a:bodyPr wrap="none" anchor="ctr"/>
          <a:lstStyle/>
          <a:p>
            <a:endParaRPr lang="en-US"/>
          </a:p>
        </p:txBody>
      </p:sp>
      <p:sp>
        <p:nvSpPr>
          <p:cNvPr id="104499" name="Text Box 22"/>
          <p:cNvSpPr txBox="1">
            <a:spLocks noChangeArrowheads="1"/>
          </p:cNvSpPr>
          <p:nvPr/>
        </p:nvSpPr>
        <p:spPr bwMode="auto">
          <a:xfrm>
            <a:off x="323850" y="5876925"/>
            <a:ext cx="8642350" cy="762000"/>
          </a:xfrm>
          <a:prstGeom prst="rect">
            <a:avLst/>
          </a:prstGeom>
          <a:noFill/>
          <a:ln w="9525">
            <a:noFill/>
            <a:miter lim="800000"/>
            <a:headEnd/>
            <a:tailEnd/>
          </a:ln>
        </p:spPr>
        <p:txBody>
          <a:bodyPr>
            <a:spAutoFit/>
          </a:bodyPr>
          <a:lstStyle/>
          <a:p>
            <a:pPr algn="just">
              <a:spcBef>
                <a:spcPct val="50000"/>
              </a:spcBef>
            </a:pPr>
            <a:r>
              <a:rPr lang="en-US" sz="2200"/>
              <a:t>Energy density emitted by the blackbody is only the function of wavelength and temperature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downLeft)">
                                      <p:cBhvr>
                                        <p:cTn id="7" dur="500"/>
                                        <p:tgtEl>
                                          <p:spTgt spid="11"/>
                                        </p:tgtEl>
                                      </p:cBhvr>
                                    </p:animEffect>
                                  </p:childTnLst>
                                </p:cTn>
                              </p:par>
                            </p:childTnLst>
                          </p:cTn>
                        </p:par>
                        <p:par>
                          <p:cTn id="8" fill="hold">
                            <p:stCondLst>
                              <p:cond delay="500"/>
                            </p:stCondLst>
                            <p:childTnLst>
                              <p:par>
                                <p:cTn id="9" presetID="18" presetClass="entr" presetSubtype="9"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strips(upLeft)">
                                      <p:cBhvr>
                                        <p:cTn id="11" dur="500"/>
                                        <p:tgtEl>
                                          <p:spTgt spid="16"/>
                                        </p:tgtEl>
                                      </p:cBhvr>
                                    </p:animEffect>
                                  </p:childTnLst>
                                </p:cTn>
                              </p:par>
                              <p:par>
                                <p:cTn id="12" presetID="18" presetClass="entr" presetSubtype="12" fill="hold"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strips(downLeft)">
                                      <p:cBhvr>
                                        <p:cTn id="14" dur="500"/>
                                        <p:tgtEl>
                                          <p:spTgt spid="17"/>
                                        </p:tgtEl>
                                      </p:cBhvr>
                                    </p:animEffect>
                                  </p:childTnLst>
                                </p:cTn>
                              </p:par>
                              <p:par>
                                <p:cTn id="15" presetID="18" presetClass="entr" presetSubtype="12"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strips(downLeft)">
                                      <p:cBhvr>
                                        <p:cTn id="17" dur="500"/>
                                        <p:tgtEl>
                                          <p:spTgt spid="20"/>
                                        </p:tgtEl>
                                      </p:cBhvr>
                                    </p:animEffect>
                                  </p:childTnLst>
                                </p:cTn>
                              </p:par>
                              <p:par>
                                <p:cTn id="18" presetID="18" presetClass="entr" presetSubtype="12"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strips(downLeft)">
                                      <p:cBhvr>
                                        <p:cTn id="20" dur="500"/>
                                        <p:tgtEl>
                                          <p:spTgt spid="19"/>
                                        </p:tgtEl>
                                      </p:cBhvr>
                                    </p:animEffect>
                                  </p:childTnLst>
                                </p:cTn>
                              </p:par>
                              <p:par>
                                <p:cTn id="21" presetID="18" presetClass="entr" presetSubtype="12"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strips(downLeft)">
                                      <p:cBhvr>
                                        <p:cTn id="23" dur="500"/>
                                        <p:tgtEl>
                                          <p:spTgt spid="18"/>
                                        </p:tgtEl>
                                      </p:cBhvr>
                                    </p:animEffect>
                                  </p:childTnLst>
                                </p:cTn>
                              </p:par>
                            </p:childTnLst>
                          </p:cTn>
                        </p:par>
                        <p:par>
                          <p:cTn id="24" fill="hold">
                            <p:stCondLst>
                              <p:cond delay="1000"/>
                            </p:stCondLst>
                            <p:childTnLst>
                              <p:par>
                                <p:cTn id="25" presetID="18" presetClass="entr" presetSubtype="9"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strips(upLeft)">
                                      <p:cBhvr>
                                        <p:cTn id="27" dur="500"/>
                                        <p:tgtEl>
                                          <p:spTgt spid="12"/>
                                        </p:tgtEl>
                                      </p:cBhvr>
                                    </p:animEffect>
                                  </p:childTnLst>
                                </p:cTn>
                              </p:par>
                              <p:par>
                                <p:cTn id="28" presetID="18" presetClass="entr" presetSubtype="12"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strips(downLeft)">
                                      <p:cBhvr>
                                        <p:cTn id="30" dur="500"/>
                                        <p:tgtEl>
                                          <p:spTgt spid="4"/>
                                        </p:tgtEl>
                                      </p:cBhvr>
                                    </p:animEffect>
                                  </p:childTnLst>
                                </p:cTn>
                              </p:par>
                            </p:childTnLst>
                          </p:cTn>
                        </p:par>
                        <p:par>
                          <p:cTn id="31" fill="hold">
                            <p:stCondLst>
                              <p:cond delay="1500"/>
                            </p:stCondLst>
                            <p:childTnLst>
                              <p:par>
                                <p:cTn id="32" presetID="18" presetClass="entr" presetSubtype="12" fill="hold"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strips(downLeft)">
                                      <p:cBhvr>
                                        <p:cTn id="34" dur="500"/>
                                        <p:tgtEl>
                                          <p:spTgt spid="13"/>
                                        </p:tgtEl>
                                      </p:cBhvr>
                                    </p:animEffect>
                                  </p:childTnLst>
                                </p:cTn>
                              </p:par>
                            </p:childTnLst>
                          </p:cTn>
                        </p:par>
                        <p:par>
                          <p:cTn id="35" fill="hold">
                            <p:stCondLst>
                              <p:cond delay="2000"/>
                            </p:stCondLst>
                            <p:childTnLst>
                              <p:par>
                                <p:cTn id="36" presetID="18" presetClass="entr" presetSubtype="12" fill="hold" nodeType="after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strips(downLeft)">
                                      <p:cBhvr>
                                        <p:cTn id="38" dur="500"/>
                                        <p:tgtEl>
                                          <p:spTgt spid="3"/>
                                        </p:tgtEl>
                                      </p:cBhvr>
                                    </p:animEffect>
                                  </p:childTnLst>
                                </p:cTn>
                              </p:par>
                            </p:childTnLst>
                          </p:cTn>
                        </p:par>
                        <p:par>
                          <p:cTn id="39" fill="hold">
                            <p:stCondLst>
                              <p:cond delay="2500"/>
                            </p:stCondLst>
                            <p:childTnLst>
                              <p:par>
                                <p:cTn id="40" presetID="18" presetClass="entr" presetSubtype="12"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strips(downLeft)">
                                      <p:cBhvr>
                                        <p:cTn id="42" dur="500"/>
                                        <p:tgtEl>
                                          <p:spTgt spid="14"/>
                                        </p:tgtEl>
                                      </p:cBhvr>
                                    </p:animEffect>
                                  </p:childTnLst>
                                </p:cTn>
                              </p:par>
                            </p:childTnLst>
                          </p:cTn>
                        </p:par>
                        <p:par>
                          <p:cTn id="43" fill="hold">
                            <p:stCondLst>
                              <p:cond delay="3000"/>
                            </p:stCondLst>
                            <p:childTnLst>
                              <p:par>
                                <p:cTn id="44" presetID="18" presetClass="entr" presetSubtype="3"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strips(upRight)">
                                      <p:cBhvr>
                                        <p:cTn id="46" dur="500"/>
                                        <p:tgtEl>
                                          <p:spTgt spid="2"/>
                                        </p:tgtEl>
                                      </p:cBhvr>
                                    </p:animEffect>
                                  </p:childTnLst>
                                </p:cTn>
                              </p:par>
                            </p:childTnLst>
                          </p:cTn>
                        </p:par>
                        <p:par>
                          <p:cTn id="47" fill="hold">
                            <p:stCondLst>
                              <p:cond delay="3500"/>
                            </p:stCondLst>
                            <p:childTnLst>
                              <p:par>
                                <p:cTn id="48" presetID="18" presetClass="entr" presetSubtype="6" fill="hold"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strips(downRight)">
                                      <p:cBhvr>
                                        <p:cTn id="50" dur="500"/>
                                        <p:tgtEl>
                                          <p:spTgt spid="15"/>
                                        </p:tgtEl>
                                      </p:cBhvr>
                                    </p:animEffect>
                                  </p:childTnLst>
                                </p:cTn>
                              </p:par>
                            </p:childTnLst>
                          </p:cTn>
                        </p:par>
                        <p:par>
                          <p:cTn id="51" fill="hold">
                            <p:stCondLst>
                              <p:cond delay="4000"/>
                            </p:stCondLst>
                            <p:childTnLst>
                              <p:par>
                                <p:cTn id="52" presetID="3" presetClass="entr" presetSubtype="10" fill="hold" nodeType="after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blinds(horizontal)">
                                      <p:cBhvr>
                                        <p:cTn id="54" dur="500"/>
                                        <p:tgtEl>
                                          <p:spTgt spid="5"/>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0449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0449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04496"/>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10449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0449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044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94" grpId="0"/>
      <p:bldP spid="104495" grpId="0"/>
      <p:bldP spid="104498" grpId="0" animBg="1"/>
      <p:bldP spid="10449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ymbol zastępczy stopki 2"/>
          <p:cNvSpPr>
            <a:spLocks noGrp="1"/>
          </p:cNvSpPr>
          <p:nvPr>
            <p:ph type="ftr" sz="quarter" idx="10"/>
          </p:nvPr>
        </p:nvSpPr>
        <p:spPr/>
        <p:txBody>
          <a:bodyPr/>
          <a:lstStyle/>
          <a:p>
            <a:r>
              <a:rPr lang="en-US" smtClean="0"/>
              <a:t>Modern Physics, summer 2012</a:t>
            </a:r>
            <a:endParaRPr lang="en-US"/>
          </a:p>
        </p:txBody>
      </p:sp>
      <p:sp>
        <p:nvSpPr>
          <p:cNvPr id="109573" name="1 Rectángulo"/>
          <p:cNvSpPr>
            <a:spLocks noChangeArrowheads="1"/>
          </p:cNvSpPr>
          <p:nvPr/>
        </p:nvSpPr>
        <p:spPr bwMode="auto">
          <a:xfrm>
            <a:off x="1547813" y="3933825"/>
            <a:ext cx="5929312" cy="549275"/>
          </a:xfrm>
          <a:prstGeom prst="rect">
            <a:avLst/>
          </a:prstGeom>
          <a:noFill/>
          <a:ln w="9525">
            <a:noFill/>
            <a:miter lim="800000"/>
            <a:headEnd/>
            <a:tailEnd/>
          </a:ln>
        </p:spPr>
        <p:txBody>
          <a:bodyPr>
            <a:spAutoFit/>
          </a:bodyPr>
          <a:lstStyle/>
          <a:p>
            <a:pPr algn="just"/>
            <a:r>
              <a:rPr lang="en-US" sz="1200">
                <a:latin typeface="Calibri" pitchFamily="34" charset="0"/>
              </a:rPr>
              <a:t>Electrical, Computer, &amp; Systems Engineering of Rensselear. </a:t>
            </a:r>
            <a:r>
              <a:rPr lang="en-US" sz="1200" i="1">
                <a:latin typeface="Calibri" pitchFamily="34" charset="0"/>
              </a:rPr>
              <a:t>§18: Planckian sources and color temperature </a:t>
            </a:r>
            <a:r>
              <a:rPr lang="pl-PL" sz="1200">
                <a:latin typeface="Calibri" pitchFamily="34" charset="0"/>
              </a:rPr>
              <a:t> </a:t>
            </a:r>
            <a:r>
              <a:rPr lang="en-US" sz="1200" u="sng">
                <a:latin typeface="Calibri" pitchFamily="34" charset="0"/>
                <a:hlinkClick r:id="rId4"/>
              </a:rPr>
              <a:t>http://www.ecse.rpi.edu </a:t>
            </a:r>
            <a:r>
              <a:rPr lang="en-US" sz="1200">
                <a:latin typeface="Calibri" pitchFamily="34" charset="0"/>
              </a:rPr>
              <a:t>(July 27, 2007).</a:t>
            </a:r>
            <a:r>
              <a:rPr lang="en-US" sz="1800">
                <a:latin typeface="Calibri" pitchFamily="34" charset="0"/>
              </a:rPr>
              <a:t> </a:t>
            </a:r>
            <a:endParaRPr lang="pl-PL" sz="1800"/>
          </a:p>
        </p:txBody>
      </p:sp>
      <p:sp>
        <p:nvSpPr>
          <p:cNvPr id="109574" name="Rectangle 2"/>
          <p:cNvSpPr>
            <a:spLocks noChangeArrowheads="1"/>
          </p:cNvSpPr>
          <p:nvPr/>
        </p:nvSpPr>
        <p:spPr bwMode="auto">
          <a:xfrm>
            <a:off x="1692275" y="476250"/>
            <a:ext cx="6264275" cy="576263"/>
          </a:xfrm>
          <a:prstGeom prst="rect">
            <a:avLst/>
          </a:prstGeom>
          <a:noFill/>
          <a:ln w="9525">
            <a:noFill/>
            <a:miter lim="800000"/>
            <a:headEnd/>
            <a:tailEnd/>
          </a:ln>
        </p:spPr>
        <p:txBody>
          <a:bodyPr anchor="ctr"/>
          <a:lstStyle/>
          <a:p>
            <a:pPr algn="ctr"/>
            <a:r>
              <a:rPr lang="pl-PL" b="1">
                <a:solidFill>
                  <a:schemeClr val="tx2"/>
                </a:solidFill>
              </a:rPr>
              <a:t>Blackbody radiation</a:t>
            </a:r>
          </a:p>
        </p:txBody>
      </p:sp>
      <p:sp>
        <p:nvSpPr>
          <p:cNvPr id="109575" name="1 Rectángulo"/>
          <p:cNvSpPr>
            <a:spLocks noChangeArrowheads="1"/>
          </p:cNvSpPr>
          <p:nvPr/>
        </p:nvSpPr>
        <p:spPr bwMode="auto">
          <a:xfrm>
            <a:off x="755650" y="5984875"/>
            <a:ext cx="7993063" cy="396875"/>
          </a:xfrm>
          <a:prstGeom prst="rect">
            <a:avLst/>
          </a:prstGeom>
          <a:noFill/>
          <a:ln w="9525">
            <a:noFill/>
            <a:miter lim="800000"/>
            <a:headEnd/>
            <a:tailEnd/>
          </a:ln>
        </p:spPr>
        <p:txBody>
          <a:bodyPr>
            <a:spAutoFit/>
          </a:bodyPr>
          <a:lstStyle/>
          <a:p>
            <a:pPr algn="just"/>
            <a:r>
              <a:rPr lang="pl-PL" sz="2000" b="1"/>
              <a:t>Experimental curve difficult to describe theoretically</a:t>
            </a:r>
          </a:p>
        </p:txBody>
      </p:sp>
      <p:sp>
        <p:nvSpPr>
          <p:cNvPr id="109576" name="Rectangle 8"/>
          <p:cNvSpPr>
            <a:spLocks noChangeArrowheads="1"/>
          </p:cNvSpPr>
          <p:nvPr/>
        </p:nvSpPr>
        <p:spPr bwMode="auto">
          <a:xfrm>
            <a:off x="2700338" y="4579938"/>
            <a:ext cx="3744912" cy="720725"/>
          </a:xfrm>
          <a:prstGeom prst="rect">
            <a:avLst/>
          </a:prstGeom>
          <a:noFill/>
          <a:ln w="9525">
            <a:solidFill>
              <a:srgbClr val="FF0000"/>
            </a:solidFill>
            <a:miter lim="800000"/>
            <a:headEnd/>
            <a:tailEnd/>
          </a:ln>
          <a:effectLst/>
        </p:spPr>
        <p:txBody>
          <a:bodyPr wrap="none" anchor="ctr"/>
          <a:lstStyle/>
          <a:p>
            <a:endParaRPr lang="pl-PL"/>
          </a:p>
        </p:txBody>
      </p:sp>
      <p:graphicFrame>
        <p:nvGraphicFramePr>
          <p:cNvPr id="109577" name="Object 9"/>
          <p:cNvGraphicFramePr>
            <a:graphicFrameLocks noChangeAspect="1"/>
          </p:cNvGraphicFramePr>
          <p:nvPr>
            <p:ph/>
          </p:nvPr>
        </p:nvGraphicFramePr>
        <p:xfrm>
          <a:off x="3276600" y="4700588"/>
          <a:ext cx="2592388" cy="457200"/>
        </p:xfrm>
        <a:graphic>
          <a:graphicData uri="http://schemas.openxmlformats.org/presentationml/2006/ole">
            <p:oleObj spid="_x0000_s109577" name="Równanie" r:id="rId5" imgW="1371600" imgH="241200" progId="Equation.3">
              <p:embed/>
            </p:oleObj>
          </a:graphicData>
        </a:graphic>
      </p:graphicFrame>
      <p:sp>
        <p:nvSpPr>
          <p:cNvPr id="109579" name="Text Box 11"/>
          <p:cNvSpPr txBox="1">
            <a:spLocks noChangeArrowheads="1"/>
          </p:cNvSpPr>
          <p:nvPr/>
        </p:nvSpPr>
        <p:spPr bwMode="auto">
          <a:xfrm>
            <a:off x="395288" y="5445125"/>
            <a:ext cx="8424862" cy="396875"/>
          </a:xfrm>
          <a:prstGeom prst="rect">
            <a:avLst/>
          </a:prstGeom>
          <a:noFill/>
          <a:ln w="9525">
            <a:noFill/>
            <a:miter lim="800000"/>
            <a:headEnd/>
            <a:tailEnd/>
          </a:ln>
          <a:effectLst/>
        </p:spPr>
        <p:txBody>
          <a:bodyPr>
            <a:spAutoFit/>
          </a:bodyPr>
          <a:lstStyle/>
          <a:p>
            <a:pPr>
              <a:spcBef>
                <a:spcPct val="50000"/>
              </a:spcBef>
            </a:pPr>
            <a:r>
              <a:rPr lang="en-US" sz="2000">
                <a:latin typeface="Verdana" pitchFamily="34" charset="0"/>
              </a:rPr>
              <a:t>This result is known as the </a:t>
            </a:r>
            <a:r>
              <a:rPr lang="en-US" sz="2000" b="1">
                <a:latin typeface="Verdana" pitchFamily="34" charset="0"/>
              </a:rPr>
              <a:t>Wien displacement law</a:t>
            </a:r>
          </a:p>
        </p:txBody>
      </p:sp>
      <p:sp>
        <p:nvSpPr>
          <p:cNvPr id="109580" name="Rectangle 12"/>
          <p:cNvSpPr>
            <a:spLocks noChangeArrowheads="1"/>
          </p:cNvSpPr>
          <p:nvPr/>
        </p:nvSpPr>
        <p:spPr bwMode="auto">
          <a:xfrm>
            <a:off x="396875" y="1773238"/>
            <a:ext cx="2087563" cy="1616075"/>
          </a:xfrm>
          <a:prstGeom prst="rect">
            <a:avLst/>
          </a:prstGeom>
          <a:noFill/>
          <a:ln w="9525">
            <a:noFill/>
            <a:miter lim="800000"/>
            <a:headEnd/>
            <a:tailEnd/>
          </a:ln>
          <a:effectLst/>
        </p:spPr>
        <p:txBody>
          <a:bodyPr>
            <a:spAutoFit/>
          </a:bodyPr>
          <a:lstStyle/>
          <a:p>
            <a:r>
              <a:rPr lang="en-US" sz="2000"/>
              <a:t>The Sun’s surface is at about 6000 K and this gives λmax=480 nm</a:t>
            </a:r>
          </a:p>
        </p:txBody>
      </p:sp>
      <p:pic>
        <p:nvPicPr>
          <p:cNvPr id="109581" name="Picture 3" descr="C:\Users\Lukasz\Desktop\planck_black-body_radiation (1).png"/>
          <p:cNvPicPr>
            <a:picLocks noChangeAspect="1" noChangeArrowheads="1"/>
          </p:cNvPicPr>
          <p:nvPr/>
        </p:nvPicPr>
        <p:blipFill>
          <a:blip r:embed="rId6" cstate="print"/>
          <a:srcRect/>
          <a:stretch>
            <a:fillRect/>
          </a:stretch>
        </p:blipFill>
        <p:spPr bwMode="auto">
          <a:xfrm>
            <a:off x="2484438" y="1412875"/>
            <a:ext cx="4465637" cy="24463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9573"/>
                                        </p:tgtEl>
                                        <p:attrNameLst>
                                          <p:attrName>style.visibility</p:attrName>
                                        </p:attrNameLst>
                                      </p:cBhvr>
                                      <p:to>
                                        <p:strVal val="visible"/>
                                      </p:to>
                                    </p:set>
                                    <p:animEffect transition="in" filter="wipe(down)">
                                      <p:cBhvr>
                                        <p:cTn id="7" dur="500"/>
                                        <p:tgtEl>
                                          <p:spTgt spid="10957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9575"/>
                                        </p:tgtEl>
                                        <p:attrNameLst>
                                          <p:attrName>style.visibility</p:attrName>
                                        </p:attrNameLst>
                                      </p:cBhvr>
                                      <p:to>
                                        <p:strVal val="visible"/>
                                      </p:to>
                                    </p:set>
                                    <p:animEffect transition="in" filter="wipe(down)">
                                      <p:cBhvr>
                                        <p:cTn id="12" dur="500"/>
                                        <p:tgtEl>
                                          <p:spTgt spid="109575"/>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1095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957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09579"/>
                                        </p:tgtEl>
                                        <p:attrNameLst>
                                          <p:attrName>style.visibility</p:attrName>
                                        </p:attrNameLst>
                                      </p:cBhvr>
                                      <p:to>
                                        <p:strVal val="visible"/>
                                      </p:to>
                                    </p:set>
                                    <p:animEffect transition="in" filter="wipe(left)">
                                      <p:cBhvr>
                                        <p:cTn id="23" dur="500"/>
                                        <p:tgtEl>
                                          <p:spTgt spid="109579"/>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095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3" grpId="0"/>
      <p:bldP spid="109575" grpId="0"/>
      <p:bldP spid="109576" grpId="0" animBg="1"/>
      <p:bldP spid="10957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0"/>
          <p:cNvSpPr>
            <a:spLocks noGrp="1" noChangeArrowheads="1"/>
          </p:cNvSpPr>
          <p:nvPr>
            <p:ph type="ftr" sz="quarter" idx="10"/>
          </p:nvPr>
        </p:nvSpPr>
        <p:spPr>
          <a:ln/>
        </p:spPr>
        <p:txBody>
          <a:bodyPr/>
          <a:lstStyle/>
          <a:p>
            <a:r>
              <a:rPr lang="en-US" smtClean="0"/>
              <a:t>Modern Physics, summer 2012</a:t>
            </a:r>
            <a:endParaRPr lang="en-US"/>
          </a:p>
        </p:txBody>
      </p:sp>
      <p:sp>
        <p:nvSpPr>
          <p:cNvPr id="103428" name="Rectangle 2"/>
          <p:cNvSpPr>
            <a:spLocks noChangeArrowheads="1"/>
          </p:cNvSpPr>
          <p:nvPr/>
        </p:nvSpPr>
        <p:spPr bwMode="auto">
          <a:xfrm>
            <a:off x="1692275" y="476250"/>
            <a:ext cx="6264275" cy="576263"/>
          </a:xfrm>
          <a:prstGeom prst="rect">
            <a:avLst/>
          </a:prstGeom>
          <a:noFill/>
          <a:ln w="9525">
            <a:noFill/>
            <a:miter lim="800000"/>
            <a:headEnd/>
            <a:tailEnd/>
          </a:ln>
        </p:spPr>
        <p:txBody>
          <a:bodyPr anchor="ctr"/>
          <a:lstStyle/>
          <a:p>
            <a:pPr algn="ctr"/>
            <a:r>
              <a:rPr lang="pl-PL" b="1">
                <a:solidFill>
                  <a:schemeClr val="tx2"/>
                </a:solidFill>
                <a:latin typeface="Verdana" pitchFamily="34" charset="0"/>
              </a:rPr>
              <a:t>Historical introduction to quantum mechanics</a:t>
            </a:r>
          </a:p>
        </p:txBody>
      </p:sp>
      <p:pic>
        <p:nvPicPr>
          <p:cNvPr id="103429" name="Picture 5" descr="File0008"/>
          <p:cNvPicPr>
            <a:picLocks noChangeAspect="1" noChangeArrowheads="1"/>
          </p:cNvPicPr>
          <p:nvPr/>
        </p:nvPicPr>
        <p:blipFill>
          <a:blip r:embed="rId3" cstate="print">
            <a:lum bright="-2000"/>
          </a:blip>
          <a:srcRect/>
          <a:stretch>
            <a:fillRect/>
          </a:stretch>
        </p:blipFill>
        <p:spPr bwMode="auto">
          <a:xfrm>
            <a:off x="1187450" y="1844675"/>
            <a:ext cx="6983413" cy="4649788"/>
          </a:xfrm>
          <a:prstGeom prst="rect">
            <a:avLst/>
          </a:prstGeom>
          <a:noFill/>
        </p:spPr>
      </p:pic>
      <p:sp>
        <p:nvSpPr>
          <p:cNvPr id="103430" name="Text Box 6"/>
          <p:cNvSpPr txBox="1">
            <a:spLocks noChangeArrowheads="1"/>
          </p:cNvSpPr>
          <p:nvPr/>
        </p:nvSpPr>
        <p:spPr bwMode="auto">
          <a:xfrm>
            <a:off x="1258888" y="1989138"/>
            <a:ext cx="649287" cy="274637"/>
          </a:xfrm>
          <a:prstGeom prst="rect">
            <a:avLst/>
          </a:prstGeom>
          <a:solidFill>
            <a:schemeClr val="bg1"/>
          </a:solidFill>
          <a:ln w="9525">
            <a:noFill/>
            <a:miter lim="800000"/>
            <a:headEnd/>
            <a:tailEnd/>
          </a:ln>
          <a:effectLst/>
        </p:spPr>
        <p:txBody>
          <a:bodyPr>
            <a:spAutoFit/>
          </a:bodyPr>
          <a:lstStyle/>
          <a:p>
            <a:pPr>
              <a:spcBef>
                <a:spcPct val="50000"/>
              </a:spcBef>
            </a:pPr>
            <a:r>
              <a:rPr lang="pl-PL" sz="1200" b="1"/>
              <a:t>Year</a:t>
            </a:r>
          </a:p>
        </p:txBody>
      </p:sp>
      <p:sp>
        <p:nvSpPr>
          <p:cNvPr id="103431" name="Text Box 7"/>
          <p:cNvSpPr txBox="1">
            <a:spLocks noChangeArrowheads="1"/>
          </p:cNvSpPr>
          <p:nvPr/>
        </p:nvSpPr>
        <p:spPr bwMode="auto">
          <a:xfrm>
            <a:off x="2843213" y="1989138"/>
            <a:ext cx="1425575" cy="274637"/>
          </a:xfrm>
          <a:prstGeom prst="rect">
            <a:avLst/>
          </a:prstGeom>
          <a:solidFill>
            <a:schemeClr val="bg1"/>
          </a:solidFill>
          <a:ln w="9525">
            <a:noFill/>
            <a:miter lim="800000"/>
            <a:headEnd/>
            <a:tailEnd/>
          </a:ln>
          <a:effectLst/>
        </p:spPr>
        <p:txBody>
          <a:bodyPr>
            <a:spAutoFit/>
          </a:bodyPr>
          <a:lstStyle/>
          <a:p>
            <a:pPr>
              <a:spcBef>
                <a:spcPct val="50000"/>
              </a:spcBef>
            </a:pPr>
            <a:r>
              <a:rPr lang="pl-PL" sz="1200" b="1"/>
              <a:t>Author</a:t>
            </a:r>
          </a:p>
        </p:txBody>
      </p:sp>
      <p:sp>
        <p:nvSpPr>
          <p:cNvPr id="103432" name="Text Box 8"/>
          <p:cNvSpPr txBox="1">
            <a:spLocks noChangeArrowheads="1"/>
          </p:cNvSpPr>
          <p:nvPr/>
        </p:nvSpPr>
        <p:spPr bwMode="auto">
          <a:xfrm>
            <a:off x="6156325" y="1989138"/>
            <a:ext cx="1295400" cy="274637"/>
          </a:xfrm>
          <a:prstGeom prst="rect">
            <a:avLst/>
          </a:prstGeom>
          <a:solidFill>
            <a:schemeClr val="bg1"/>
          </a:solidFill>
          <a:ln w="9525">
            <a:noFill/>
            <a:miter lim="800000"/>
            <a:headEnd/>
            <a:tailEnd/>
          </a:ln>
          <a:effectLst/>
        </p:spPr>
        <p:txBody>
          <a:bodyPr>
            <a:spAutoFit/>
          </a:bodyPr>
          <a:lstStyle/>
          <a:p>
            <a:pPr>
              <a:spcBef>
                <a:spcPct val="50000"/>
              </a:spcBef>
            </a:pPr>
            <a:r>
              <a:rPr lang="pl-PL" sz="1200" b="1"/>
              <a:t>Formulae</a:t>
            </a:r>
          </a:p>
        </p:txBody>
      </p:sp>
      <p:sp>
        <p:nvSpPr>
          <p:cNvPr id="103433" name="Text Box 24"/>
          <p:cNvSpPr txBox="1">
            <a:spLocks noChangeArrowheads="1"/>
          </p:cNvSpPr>
          <p:nvPr/>
        </p:nvSpPr>
        <p:spPr bwMode="auto">
          <a:xfrm>
            <a:off x="323850" y="1412875"/>
            <a:ext cx="8351838" cy="396875"/>
          </a:xfrm>
          <a:prstGeom prst="rect">
            <a:avLst/>
          </a:prstGeom>
          <a:noFill/>
          <a:ln w="9525">
            <a:noFill/>
            <a:miter lim="800000"/>
            <a:headEnd/>
            <a:tailEnd/>
          </a:ln>
        </p:spPr>
        <p:txBody>
          <a:bodyPr>
            <a:spAutoFit/>
          </a:bodyPr>
          <a:lstStyle/>
          <a:p>
            <a:pPr>
              <a:spcBef>
                <a:spcPct val="50000"/>
              </a:spcBef>
            </a:pPr>
            <a:r>
              <a:rPr lang="en-US" sz="2000"/>
              <a:t>It took </a:t>
            </a:r>
            <a:r>
              <a:rPr lang="pl-PL" sz="2000"/>
              <a:t>a long time</a:t>
            </a:r>
            <a:r>
              <a:rPr lang="en-US" sz="2000"/>
              <a:t> to find the exact form of </a:t>
            </a:r>
            <a:r>
              <a:rPr lang="pl-PL" sz="2000"/>
              <a:t>e</a:t>
            </a:r>
            <a:r>
              <a:rPr lang="en-US" sz="2000"/>
              <a:t>(</a:t>
            </a:r>
            <a:r>
              <a:rPr lang="en-US" sz="2000">
                <a:cs typeface="Arial" charset="0"/>
              </a:rPr>
              <a:t>λ,T)!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03433"/>
                                        </p:tgtEl>
                                        <p:attrNameLst>
                                          <p:attrName>style.visibility</p:attrName>
                                        </p:attrNameLst>
                                      </p:cBhvr>
                                      <p:to>
                                        <p:strVal val="visible"/>
                                      </p:to>
                                    </p:set>
                                    <p:anim calcmode="lin" valueType="num">
                                      <p:cBhvr>
                                        <p:cTn id="7" dur="1000" fill="hold"/>
                                        <p:tgtEl>
                                          <p:spTgt spid="103433"/>
                                        </p:tgtEl>
                                        <p:attrNameLst>
                                          <p:attrName>ppt_w</p:attrName>
                                        </p:attrNameLst>
                                      </p:cBhvr>
                                      <p:tavLst>
                                        <p:tav tm="0">
                                          <p:val>
                                            <p:strVal val="#ppt_w*0.70"/>
                                          </p:val>
                                        </p:tav>
                                        <p:tav tm="100000">
                                          <p:val>
                                            <p:strVal val="#ppt_w"/>
                                          </p:val>
                                        </p:tav>
                                      </p:tavLst>
                                    </p:anim>
                                    <p:anim calcmode="lin" valueType="num">
                                      <p:cBhvr>
                                        <p:cTn id="8" dur="1000" fill="hold"/>
                                        <p:tgtEl>
                                          <p:spTgt spid="103433"/>
                                        </p:tgtEl>
                                        <p:attrNameLst>
                                          <p:attrName>ppt_h</p:attrName>
                                        </p:attrNameLst>
                                      </p:cBhvr>
                                      <p:tavLst>
                                        <p:tav tm="0">
                                          <p:val>
                                            <p:strVal val="#ppt_h"/>
                                          </p:val>
                                        </p:tav>
                                        <p:tav tm="100000">
                                          <p:val>
                                            <p:strVal val="#ppt_h"/>
                                          </p:val>
                                        </p:tav>
                                      </p:tavLst>
                                    </p:anim>
                                    <p:animEffect transition="in" filter="fade">
                                      <p:cBhvr>
                                        <p:cTn id="9" dur="1000"/>
                                        <p:tgtEl>
                                          <p:spTgt spid="1034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33" grpId="0"/>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10"/>
          <p:cNvSpPr>
            <a:spLocks noGrp="1" noChangeArrowheads="1"/>
          </p:cNvSpPr>
          <p:nvPr>
            <p:ph type="ftr" sz="quarter" idx="10"/>
          </p:nvPr>
        </p:nvSpPr>
        <p:spPr>
          <a:ln/>
        </p:spPr>
        <p:txBody>
          <a:bodyPr/>
          <a:lstStyle/>
          <a:p>
            <a:r>
              <a:rPr lang="en-US" smtClean="0"/>
              <a:t>Modern Physics, summer 2012</a:t>
            </a:r>
            <a:endParaRPr lang="en-US"/>
          </a:p>
        </p:txBody>
      </p:sp>
      <p:pic>
        <p:nvPicPr>
          <p:cNvPr id="105476" name="Picture 3" descr="C:\Users\Lukasz\Desktop\planck_black-body_radiation (1).png"/>
          <p:cNvPicPr>
            <a:picLocks noChangeAspect="1" noChangeArrowheads="1"/>
          </p:cNvPicPr>
          <p:nvPr/>
        </p:nvPicPr>
        <p:blipFill>
          <a:blip r:embed="rId3" cstate="print"/>
          <a:srcRect/>
          <a:stretch>
            <a:fillRect/>
          </a:stretch>
        </p:blipFill>
        <p:spPr bwMode="auto">
          <a:xfrm>
            <a:off x="0" y="1412875"/>
            <a:ext cx="3095625" cy="1697038"/>
          </a:xfrm>
          <a:prstGeom prst="rect">
            <a:avLst/>
          </a:prstGeom>
          <a:noFill/>
          <a:ln w="9525">
            <a:noFill/>
            <a:miter lim="800000"/>
            <a:headEnd/>
            <a:tailEnd/>
          </a:ln>
        </p:spPr>
      </p:pic>
      <p:sp>
        <p:nvSpPr>
          <p:cNvPr id="105477" name="Rectangle 2"/>
          <p:cNvSpPr>
            <a:spLocks noChangeArrowheads="1"/>
          </p:cNvSpPr>
          <p:nvPr/>
        </p:nvSpPr>
        <p:spPr bwMode="auto">
          <a:xfrm>
            <a:off x="1692275" y="476250"/>
            <a:ext cx="6264275" cy="576263"/>
          </a:xfrm>
          <a:prstGeom prst="rect">
            <a:avLst/>
          </a:prstGeom>
          <a:noFill/>
          <a:ln w="9525">
            <a:noFill/>
            <a:miter lim="800000"/>
            <a:headEnd/>
            <a:tailEnd/>
          </a:ln>
        </p:spPr>
        <p:txBody>
          <a:bodyPr anchor="ctr"/>
          <a:lstStyle/>
          <a:p>
            <a:pPr algn="ctr"/>
            <a:r>
              <a:rPr lang="pl-PL" b="1">
                <a:solidFill>
                  <a:schemeClr val="tx2"/>
                </a:solidFill>
                <a:latin typeface="Verdana" pitchFamily="34" charset="0"/>
              </a:rPr>
              <a:t>Blackbody radiation</a:t>
            </a:r>
          </a:p>
        </p:txBody>
      </p:sp>
      <p:sp>
        <p:nvSpPr>
          <p:cNvPr id="105478" name="Text Box 6"/>
          <p:cNvSpPr txBox="1">
            <a:spLocks noChangeArrowheads="1"/>
          </p:cNvSpPr>
          <p:nvPr/>
        </p:nvSpPr>
        <p:spPr bwMode="auto">
          <a:xfrm>
            <a:off x="3059113" y="1628775"/>
            <a:ext cx="5545137" cy="762000"/>
          </a:xfrm>
          <a:prstGeom prst="rect">
            <a:avLst/>
          </a:prstGeom>
          <a:noFill/>
          <a:ln w="9525">
            <a:noFill/>
            <a:miter lim="800000"/>
            <a:headEnd/>
            <a:tailEnd/>
          </a:ln>
          <a:effectLst/>
        </p:spPr>
        <p:txBody>
          <a:bodyPr>
            <a:spAutoFit/>
          </a:bodyPr>
          <a:lstStyle/>
          <a:p>
            <a:pPr>
              <a:spcBef>
                <a:spcPct val="50000"/>
              </a:spcBef>
            </a:pPr>
            <a:r>
              <a:rPr lang="en-US" sz="2200" i="1">
                <a:latin typeface="Verdana" pitchFamily="34" charset="0"/>
              </a:rPr>
              <a:t>u(f,T)</a:t>
            </a:r>
            <a:r>
              <a:rPr lang="en-US" sz="2200">
                <a:latin typeface="Verdana" pitchFamily="34" charset="0"/>
              </a:rPr>
              <a:t> is the energy density of  the radiation inside the cavity</a:t>
            </a:r>
            <a:r>
              <a:rPr lang="pl-PL" sz="2200">
                <a:latin typeface="Verdana" pitchFamily="34" charset="0"/>
              </a:rPr>
              <a:t>;</a:t>
            </a:r>
          </a:p>
        </p:txBody>
      </p:sp>
      <p:sp>
        <p:nvSpPr>
          <p:cNvPr id="105479" name="Text Box 7"/>
          <p:cNvSpPr txBox="1">
            <a:spLocks noChangeArrowheads="1"/>
          </p:cNvSpPr>
          <p:nvPr/>
        </p:nvSpPr>
        <p:spPr bwMode="auto">
          <a:xfrm>
            <a:off x="2987675" y="2565400"/>
            <a:ext cx="5689600" cy="762000"/>
          </a:xfrm>
          <a:prstGeom prst="rect">
            <a:avLst/>
          </a:prstGeom>
          <a:noFill/>
          <a:ln w="9525">
            <a:noFill/>
            <a:miter lim="800000"/>
            <a:headEnd/>
            <a:tailEnd/>
          </a:ln>
          <a:effectLst/>
        </p:spPr>
        <p:txBody>
          <a:bodyPr>
            <a:spAutoFit/>
          </a:bodyPr>
          <a:lstStyle/>
          <a:p>
            <a:pPr>
              <a:spcBef>
                <a:spcPct val="50000"/>
              </a:spcBef>
            </a:pPr>
            <a:r>
              <a:rPr lang="en-US" sz="2200" i="1">
                <a:latin typeface="Verdana" pitchFamily="34" charset="0"/>
              </a:rPr>
              <a:t>u(f,T)df </a:t>
            </a:r>
            <a:r>
              <a:rPr lang="en-US" sz="2200">
                <a:latin typeface="Verdana" pitchFamily="34" charset="0"/>
              </a:rPr>
              <a:t> is the energy per unit volume in the frequency range from </a:t>
            </a:r>
            <a:r>
              <a:rPr lang="en-US" sz="2200" i="1">
                <a:latin typeface="Verdana" pitchFamily="34" charset="0"/>
              </a:rPr>
              <a:t>f</a:t>
            </a:r>
            <a:r>
              <a:rPr lang="en-US" sz="2200">
                <a:latin typeface="Verdana" pitchFamily="34" charset="0"/>
              </a:rPr>
              <a:t> to </a:t>
            </a:r>
            <a:r>
              <a:rPr lang="en-US" sz="2200" i="1">
                <a:latin typeface="Verdana" pitchFamily="34" charset="0"/>
              </a:rPr>
              <a:t>f+df</a:t>
            </a:r>
            <a:endParaRPr lang="en-US" sz="2200">
              <a:latin typeface="Verdana" pitchFamily="34" charset="0"/>
            </a:endParaRPr>
          </a:p>
        </p:txBody>
      </p:sp>
      <p:sp>
        <p:nvSpPr>
          <p:cNvPr id="105480" name="Text Box 8"/>
          <p:cNvSpPr txBox="1">
            <a:spLocks noChangeArrowheads="1"/>
          </p:cNvSpPr>
          <p:nvPr/>
        </p:nvSpPr>
        <p:spPr bwMode="auto">
          <a:xfrm>
            <a:off x="395288" y="3573463"/>
            <a:ext cx="8424862" cy="1096962"/>
          </a:xfrm>
          <a:prstGeom prst="rect">
            <a:avLst/>
          </a:prstGeom>
          <a:noFill/>
          <a:ln w="9525">
            <a:noFill/>
            <a:miter lim="800000"/>
            <a:headEnd/>
            <a:tailEnd/>
          </a:ln>
          <a:effectLst/>
        </p:spPr>
        <p:txBody>
          <a:bodyPr>
            <a:spAutoFit/>
          </a:bodyPr>
          <a:lstStyle/>
          <a:p>
            <a:pPr>
              <a:spcBef>
                <a:spcPct val="50000"/>
              </a:spcBef>
            </a:pPr>
            <a:r>
              <a:rPr lang="en-US" sz="2200">
                <a:latin typeface="Verdana" pitchFamily="34" charset="0"/>
              </a:rPr>
              <a:t>Radiation in the cavity is isotropic (flowing in no particular direction) and homogeneous (the same at all points inside the cavity).</a:t>
            </a:r>
          </a:p>
        </p:txBody>
      </p:sp>
      <p:sp>
        <p:nvSpPr>
          <p:cNvPr id="105481" name="Text Box 9"/>
          <p:cNvSpPr txBox="1">
            <a:spLocks noChangeArrowheads="1"/>
          </p:cNvSpPr>
          <p:nvPr/>
        </p:nvSpPr>
        <p:spPr bwMode="auto">
          <a:xfrm>
            <a:off x="468313" y="4868863"/>
            <a:ext cx="8424862" cy="1096962"/>
          </a:xfrm>
          <a:prstGeom prst="rect">
            <a:avLst/>
          </a:prstGeom>
          <a:noFill/>
          <a:ln w="9525">
            <a:noFill/>
            <a:miter lim="800000"/>
            <a:headEnd/>
            <a:tailEnd/>
          </a:ln>
          <a:effectLst/>
        </p:spPr>
        <p:txBody>
          <a:bodyPr>
            <a:spAutoFit/>
          </a:bodyPr>
          <a:lstStyle/>
          <a:p>
            <a:pPr>
              <a:spcBef>
                <a:spcPct val="50000"/>
              </a:spcBef>
            </a:pPr>
            <a:r>
              <a:rPr lang="en-US" sz="2200">
                <a:latin typeface="Verdana" pitchFamily="34" charset="0"/>
              </a:rPr>
              <a:t>According to Kirchhoff, the radiation is „universal”: the same in all cavities for a given T and for each frequency, no matter how each cavity </a:t>
            </a:r>
            <a:r>
              <a:rPr lang="pl-PL" sz="2200">
                <a:latin typeface="Verdana" pitchFamily="34" charset="0"/>
              </a:rPr>
              <a:t>i</a:t>
            </a:r>
            <a:r>
              <a:rPr lang="en-US" sz="2200">
                <a:latin typeface="Verdana" pitchFamily="34" charset="0"/>
              </a:rPr>
              <a:t>s constructed.</a:t>
            </a:r>
            <a:r>
              <a:rPr lang="pl-PL" sz="2200">
                <a:latin typeface="Verdana" pitchFamily="34" charset="0"/>
              </a:rPr>
              <a:t> </a:t>
            </a:r>
            <a:endParaRPr lang="en-US" sz="2200">
              <a:latin typeface="Verdan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5479"/>
                                        </p:tgtEl>
                                        <p:attrNameLst>
                                          <p:attrName>style.visibility</p:attrName>
                                        </p:attrNameLst>
                                      </p:cBhvr>
                                      <p:to>
                                        <p:strVal val="visible"/>
                                      </p:to>
                                    </p:set>
                                    <p:animEffect transition="in" filter="wipe(left)">
                                      <p:cBhvr>
                                        <p:cTn id="7" dur="500"/>
                                        <p:tgtEl>
                                          <p:spTgt spid="10547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5480"/>
                                        </p:tgtEl>
                                        <p:attrNameLst>
                                          <p:attrName>style.visibility</p:attrName>
                                        </p:attrNameLst>
                                      </p:cBhvr>
                                      <p:to>
                                        <p:strVal val="visible"/>
                                      </p:to>
                                    </p:set>
                                    <p:animEffect transition="in" filter="wipe(left)">
                                      <p:cBhvr>
                                        <p:cTn id="12" dur="500"/>
                                        <p:tgtEl>
                                          <p:spTgt spid="10548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5481"/>
                                        </p:tgtEl>
                                        <p:attrNameLst>
                                          <p:attrName>style.visibility</p:attrName>
                                        </p:attrNameLst>
                                      </p:cBhvr>
                                      <p:to>
                                        <p:strVal val="visible"/>
                                      </p:to>
                                    </p:set>
                                    <p:animEffect transition="in" filter="wipe(left)">
                                      <p:cBhvr>
                                        <p:cTn id="17" dur="500"/>
                                        <p:tgtEl>
                                          <p:spTgt spid="1054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9" grpId="0"/>
      <p:bldP spid="105480" grpId="0"/>
      <p:bldP spid="105481" grpId="0"/>
    </p:bldLst>
  </p:timing>
</p:sld>
</file>

<file path=ppt/theme/theme1.xml><?xml version="1.0" encoding="utf-8"?>
<a:theme xmlns:a="http://schemas.openxmlformats.org/drawingml/2006/main" name="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Verdana"/>
        <a:ea typeface=""/>
        <a:cs typeface=""/>
      </a:majorFont>
      <a:minorFont>
        <a:latin typeface="Verdana"/>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5008</TotalTime>
  <Words>1504</Words>
  <Application>Microsoft Office PowerPoint</Application>
  <PresentationFormat>Pokaz na ekranie (4:3)</PresentationFormat>
  <Paragraphs>170</Paragraphs>
  <Slides>28</Slides>
  <Notes>27</Notes>
  <HiddenSlides>2</HiddenSlides>
  <MMClips>0</MMClips>
  <ScaleCrop>false</ScaleCrop>
  <HeadingPairs>
    <vt:vector size="8" baseType="variant">
      <vt:variant>
        <vt:lpstr>Używane czcionki</vt:lpstr>
      </vt:variant>
      <vt:variant>
        <vt:i4>6</vt:i4>
      </vt:variant>
      <vt:variant>
        <vt:lpstr>Motyw</vt:lpstr>
      </vt:variant>
      <vt:variant>
        <vt:i4>1</vt:i4>
      </vt:variant>
      <vt:variant>
        <vt:lpstr>Osadzone serwery OLE</vt:lpstr>
      </vt:variant>
      <vt:variant>
        <vt:i4>1</vt:i4>
      </vt:variant>
      <vt:variant>
        <vt:lpstr>Tytuły slajdów</vt:lpstr>
      </vt:variant>
      <vt:variant>
        <vt:i4>28</vt:i4>
      </vt:variant>
    </vt:vector>
  </HeadingPairs>
  <TitlesOfParts>
    <vt:vector size="36" baseType="lpstr">
      <vt:lpstr>Arial</vt:lpstr>
      <vt:lpstr>Verdana</vt:lpstr>
      <vt:lpstr>Calibri</vt:lpstr>
      <vt:lpstr>Tahoma</vt:lpstr>
      <vt:lpstr>Times New Roman</vt:lpstr>
      <vt:lpstr>Symbol</vt:lpstr>
      <vt:lpstr>Projekt domyślny</vt:lpstr>
      <vt:lpstr>Microsoft Equation 3.0</vt:lpstr>
      <vt:lpstr>Modern physics</vt:lpstr>
      <vt:lpstr>Historical introduction to quantum mechanics</vt:lpstr>
      <vt:lpstr>Historical introduction to quantum mechanics</vt:lpstr>
      <vt:lpstr>Slajd 4</vt:lpstr>
      <vt:lpstr>Historical introduction to quantum mechanics</vt:lpstr>
      <vt:lpstr>Slajd 6</vt:lpstr>
      <vt:lpstr>Slajd 7</vt:lpstr>
      <vt:lpstr>Slajd 8</vt:lpstr>
      <vt:lpstr>Slajd 9</vt:lpstr>
      <vt:lpstr>Slajd 10</vt:lpstr>
      <vt:lpstr>Historical introduction to quantum mechanics</vt:lpstr>
      <vt:lpstr>Historical introduction to quantum mechanics</vt:lpstr>
      <vt:lpstr>Historical introduction to quantum mechanics</vt:lpstr>
      <vt:lpstr>Historical introduction to quantum mechanics</vt:lpstr>
      <vt:lpstr>Historical introduction to quantum mechanics</vt:lpstr>
      <vt:lpstr>Slajd 16</vt:lpstr>
      <vt:lpstr>Historical introduction to quantum mechanics</vt:lpstr>
      <vt:lpstr>Historical introduction to quantum mechanics</vt:lpstr>
      <vt:lpstr>Historical introduction to quantum mechanics</vt:lpstr>
      <vt:lpstr>Slajd 20</vt:lpstr>
      <vt:lpstr>Slajd 21</vt:lpstr>
      <vt:lpstr>Historical models of blackbody radiation</vt:lpstr>
      <vt:lpstr>Blackbody radiation</vt:lpstr>
      <vt:lpstr>Slajd 24</vt:lpstr>
      <vt:lpstr>Slajd 25</vt:lpstr>
      <vt:lpstr>Einstein’s contribution</vt:lpstr>
      <vt:lpstr>„Particle” nature of radiation</vt:lpstr>
      <vt:lpstr>Conclusions</vt:lpstr>
    </vt:vector>
  </TitlesOfParts>
  <Company>AGH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
  <cp:lastModifiedBy>kuba</cp:lastModifiedBy>
  <cp:revision>444</cp:revision>
  <dcterms:created xsi:type="dcterms:W3CDTF">2007-09-26T12:45:04Z</dcterms:created>
  <dcterms:modified xsi:type="dcterms:W3CDTF">2012-03-08T09:24:53Z</dcterms:modified>
</cp:coreProperties>
</file>