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9" r:id="rId4"/>
    <p:sldId id="271" r:id="rId5"/>
    <p:sldId id="270" r:id="rId6"/>
    <p:sldId id="272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33AF8-6552-4477-A837-01B0B25F6C3F}" type="datetimeFigureOut">
              <a:rPr lang="pl-PL" smtClean="0"/>
              <a:pPr/>
              <a:t>2012-01-22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42F65-B7D8-4F0F-8411-F3C4423C761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Test 3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61EA-6FD9-4F69-841C-D36EF16AD42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Test 3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61EA-6FD9-4F69-841C-D36EF16AD42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Test 3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61EA-6FD9-4F69-841C-D36EF16AD42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Test 3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61EA-6FD9-4F69-841C-D36EF16AD42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Test 3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61EA-6FD9-4F69-841C-D36EF16AD42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Test 3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61EA-6FD9-4F69-841C-D36EF16AD42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Test 3</a:t>
            </a:r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61EA-6FD9-4F69-841C-D36EF16AD42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Test 3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61EA-6FD9-4F69-841C-D36EF16AD42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Test 3</a:t>
            </a: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61EA-6FD9-4F69-841C-D36EF16AD42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Test 3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61EA-6FD9-4F69-841C-D36EF16AD42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Test 3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61EA-6FD9-4F69-841C-D36EF16AD42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Test 3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C61EA-6FD9-4F69-841C-D36EF16AD42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19 grudnia, 2011</a:t>
            </a:r>
            <a:endParaRPr lang="pl-PL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2204864"/>
            <a:ext cx="8229600" cy="1143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TEST 3</a:t>
            </a:r>
            <a:endParaRPr kumimoji="0" lang="pl-PL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Test 3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C61EA-6FD9-4F69-841C-D36EF16AD425}" type="slidenum">
              <a:rPr lang="pl-PL" smtClean="0"/>
              <a:pPr/>
              <a:t>1</a:t>
            </a:fld>
            <a:endParaRPr 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Test 3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4B6AF-8BBE-4BCC-A8AF-4FEE39438C99}" type="slidenum">
              <a:rPr lang="pl-PL"/>
              <a:pPr/>
              <a:t>2</a:t>
            </a:fld>
            <a:endParaRPr lang="pl-PL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509120"/>
            <a:ext cx="9144000" cy="1728192"/>
          </a:xfrm>
          <a:noFill/>
        </p:spPr>
        <p:txBody>
          <a:bodyPr/>
          <a:lstStyle/>
          <a:p>
            <a:pPr marL="609600" indent="-609600">
              <a:buFontTx/>
              <a:buNone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1A.  A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weighing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700 </a:t>
            </a:r>
            <a:r>
              <a:rPr lang="pl-PL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N is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elevator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accelerating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upward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at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4 m/s</a:t>
            </a:r>
            <a:r>
              <a:rPr lang="pl-PL" sz="20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force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exerted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on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him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by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elevator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floor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approximately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609600" indent="-609600">
              <a:buFontTx/>
              <a:buNone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A) 71 N      B) 290 N     C) 410 N      D) 700 N      E) 990 N </a:t>
            </a:r>
          </a:p>
          <a:p>
            <a:pPr marL="609600" indent="-609600">
              <a:buFontTx/>
              <a:buNone/>
            </a:pPr>
            <a:endParaRPr lang="pl-PL" sz="2400" dirty="0">
              <a:solidFill>
                <a:srgbClr val="FFCC00"/>
              </a:solidFill>
            </a:endParaRPr>
          </a:p>
        </p:txBody>
      </p:sp>
      <p:cxnSp>
        <p:nvCxnSpPr>
          <p:cNvPr id="8" name="Łącznik prosty 7"/>
          <p:cNvCxnSpPr/>
          <p:nvPr/>
        </p:nvCxnSpPr>
        <p:spPr>
          <a:xfrm>
            <a:off x="0" y="4365104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rostokąt 8"/>
          <p:cNvSpPr/>
          <p:nvPr/>
        </p:nvSpPr>
        <p:spPr>
          <a:xfrm>
            <a:off x="0" y="54868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buFontTx/>
              <a:buNone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1P</a:t>
            </a:r>
            <a:endParaRPr lang="pl-P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0" y="404664"/>
            <a:ext cx="8892480" cy="3580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just">
              <a:buFontTx/>
              <a:buNone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Samochód porusza się po torze poziomym ze stałym przyspieszeniem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3m/s</a:t>
            </a:r>
            <a:r>
              <a:rPr lang="en-US" sz="20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Wewnątrz, kulka zawieszona na nici przymocowanej do dachu samochodu nie waha się i pozostaje w spoczynku względem ścian samochodu. Jaki kąt tworzy nić z pionem?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609600" indent="-609600">
              <a:buFontTx/>
              <a:buAutoNum type="alphaUcParenR"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17</a:t>
            </a:r>
            <a:r>
              <a:rPr lang="pl-PL" sz="20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	</a:t>
            </a:r>
          </a:p>
          <a:p>
            <a:pPr marL="609600" indent="-609600">
              <a:buFontTx/>
              <a:buAutoNum type="alphaUcParenR"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35</a:t>
            </a:r>
            <a:r>
              <a:rPr lang="pl-PL" sz="20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</a:t>
            </a:r>
          </a:p>
          <a:p>
            <a:pPr marL="609600" indent="-609600">
              <a:buFontTx/>
              <a:buAutoNum type="alphaUcParenR"/>
            </a:pPr>
            <a:r>
              <a:rPr lang="pl-PL" sz="20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52</a:t>
            </a:r>
            <a:r>
              <a:rPr lang="pl-PL" sz="20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</a:t>
            </a:r>
          </a:p>
          <a:p>
            <a:pPr marL="609600" indent="-609600">
              <a:buAutoNum type="alphaUcParenR" startAt="4"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73</a:t>
            </a:r>
            <a:r>
              <a:rPr lang="pl-PL" sz="20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</a:t>
            </a:r>
          </a:p>
          <a:p>
            <a:pPr marL="609600" indent="-609600"/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E) nie można go znaleźć bez znajomości długości nici</a:t>
            </a:r>
          </a:p>
          <a:p>
            <a:pPr marL="609600" indent="-609600"/>
            <a:endParaRPr lang="pl-PL" sz="2000" baseline="30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indent="-609600"/>
            <a:endParaRPr lang="pl-PL" sz="2000" baseline="30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Test 3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8FF2-F4E1-4256-AA2B-8B88FC7001A9}" type="slidenum">
              <a:rPr lang="pl-PL"/>
              <a:pPr/>
              <a:t>3</a:t>
            </a:fld>
            <a:endParaRPr lang="pl-PL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88640"/>
            <a:ext cx="8785225" cy="2952328"/>
          </a:xfrm>
          <a:noFill/>
        </p:spPr>
        <p:txBody>
          <a:bodyPr>
            <a:normAutofit/>
          </a:bodyPr>
          <a:lstStyle/>
          <a:p>
            <a:pPr marL="609600" indent="-609600">
              <a:buFontTx/>
              <a:buNone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2P. </a:t>
            </a:r>
            <a:r>
              <a:rPr lang="pl-PL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Betonowy blok 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o </a:t>
            </a:r>
            <a:r>
              <a:rPr lang="en-US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masie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kg </a:t>
            </a:r>
            <a:r>
              <a:rPr lang="pl-PL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jest opuszczany przy pomocy liny z przyspieszeniem 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7.8 </a:t>
            </a:r>
            <a:r>
              <a:rPr lang="pl-PL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m/s</a:t>
            </a:r>
            <a:r>
              <a:rPr lang="pl-PL" sz="2000" baseline="30000" dirty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pl-PL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skierowanym w 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dół. </a:t>
            </a:r>
            <a:r>
              <a:rPr lang="pl-PL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Siła, jaką 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blok wywiera na </a:t>
            </a:r>
            <a:r>
              <a:rPr lang="pl-PL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linę:</a:t>
            </a:r>
          </a:p>
          <a:p>
            <a:pPr marL="609600" indent="-609600">
              <a:buFontTx/>
              <a:buAutoNum type="alphaUcPeriod"/>
            </a:pPr>
            <a:r>
              <a:rPr lang="pl-PL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równa jest 14 N i jest skierowana do góry</a:t>
            </a:r>
          </a:p>
          <a:p>
            <a:pPr marL="609600" indent="-609600">
              <a:buFontTx/>
              <a:buAutoNum type="alphaUcPeriod"/>
            </a:pPr>
            <a:r>
              <a:rPr lang="pl-PL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równa jest 14 N i jest skierowana w dół</a:t>
            </a:r>
          </a:p>
          <a:p>
            <a:pPr marL="609600" indent="-609600">
              <a:buFontTx/>
              <a:buAutoNum type="alphaUcPeriod"/>
            </a:pPr>
            <a:r>
              <a:rPr lang="pl-PL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równa jest 35 N i jest skierowana do góry</a:t>
            </a:r>
          </a:p>
          <a:p>
            <a:pPr marL="609600" indent="-609600">
              <a:buFontTx/>
              <a:buAutoNum type="alphaUcPeriod"/>
            </a:pPr>
            <a:r>
              <a:rPr lang="pl-PL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równa jest 35 N i jest skierowana w dół</a:t>
            </a:r>
          </a:p>
          <a:p>
            <a:pPr marL="609600" indent="-609600">
              <a:buFontTx/>
              <a:buAutoNum type="alphaUcPeriod"/>
            </a:pPr>
            <a:r>
              <a:rPr lang="pl-PL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równa jest 49 N i jest skierowana do góry</a:t>
            </a:r>
          </a:p>
        </p:txBody>
      </p:sp>
      <p:cxnSp>
        <p:nvCxnSpPr>
          <p:cNvPr id="9" name="Łącznik prosty 8"/>
          <p:cNvCxnSpPr/>
          <p:nvPr/>
        </p:nvCxnSpPr>
        <p:spPr>
          <a:xfrm>
            <a:off x="0" y="3212976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0" y="3356992"/>
            <a:ext cx="9144000" cy="295232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609600" lvl="0" indent="-609600">
              <a:spcBef>
                <a:spcPct val="20000"/>
              </a:spcBef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2A. A </a:t>
            </a:r>
            <a:r>
              <a:rPr kumimoji="0" lang="pl-P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crane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operator </a:t>
            </a:r>
            <a:r>
              <a:rPr kumimoji="0" lang="pl-P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lowers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a 16 000 N</a:t>
            </a:r>
            <a:r>
              <a:rPr kumimoji="0" lang="pl-PL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steel </a:t>
            </a:r>
            <a:r>
              <a:rPr kumimoji="0" lang="pl-PL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ball</a:t>
            </a:r>
            <a:r>
              <a:rPr kumimoji="0" lang="pl-PL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pl-PL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with</a:t>
            </a:r>
            <a:r>
              <a:rPr kumimoji="0" lang="pl-PL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kumimoji="0" lang="pl-PL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downward</a:t>
            </a:r>
            <a:r>
              <a:rPr kumimoji="0" lang="pl-PL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pl-PL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acceleration</a:t>
            </a:r>
            <a:r>
              <a:rPr kumimoji="0" lang="pl-PL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of 3 m/s</a:t>
            </a:r>
            <a:r>
              <a:rPr kumimoji="0" lang="pl-PL" sz="20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2 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tension</a:t>
            </a:r>
            <a:r>
              <a:rPr lang="pl-PL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in</a:t>
            </a:r>
            <a:r>
              <a:rPr lang="pl-PL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pl-PL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cable</a:t>
            </a:r>
            <a:r>
              <a:rPr lang="pl-PL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approximately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kumimoji="0" lang="pl-PL" sz="20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			 </a:t>
            </a:r>
            <a:r>
              <a:rPr lang="pl-PL" sz="2000" baseline="300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4 900 N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11 000</a:t>
            </a:r>
            <a:r>
              <a:rPr kumimoji="0" lang="pl-PL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N</a:t>
            </a: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16 000 N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21 000 N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48 000 N</a:t>
            </a: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Test 3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8FF2-F4E1-4256-AA2B-8B88FC7001A9}" type="slidenum">
              <a:rPr lang="pl-PL"/>
              <a:pPr/>
              <a:t>4</a:t>
            </a:fld>
            <a:endParaRPr lang="pl-PL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88640"/>
            <a:ext cx="8785225" cy="2952328"/>
          </a:xfrm>
          <a:noFill/>
        </p:spPr>
        <p:txBody>
          <a:bodyPr>
            <a:normAutofit lnSpcReduction="10000"/>
          </a:bodyPr>
          <a:lstStyle/>
          <a:p>
            <a:pPr marL="609600" indent="-609600">
              <a:buFontTx/>
              <a:buNone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3P. Prędkość krążka hokejowego o ciężarze 4N maleje z szybkością  0.61 </a:t>
            </a:r>
            <a:r>
              <a:rPr lang="pl-PL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m/s</a:t>
            </a:r>
            <a:r>
              <a:rPr lang="pl-PL" sz="2000" baseline="30000" dirty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pl-PL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gdy krążek ten ślizga się swobodnie po płaskiej, poziomej tafli lodowiska . Współczynnik tarcia kinetycznego pomiędzy krążkiem a lodem wynosi:</a:t>
            </a:r>
            <a:endParaRPr lang="pl-P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indent="-609600">
              <a:buFontTx/>
              <a:buAutoNum type="alphaUcPeriod"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0.062</a:t>
            </a:r>
            <a:endParaRPr lang="pl-P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indent="-609600">
              <a:buFontTx/>
              <a:buAutoNum type="alphaUcPeriod"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0.41</a:t>
            </a:r>
            <a:endParaRPr lang="pl-P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indent="-609600">
              <a:buFontTx/>
              <a:buAutoNum type="alphaUcPeriod"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0.62</a:t>
            </a:r>
            <a:endParaRPr lang="pl-P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indent="-609600">
              <a:buFontTx/>
              <a:buAutoNum type="alphaUcPeriod"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1.2</a:t>
            </a:r>
            <a:endParaRPr lang="pl-P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indent="-609600">
              <a:buFontTx/>
              <a:buAutoNum type="alphaUcPeriod"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9.8</a:t>
            </a:r>
            <a:endParaRPr lang="pl-P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" name="Łącznik prosty 8"/>
          <p:cNvCxnSpPr/>
          <p:nvPr/>
        </p:nvCxnSpPr>
        <p:spPr>
          <a:xfrm>
            <a:off x="0" y="3140968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0" y="3284984"/>
            <a:ext cx="8785225" cy="295232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609600" lvl="0" indent="-609600">
              <a:spcBef>
                <a:spcPct val="20000"/>
              </a:spcBef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3A. </a:t>
            </a: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kumimoji="0" lang="pl-PL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bureau</a:t>
            </a: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rests</a:t>
            </a: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on a </a:t>
            </a:r>
            <a:r>
              <a:rPr kumimoji="0" lang="pl-PL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rough</a:t>
            </a: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horizontal</a:t>
            </a: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surface</a:t>
            </a: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kumimoji="0" lang="pl-PL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static</a:t>
            </a: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friction</a:t>
            </a: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coefficient</a:t>
            </a: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µ</a:t>
            </a:r>
            <a:r>
              <a:rPr kumimoji="0" lang="pl-PL" sz="2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pl-PL" sz="2200" baseline="30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= 0.50, </a:t>
            </a:r>
            <a:r>
              <a:rPr kumimoji="0" lang="pl-PL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kinetic</a:t>
            </a:r>
            <a:r>
              <a:rPr kumimoji="0" lang="pl-PL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pl-PL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friction</a:t>
            </a:r>
            <a:r>
              <a:rPr kumimoji="0" lang="pl-PL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pl-PL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coefficient</a:t>
            </a:r>
            <a:r>
              <a:rPr kumimoji="0" lang="pl-PL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µ</a:t>
            </a:r>
            <a:r>
              <a:rPr lang="pl-PL" sz="2200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lang="pl-PL" sz="22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0.40). A </a:t>
            </a:r>
            <a:r>
              <a:rPr lang="pl-P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constant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horizontal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force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pl-P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just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sufficient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to start </a:t>
            </a:r>
            <a:r>
              <a:rPr lang="pl-P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bureau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motion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pl-P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then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applied.  </a:t>
            </a:r>
            <a:r>
              <a:rPr lang="pl-P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acceleration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pl-P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bureau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kumimoji="0" lang="pl-PL" sz="2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			 </a:t>
            </a:r>
            <a:r>
              <a:rPr lang="pl-PL" sz="2200" baseline="300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kumimoji="0" lang="pl-PL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lvl="0" indent="-609600">
              <a:spcBef>
                <a:spcPct val="20000"/>
              </a:spcBef>
              <a:buFontTx/>
              <a:buAutoNum type="alphaUcPeriod"/>
            </a:pP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kumimoji="0" lang="pl-PL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lvl="0" indent="-609600">
              <a:spcBef>
                <a:spcPct val="20000"/>
              </a:spcBef>
              <a:buFontTx/>
              <a:buAutoNum type="alphaUcPeriod"/>
            </a:pP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0.98 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m/s</a:t>
            </a:r>
            <a:r>
              <a:rPr lang="pl-PL" sz="22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kumimoji="0" lang="pl-PL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lvl="0" indent="-609600">
              <a:spcBef>
                <a:spcPct val="20000"/>
              </a:spcBef>
              <a:buFontTx/>
              <a:buAutoNum type="alphaUcPeriod"/>
            </a:pP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3.3 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m/s</a:t>
            </a:r>
            <a:r>
              <a:rPr lang="pl-PL" sz="22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kumimoji="0" lang="pl-PL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lvl="0" indent="-609600">
              <a:spcBef>
                <a:spcPct val="20000"/>
              </a:spcBef>
              <a:buFontTx/>
              <a:buAutoNum type="alphaUcPeriod"/>
            </a:pP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4.5 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m/s</a:t>
            </a:r>
            <a:r>
              <a:rPr lang="pl-PL" sz="22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kumimoji="0" lang="pl-PL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lvl="0" indent="-609600">
              <a:spcBef>
                <a:spcPct val="20000"/>
              </a:spcBef>
              <a:buFontTx/>
              <a:buAutoNum type="alphaUcPeriod"/>
            </a:pPr>
            <a:r>
              <a:rPr kumimoji="0" lang="pl-PL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8.9 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m/s</a:t>
            </a:r>
            <a:r>
              <a:rPr lang="pl-PL" sz="22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Test 3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8FF2-F4E1-4256-AA2B-8B88FC7001A9}" type="slidenum">
              <a:rPr lang="pl-PL"/>
              <a:pPr/>
              <a:t>5</a:t>
            </a:fld>
            <a:endParaRPr lang="pl-PL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88640"/>
            <a:ext cx="8785225" cy="2952328"/>
          </a:xfrm>
          <a:noFill/>
        </p:spPr>
        <p:txBody>
          <a:bodyPr>
            <a:normAutofit/>
          </a:bodyPr>
          <a:lstStyle/>
          <a:p>
            <a:pPr marL="609600" indent="-609600">
              <a:buFontTx/>
              <a:buNone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4P. Piłkę rzucono w dół ze skały nadając jej prędkość początkową równą prędkości granicznej. Początkowe przyspieszenie piłki jest:</a:t>
            </a:r>
          </a:p>
          <a:p>
            <a:pPr marL="609600" indent="-609600">
              <a:buFontTx/>
              <a:buAutoNum type="alphaUcParenR"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skierowane do góry i większe niż g</a:t>
            </a:r>
          </a:p>
          <a:p>
            <a:pPr marL="609600" indent="-609600">
              <a:buFontTx/>
              <a:buAutoNum type="alphaUcParenR"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skierowane w dół i mniejsze niż g</a:t>
            </a:r>
          </a:p>
          <a:p>
            <a:pPr marL="609600" indent="-609600">
              <a:buFontTx/>
              <a:buAutoNum type="alphaUcParenR"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równe zero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</a:t>
            </a:r>
          </a:p>
          <a:p>
            <a:pPr marL="609600" indent="-609600">
              <a:buFontTx/>
              <a:buAutoNum type="alphaUcParenR"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skierowane w dół i większe niż g	</a:t>
            </a:r>
          </a:p>
          <a:p>
            <a:pPr marL="609600" indent="-609600">
              <a:buFontTx/>
              <a:buAutoNum type="alphaUcParenR"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skierowane w dół i równe g</a:t>
            </a:r>
          </a:p>
          <a:p>
            <a:pPr marL="609600" indent="-609600">
              <a:buFontTx/>
              <a:buNone/>
            </a:pPr>
            <a:endParaRPr lang="pl-P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" name="Łącznik prosty 8"/>
          <p:cNvCxnSpPr/>
          <p:nvPr/>
        </p:nvCxnSpPr>
        <p:spPr>
          <a:xfrm>
            <a:off x="0" y="3212976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0" y="3429000"/>
            <a:ext cx="8785225" cy="295232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609600" indent="-609600">
              <a:buFontTx/>
              <a:buNone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4A. </a:t>
            </a:r>
            <a:r>
              <a:rPr lang="pl-PL" sz="2000" dirty="0" smtClean="0">
                <a:solidFill>
                  <a:srgbClr val="FFCC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ball is thrown upward into the air with a speed that is greater than terminal speed. It lands at the place where it was thrown. During its flight the force of air resistance is the greatest: </a:t>
            </a:r>
            <a:endPara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indent="-609600">
              <a:buFontTx/>
              <a:buNone/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indent="-609600">
              <a:buFontTx/>
              <a:buAutoNum type="alphaUcParenR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just after it is thrown   		D) halfway down       </a:t>
            </a:r>
          </a:p>
          <a:p>
            <a:pPr marL="609600" indent="-609600">
              <a:buFontTx/>
              <a:buAutoNum type="alphaUcParenR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halfway up			E) just before it lands</a:t>
            </a:r>
          </a:p>
          <a:p>
            <a:pPr marL="609600" indent="-609600">
              <a:buFontTx/>
              <a:buAutoNum type="alphaUcParenR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at the top of its trajectory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dirty="0" smtClean="0"/>
              <a:t>Test 3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8FF2-F4E1-4256-AA2B-8B88FC7001A9}" type="slidenum">
              <a:rPr lang="pl-PL"/>
              <a:pPr/>
              <a:t>6</a:t>
            </a:fld>
            <a:endParaRPr lang="pl-PL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332656"/>
            <a:ext cx="8785225" cy="2952328"/>
          </a:xfrm>
          <a:noFill/>
        </p:spPr>
        <p:txBody>
          <a:bodyPr>
            <a:normAutofit fontScale="92500" lnSpcReduction="10000"/>
          </a:bodyPr>
          <a:lstStyle/>
          <a:p>
            <a:pPr marL="609600" indent="-609600">
              <a:buFontTx/>
              <a:buNone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5P.  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Kołowe wyjazdy i wjazdy na autostradę są zazwyczaj nachylone tak, aby samochody mogły poruszać się po nich bezpiecznie z prędkością </a:t>
            </a: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13 m/s. 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Aby zaprojektować taki tor dla prędkości </a:t>
            </a: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26 m/s 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należy</a:t>
            </a: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</a:p>
          <a:p>
            <a:pPr marL="609600" indent="-609600">
              <a:buFontTx/>
              <a:buAutoNum type="alphaUcParenR"/>
            </a:pP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zwiększyć promień toru dwukrotnie</a:t>
            </a: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endParaRPr lang="pl-PL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indent="-609600">
              <a:buFontTx/>
              <a:buAutoNum type="alphaUcParenR"/>
            </a:pP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zmniejszyć promień toru czterokrotnie</a:t>
            </a:r>
            <a:endParaRPr lang="en-US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indent="-609600">
              <a:buFontTx/>
              <a:buNone/>
            </a:pP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zmniejszyć promień toru dwukrotnie</a:t>
            </a:r>
          </a:p>
          <a:p>
            <a:pPr marL="609600" indent="-609600">
              <a:buFontTx/>
              <a:buNone/>
            </a:pP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zwiększyć promień toru</a:t>
            </a: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√2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-razy</a:t>
            </a:r>
            <a:endParaRPr lang="en-US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indent="-609600">
              <a:buFontTx/>
              <a:buNone/>
            </a:pPr>
            <a:r>
              <a:rPr lang="pl-PL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r>
              <a:rPr lang="pl-PL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zwiększyć promień toru czterokrotnie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2000" dirty="0" smtClean="0">
                <a:solidFill>
                  <a:srgbClr val="FFCC00"/>
                </a:solidFill>
              </a:rPr>
              <a:t>	</a:t>
            </a:r>
          </a:p>
          <a:p>
            <a:pPr marL="609600" indent="-609600">
              <a:buFontTx/>
              <a:buNone/>
            </a:pPr>
            <a:endPara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indent="-609600">
              <a:buFontTx/>
              <a:buNone/>
            </a:pPr>
            <a:endParaRPr lang="pl-P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" name="Łącznik prosty 8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0" y="3861048"/>
            <a:ext cx="9144000" cy="201622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609600" indent="-609600">
              <a:buFontTx/>
              <a:buNone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5A. </a:t>
            </a:r>
            <a:r>
              <a:rPr kumimoji="0" lang="pl-P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At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pl-P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what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pl-P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angle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pl-P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should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pl-P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pl-P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roadway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on a </a:t>
            </a:r>
            <a:r>
              <a:rPr kumimoji="0" lang="pl-P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curve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pl-P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with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50 m radius be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banked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to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allow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cars to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negotiate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curve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at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12 m/s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even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if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roadway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icy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(and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frictional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force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zero)? </a:t>
            </a:r>
          </a:p>
          <a:p>
            <a:pPr marL="609600" indent="-609600">
              <a:buFontTx/>
              <a:buNone/>
            </a:pPr>
            <a:endParaRPr lang="pl-PL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609600" indent="-609600">
              <a:buFontTx/>
              <a:buAutoNum type="alphaUcParenR"/>
            </a:pP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           B) 16</a:t>
            </a:r>
            <a:r>
              <a:rPr lang="pl-PL" sz="20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C) 18</a:t>
            </a:r>
            <a:r>
              <a:rPr lang="pl-PL" sz="20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D) 35</a:t>
            </a:r>
            <a:r>
              <a:rPr lang="pl-PL" sz="20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</a:t>
            </a:r>
            <a:r>
              <a:rPr lang="pl-P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E) 75</a:t>
            </a:r>
            <a:r>
              <a:rPr lang="pl-PL" sz="20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</a:t>
            </a:r>
            <a:endParaRPr lang="pl-P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454</Words>
  <Application>Microsoft Office PowerPoint</Application>
  <PresentationFormat>Pokaz na ekranie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Kasia</dc:creator>
  <cp:lastModifiedBy>kuba</cp:lastModifiedBy>
  <cp:revision>31</cp:revision>
  <dcterms:created xsi:type="dcterms:W3CDTF">2011-12-16T19:16:41Z</dcterms:created>
  <dcterms:modified xsi:type="dcterms:W3CDTF">2012-01-22T11:33:10Z</dcterms:modified>
</cp:coreProperties>
</file>